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F21"/>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81BB9C-BBF6-4E50-B4A5-50D9328C0556}"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1BB9C-BBF6-4E50-B4A5-50D9328C0556}"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1BB9C-BBF6-4E50-B4A5-50D9328C0556}"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1BB9C-BBF6-4E50-B4A5-50D9328C0556}"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1BB9C-BBF6-4E50-B4A5-50D9328C0556}"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81BB9C-BBF6-4E50-B4A5-50D9328C0556}"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81BB9C-BBF6-4E50-B4A5-50D9328C0556}" type="datetimeFigureOut">
              <a:rPr lang="en-US" smtClean="0"/>
              <a:pPr/>
              <a:t>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81BB9C-BBF6-4E50-B4A5-50D9328C0556}" type="datetimeFigureOut">
              <a:rPr lang="en-US" smtClean="0"/>
              <a:pPr/>
              <a:t>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1BB9C-BBF6-4E50-B4A5-50D9328C0556}" type="datetimeFigureOut">
              <a:rPr lang="en-US" smtClean="0"/>
              <a:pPr/>
              <a:t>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1BB9C-BBF6-4E50-B4A5-50D9328C0556}"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1BB9C-BBF6-4E50-B4A5-50D9328C0556}"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62D8-2198-4749-B755-B2BF560389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66">
            <a:alpha val="8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1BB9C-BBF6-4E50-B4A5-50D9328C0556}" type="datetimeFigureOut">
              <a:rPr lang="en-US" smtClean="0"/>
              <a:pPr/>
              <a:t>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A62D8-2198-4749-B755-B2BF560389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698237">
            <a:off x="136295" y="1339669"/>
            <a:ext cx="8707830" cy="1470025"/>
          </a:xfrm>
        </p:spPr>
        <p:txBody>
          <a:bodyPr>
            <a:noAutofit/>
          </a:bodyPr>
          <a:lstStyle/>
          <a:p>
            <a:r>
              <a:rPr lang="en-US" sz="7000" dirty="0" smtClean="0">
                <a:solidFill>
                  <a:srgbClr val="404F21"/>
                </a:solidFill>
                <a:latin typeface="Impact" pitchFamily="34" charset="0"/>
              </a:rPr>
              <a:t>Traditions Old and New</a:t>
            </a:r>
            <a:endParaRPr lang="en-US" sz="7000" dirty="0">
              <a:solidFill>
                <a:srgbClr val="404F21"/>
              </a:solidFill>
              <a:latin typeface="Impact" pitchFamily="34" charset="0"/>
            </a:endParaRPr>
          </a:p>
        </p:txBody>
      </p:sp>
      <p:sp>
        <p:nvSpPr>
          <p:cNvPr id="3" name="Subtitle 2"/>
          <p:cNvSpPr>
            <a:spLocks noGrp="1"/>
          </p:cNvSpPr>
          <p:nvPr>
            <p:ph type="subTitle" idx="1"/>
          </p:nvPr>
        </p:nvSpPr>
        <p:spPr>
          <a:xfrm rot="20691737">
            <a:off x="1565856" y="3014479"/>
            <a:ext cx="6400800" cy="2514600"/>
          </a:xfrm>
        </p:spPr>
        <p:txBody>
          <a:bodyPr>
            <a:noAutofit/>
          </a:bodyPr>
          <a:lstStyle/>
          <a:p>
            <a:r>
              <a:rPr lang="en-US" sz="4400" b="1" dirty="0" smtClean="0">
                <a:solidFill>
                  <a:srgbClr val="404F21"/>
                </a:solidFill>
              </a:rPr>
              <a:t>By: Lisandra Garcia</a:t>
            </a:r>
          </a:p>
          <a:p>
            <a:r>
              <a:rPr lang="en-US" sz="4400" b="1" dirty="0" smtClean="0">
                <a:solidFill>
                  <a:srgbClr val="404F21"/>
                </a:solidFill>
              </a:rPr>
              <a:t>Jourdan Randoly</a:t>
            </a:r>
          </a:p>
          <a:p>
            <a:r>
              <a:rPr lang="en-US" sz="4400" b="1" dirty="0" smtClean="0">
                <a:solidFill>
                  <a:srgbClr val="404F21"/>
                </a:solidFill>
              </a:rPr>
              <a:t>Jimmy Ninehouser</a:t>
            </a:r>
          </a:p>
          <a:p>
            <a:r>
              <a:rPr lang="en-US" sz="4400" b="1" dirty="0" smtClean="0">
                <a:solidFill>
                  <a:srgbClr val="404F21"/>
                </a:solidFill>
              </a:rPr>
              <a:t>Ashley Babbitt </a:t>
            </a:r>
            <a:endParaRPr lang="en-US" sz="4400" b="1" dirty="0">
              <a:solidFill>
                <a:srgbClr val="404F2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0"/>
            <a:ext cx="7772400" cy="1447800"/>
          </a:xfrm>
        </p:spPr>
        <p:txBody>
          <a:bodyPr/>
          <a:lstStyle/>
          <a:p>
            <a:r>
              <a:rPr lang="en-US"/>
              <a:t>Weddings</a:t>
            </a:r>
          </a:p>
        </p:txBody>
      </p:sp>
      <p:sp>
        <p:nvSpPr>
          <p:cNvPr id="3075" name="Rectangle 3"/>
          <p:cNvSpPr>
            <a:spLocks noGrp="1" noChangeArrowheads="1"/>
          </p:cNvSpPr>
          <p:nvPr>
            <p:ph type="body" idx="1"/>
          </p:nvPr>
        </p:nvSpPr>
        <p:spPr/>
        <p:txBody>
          <a:bodyPr/>
          <a:lstStyle/>
          <a:p>
            <a:r>
              <a:rPr lang="en-US" sz="2800"/>
              <a:t>$60 billion annual industry nationally </a:t>
            </a:r>
          </a:p>
          <a:p>
            <a:r>
              <a:rPr lang="en-US" sz="2800"/>
              <a:t>$22,000 average per event</a:t>
            </a:r>
          </a:p>
          <a:p>
            <a:r>
              <a:rPr lang="en-US" sz="2800"/>
              <a:t>Major ecological footprint, consisting of goods &amp; services</a:t>
            </a:r>
          </a:p>
          <a:p>
            <a:r>
              <a:rPr lang="en-US" sz="2800"/>
              <a:t>Travel causes massive carbon footprint</a:t>
            </a:r>
          </a:p>
          <a:p>
            <a:r>
              <a:rPr lang="en-US" sz="2800"/>
              <a:t>Meat from livestock, and non-locally grown produce served at reception </a:t>
            </a:r>
          </a:p>
          <a:p>
            <a:r>
              <a:rPr lang="en-US" sz="2800"/>
              <a:t>Tons of earth dug to find gold ore for rings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r>
              <a:rPr lang="en-US"/>
              <a:t>Funerals</a:t>
            </a:r>
          </a:p>
        </p:txBody>
      </p:sp>
      <p:sp>
        <p:nvSpPr>
          <p:cNvPr id="4099" name="Rectangle 3"/>
          <p:cNvSpPr>
            <a:spLocks noGrp="1" noChangeArrowheads="1"/>
          </p:cNvSpPr>
          <p:nvPr>
            <p:ph type="body" idx="1"/>
          </p:nvPr>
        </p:nvSpPr>
        <p:spPr/>
        <p:txBody>
          <a:bodyPr/>
          <a:lstStyle/>
          <a:p>
            <a:pPr>
              <a:lnSpc>
                <a:spcPct val="90000"/>
              </a:lnSpc>
            </a:pPr>
            <a:r>
              <a:rPr lang="en-US"/>
              <a:t>1.5 million tons of concrete, &amp; 14k tons of steel for funeral vaults</a:t>
            </a:r>
          </a:p>
          <a:p>
            <a:pPr>
              <a:lnSpc>
                <a:spcPct val="90000"/>
              </a:lnSpc>
            </a:pPr>
            <a:r>
              <a:rPr lang="en-US"/>
              <a:t>90k tons of steel &amp; 3k tons of copper for caskets</a:t>
            </a:r>
          </a:p>
          <a:p>
            <a:pPr>
              <a:lnSpc>
                <a:spcPct val="90000"/>
              </a:lnSpc>
            </a:pPr>
            <a:r>
              <a:rPr lang="en-US"/>
              <a:t>Embalming fluid</a:t>
            </a:r>
          </a:p>
          <a:p>
            <a:pPr>
              <a:lnSpc>
                <a:spcPct val="90000"/>
              </a:lnSpc>
            </a:pPr>
            <a:r>
              <a:rPr lang="en-US"/>
              <a:t>Elaborate reception parties which cause carbon &amp; other means of waste much like weddings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Earth Day</a:t>
            </a:r>
          </a:p>
        </p:txBody>
      </p:sp>
      <p:sp>
        <p:nvSpPr>
          <p:cNvPr id="5123" name="Rectangle 3"/>
          <p:cNvSpPr>
            <a:spLocks noGrp="1" noChangeArrowheads="1"/>
          </p:cNvSpPr>
          <p:nvPr>
            <p:ph type="body" idx="1"/>
          </p:nvPr>
        </p:nvSpPr>
        <p:spPr/>
        <p:txBody>
          <a:bodyPr/>
          <a:lstStyle/>
          <a:p>
            <a:pPr>
              <a:lnSpc>
                <a:spcPct val="90000"/>
              </a:lnSpc>
            </a:pPr>
            <a:r>
              <a:rPr lang="en-US" sz="2800"/>
              <a:t>Founded in 1970</a:t>
            </a:r>
          </a:p>
          <a:p>
            <a:pPr>
              <a:lnSpc>
                <a:spcPct val="90000"/>
              </a:lnSpc>
            </a:pPr>
            <a:r>
              <a:rPr lang="en-US" sz="2800"/>
              <a:t>More than a billion people participate annually </a:t>
            </a:r>
          </a:p>
          <a:p>
            <a:pPr>
              <a:lnSpc>
                <a:spcPct val="90000"/>
              </a:lnSpc>
            </a:pPr>
            <a:r>
              <a:rPr lang="en-US" sz="2800"/>
              <a:t>Consists of more than 15k organizations in 174 countries</a:t>
            </a:r>
          </a:p>
          <a:p>
            <a:pPr>
              <a:lnSpc>
                <a:spcPct val="90000"/>
              </a:lnSpc>
            </a:pPr>
            <a:r>
              <a:rPr lang="en-US" sz="2800"/>
              <a:t>Creates unity within the human race</a:t>
            </a:r>
          </a:p>
          <a:p>
            <a:pPr>
              <a:lnSpc>
                <a:spcPct val="90000"/>
              </a:lnSpc>
            </a:pPr>
            <a:r>
              <a:rPr lang="en-US" sz="2800"/>
              <a:t>Bonds all nationalities in a means to help save the world, and educate the problems the earth is having </a:t>
            </a:r>
          </a:p>
          <a:p>
            <a:pPr>
              <a:lnSpc>
                <a:spcPct val="90000"/>
              </a:lnSpc>
            </a:pP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Refuting</a:t>
            </a:r>
            <a:endParaRPr lang="en-US" dirty="0"/>
          </a:p>
        </p:txBody>
      </p:sp>
      <p:sp>
        <p:nvSpPr>
          <p:cNvPr id="6147" name="Rectangle 3"/>
          <p:cNvSpPr>
            <a:spLocks noGrp="1" noChangeArrowheads="1"/>
          </p:cNvSpPr>
          <p:nvPr>
            <p:ph type="body" idx="1"/>
          </p:nvPr>
        </p:nvSpPr>
        <p:spPr/>
        <p:txBody>
          <a:bodyPr/>
          <a:lstStyle/>
          <a:p>
            <a:r>
              <a:rPr lang="en-US" dirty="0"/>
              <a:t>Earth day does not create any significant improvement in the earths health</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Related to my biology major</a:t>
            </a:r>
          </a:p>
        </p:txBody>
      </p:sp>
      <p:sp>
        <p:nvSpPr>
          <p:cNvPr id="9219" name="Rectangle 3"/>
          <p:cNvSpPr>
            <a:spLocks noGrp="1" noChangeArrowheads="1"/>
          </p:cNvSpPr>
          <p:nvPr>
            <p:ph type="body" idx="1"/>
          </p:nvPr>
        </p:nvSpPr>
        <p:spPr/>
        <p:txBody>
          <a:bodyPr/>
          <a:lstStyle/>
          <a:p>
            <a:r>
              <a:rPr lang="en-US" sz="2000"/>
              <a:t>As a biology major, conservation for the planet is very important to me</a:t>
            </a:r>
          </a:p>
          <a:p>
            <a:r>
              <a:rPr lang="en-US" sz="2000"/>
              <a:t>Biology is the study of life, and without a healthy planet life as we know it will not be able to flourish the way that it does today</a:t>
            </a:r>
          </a:p>
          <a:p>
            <a:r>
              <a:rPr lang="en-US" sz="2000"/>
              <a:t>By not having elaborate weddings, or using environmentally ways of barrying family members we are doing the earth are great benefit, and sustaining the earth for generations to come.</a:t>
            </a:r>
          </a:p>
          <a:p>
            <a:r>
              <a:rPr lang="en-US" sz="2000"/>
              <a:t>I am a biology major with hopes of becoming a medical doctor, and I am very interested in finding earth friendly ways of practicing medicine in the future and all of that is related to health, death, and burial traditions</a:t>
            </a: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Elders: A Cultural Resource for Promoting Sustainable Development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This section is about the need for younger generations to learn from elders. Throughout the world children are relying more and more on social media such as television and radio programs talking of local opinions and values for knowledge rather than sitting down with a wiser person who has seen and understood more than we have and learning from them. In the past, throughout Africa members of different generations would sit under a large tree in the community to discuss the past, the present, and the future (State of the World pg. 42). Young people today would rather gather around a television to see pictures and hear about what’s going on in other places. A proverb heard widely across Africa states, “What an elder sees sitting on the ground, a younger person cannot see even if he/she is up in a tree.” The section wants you to know that society depends on the knowledge of elders or else it could result in cultural disintegration. This as the section says, “is the primary cause of problems such as the loss of linguistic, historical and spiritual traditions, the breakdown of family support structures and the loss of a locally organized political voice.” (State of the world pg. 43) There is however organizations created to help solve these problems discussed in this section.</a:t>
            </a:r>
          </a:p>
          <a:p>
            <a:pPr>
              <a:buNone/>
            </a:pPr>
            <a:endParaRPr lang="en-US" dirty="0"/>
          </a:p>
        </p:txBody>
      </p:sp>
      <p:sp>
        <p:nvSpPr>
          <p:cNvPr id="4" name="TextBox 3"/>
          <p:cNvSpPr txBox="1"/>
          <p:nvPr/>
        </p:nvSpPr>
        <p:spPr>
          <a:xfrm>
            <a:off x="838200" y="6172200"/>
            <a:ext cx="6781800" cy="646331"/>
          </a:xfrm>
          <a:prstGeom prst="rect">
            <a:avLst/>
          </a:prstGeom>
          <a:noFill/>
        </p:spPr>
        <p:txBody>
          <a:bodyPr wrap="square" rtlCol="0">
            <a:spAutoFit/>
          </a:bodyPr>
          <a:lstStyle/>
          <a:p>
            <a:r>
              <a:rPr lang="en-US" dirty="0" smtClean="0"/>
              <a:t>                        Organizations: GMP, World Vision, The Elders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examples:</a:t>
            </a:r>
            <a:endParaRPr lang="en-US" dirty="0"/>
          </a:p>
        </p:txBody>
      </p:sp>
      <p:sp>
        <p:nvSpPr>
          <p:cNvPr id="3" name="Content Placeholder 2"/>
          <p:cNvSpPr>
            <a:spLocks noGrp="1"/>
          </p:cNvSpPr>
          <p:nvPr>
            <p:ph idx="1"/>
          </p:nvPr>
        </p:nvSpPr>
        <p:spPr/>
        <p:txBody>
          <a:bodyPr/>
          <a:lstStyle/>
          <a:p>
            <a:pPr lvl="0"/>
            <a:r>
              <a:rPr lang="en-US" dirty="0" smtClean="0"/>
              <a:t>The issue of younger generations becoming more and more dependent on media </a:t>
            </a:r>
          </a:p>
          <a:p>
            <a:pPr lvl="0"/>
            <a:r>
              <a:rPr lang="en-US" dirty="0" smtClean="0"/>
              <a:t>Traditions have fallen due to lack of communication between young adults and their elders here in the U.S</a:t>
            </a:r>
          </a:p>
          <a:p>
            <a:pPr lvl="0"/>
            <a:r>
              <a:rPr lang="en-US" dirty="0" smtClean="0"/>
              <a:t>Lack of communication in families</a:t>
            </a:r>
          </a:p>
          <a:p>
            <a:pPr lvl="0"/>
            <a:r>
              <a:rPr lang="en-US" dirty="0" smtClean="0"/>
              <a:t>Lack of respect for adults</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Psychology and this topic</a:t>
            </a:r>
            <a:endParaRPr lang="en-US" dirty="0"/>
          </a:p>
        </p:txBody>
      </p:sp>
      <p:sp>
        <p:nvSpPr>
          <p:cNvPr id="3" name="Content Placeholder 2"/>
          <p:cNvSpPr>
            <a:spLocks noGrp="1"/>
          </p:cNvSpPr>
          <p:nvPr>
            <p:ph idx="1"/>
          </p:nvPr>
        </p:nvSpPr>
        <p:spPr/>
        <p:txBody>
          <a:bodyPr/>
          <a:lstStyle/>
          <a:p>
            <a:pPr>
              <a:buNone/>
            </a:pPr>
            <a:r>
              <a:rPr lang="en-US" dirty="0" smtClean="0"/>
              <a:t>Example: In my principles of development class we recently did an essay on how cognition plays a role in a child’s development and how their culture and people they grew up around plays a huge role in the process.</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Refute the Concepts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“Mass media and advertising are the major vehicles for diffusion of western values into non-western societies…the predominant force remains the global media beamed into the tiniest of villages (State of the World pg. 42-43).”</a:t>
            </a:r>
          </a:p>
          <a:p>
            <a:r>
              <a:rPr lang="en-US" dirty="0" smtClean="0"/>
              <a:t>“the child-to-child approach used in many developing countries, in which school children are expected to learn and then teach their parents about “modern” health and hygiene practices. This notion is diametrically opposed to the attitude of…nonwestern cultures, in which younger people are expected to learn from their elders, and it undermines their culturally designated role (State of the World pg. 43).”</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20249412">
            <a:off x="807729" y="1859232"/>
            <a:ext cx="8393449" cy="1371600"/>
          </a:xfrm>
        </p:spPr>
        <p:txBody>
          <a:bodyPr>
            <a:noAutofit/>
          </a:bodyPr>
          <a:lstStyle/>
          <a:p>
            <a:pPr>
              <a:buNone/>
            </a:pPr>
            <a:r>
              <a:rPr lang="en-US" sz="15000" b="1" dirty="0" smtClean="0"/>
              <a:t>THE END</a:t>
            </a:r>
            <a:endParaRPr lang="en-US" sz="15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Engaging Religions to Shape Worldviews</a:t>
            </a:r>
            <a:endParaRPr lang="en-US" b="1" dirty="0"/>
          </a:p>
        </p:txBody>
      </p:sp>
      <p:sp>
        <p:nvSpPr>
          <p:cNvPr id="3" name="Content Placeholder 2"/>
          <p:cNvSpPr>
            <a:spLocks noGrp="1"/>
          </p:cNvSpPr>
          <p:nvPr>
            <p:ph idx="1"/>
          </p:nvPr>
        </p:nvSpPr>
        <p:spPr>
          <a:xfrm>
            <a:off x="381000" y="2286000"/>
            <a:ext cx="3048000" cy="1066800"/>
          </a:xfrm>
        </p:spPr>
        <p:txBody>
          <a:bodyPr>
            <a:normAutofit lnSpcReduction="10000"/>
          </a:bodyPr>
          <a:lstStyle/>
          <a:p>
            <a:pPr>
              <a:buNone/>
            </a:pPr>
            <a:r>
              <a:rPr lang="en-US" sz="6600" dirty="0" smtClean="0"/>
              <a:t>Pan </a:t>
            </a:r>
            <a:r>
              <a:rPr lang="en-US" sz="6600" dirty="0" err="1" smtClean="0"/>
              <a:t>Yue</a:t>
            </a:r>
            <a:endParaRPr lang="en-US" sz="6600" dirty="0"/>
          </a:p>
        </p:txBody>
      </p:sp>
      <p:pic>
        <p:nvPicPr>
          <p:cNvPr id="1026" name="Picture 2"/>
          <p:cNvPicPr>
            <a:picLocks noChangeAspect="1" noChangeArrowheads="1"/>
          </p:cNvPicPr>
          <p:nvPr/>
        </p:nvPicPr>
        <p:blipFill>
          <a:blip r:embed="rId2" cstate="print"/>
          <a:srcRect/>
          <a:stretch>
            <a:fillRect/>
          </a:stretch>
        </p:blipFill>
        <p:spPr bwMode="auto">
          <a:xfrm>
            <a:off x="3810000" y="1752600"/>
            <a:ext cx="4859482" cy="4648200"/>
          </a:xfrm>
          <a:prstGeom prst="rect">
            <a:avLst/>
          </a:prstGeom>
          <a:noFill/>
          <a:ln w="9525">
            <a:noFill/>
            <a:miter lim="800000"/>
            <a:headEnd/>
            <a:tailEnd/>
          </a:ln>
        </p:spPr>
      </p:pic>
      <p:sp>
        <p:nvSpPr>
          <p:cNvPr id="5" name="TextBox 4"/>
          <p:cNvSpPr txBox="1"/>
          <p:nvPr/>
        </p:nvSpPr>
        <p:spPr>
          <a:xfrm>
            <a:off x="838200" y="4038600"/>
            <a:ext cx="1752600" cy="1015663"/>
          </a:xfrm>
          <a:prstGeom prst="rect">
            <a:avLst/>
          </a:prstGeom>
          <a:noFill/>
        </p:spPr>
        <p:txBody>
          <a:bodyPr wrap="square" rtlCol="0">
            <a:spAutoFit/>
          </a:bodyPr>
          <a:lstStyle/>
          <a:p>
            <a:r>
              <a:rPr lang="en-US" sz="2000" b="1" dirty="0" smtClean="0"/>
              <a:t> Environmental</a:t>
            </a:r>
          </a:p>
          <a:p>
            <a:r>
              <a:rPr lang="en-US" sz="2000" b="1" dirty="0"/>
              <a:t> </a:t>
            </a:r>
            <a:r>
              <a:rPr lang="en-US" sz="2000" b="1" dirty="0" smtClean="0"/>
              <a:t>        Crisis</a:t>
            </a:r>
            <a:endParaRPr lang="en-US" sz="2000" b="1" dirty="0"/>
          </a:p>
        </p:txBody>
      </p:sp>
      <p:sp>
        <p:nvSpPr>
          <p:cNvPr id="6" name="Oval 5"/>
          <p:cNvSpPr/>
          <p:nvPr/>
        </p:nvSpPr>
        <p:spPr>
          <a:xfrm>
            <a:off x="762000" y="4038600"/>
            <a:ext cx="1752600" cy="12954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6" idx="1"/>
            <a:endCxn id="6" idx="5"/>
          </p:cNvCxnSpPr>
          <p:nvPr/>
        </p:nvCxnSpPr>
        <p:spPr>
          <a:xfrm rot="16200000" flipH="1">
            <a:off x="1180307" y="4066663"/>
            <a:ext cx="915986" cy="123927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r>
              <a:rPr lang="en-US" b="1" dirty="0" smtClean="0"/>
              <a:t>Contributions to a Culture of Sustainability</a:t>
            </a:r>
            <a:endParaRPr lang="en-US" b="1" dirty="0"/>
          </a:p>
        </p:txBody>
      </p:sp>
      <p:sp>
        <p:nvSpPr>
          <p:cNvPr id="3" name="Content Placeholder 2"/>
          <p:cNvSpPr>
            <a:spLocks noGrp="1"/>
          </p:cNvSpPr>
          <p:nvPr>
            <p:ph idx="1"/>
          </p:nvPr>
        </p:nvSpPr>
        <p:spPr>
          <a:xfrm>
            <a:off x="457200" y="2667000"/>
            <a:ext cx="8229600" cy="3581400"/>
          </a:xfrm>
        </p:spPr>
        <p:txBody>
          <a:bodyPr/>
          <a:lstStyle/>
          <a:p>
            <a:r>
              <a:rPr lang="en-US" dirty="0" smtClean="0"/>
              <a:t>Educate about the environment</a:t>
            </a:r>
          </a:p>
          <a:p>
            <a:r>
              <a:rPr lang="en-US" dirty="0" smtClean="0"/>
              <a:t>Educate about consumption</a:t>
            </a:r>
          </a:p>
          <a:p>
            <a:r>
              <a:rPr lang="en-US" dirty="0" smtClean="0"/>
              <a:t>Educate about investments</a:t>
            </a:r>
          </a:p>
          <a:p>
            <a:r>
              <a:rPr lang="en-US" dirty="0" smtClean="0"/>
              <a:t>Express the sacredness of the natural world in liturgies and rituals</a:t>
            </a:r>
          </a:p>
          <a:p>
            <a:r>
              <a:rPr lang="en-US" dirty="0" smtClean="0"/>
              <a:t>Reclaim forgotten assets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600"/>
            <a:ext cx="8229600" cy="1143000"/>
          </a:xfrm>
        </p:spPr>
        <p:txBody>
          <a:bodyPr>
            <a:noAutofit/>
          </a:bodyPr>
          <a:lstStyle/>
          <a:p>
            <a:r>
              <a:rPr lang="en-US" sz="9000" b="1" dirty="0"/>
              <a:t>Environmentally Sustainable Childbearing</a:t>
            </a:r>
            <a:r>
              <a:rPr lang="en-US" sz="8000" b="1" dirty="0"/>
              <a:t/>
            </a:r>
            <a:br>
              <a:rPr lang="en-US" sz="8000" b="1" dirty="0"/>
            </a:br>
            <a:endParaRPr lang="en-US" sz="8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WORLD POPULATION</a:t>
            </a:r>
            <a:endParaRPr lang="en-US" sz="6000" b="1" dirty="0"/>
          </a:p>
        </p:txBody>
      </p:sp>
      <p:pic>
        <p:nvPicPr>
          <p:cNvPr id="5" name="il_fi" descr="http://www.impactlab.net/wp-content/uploads/2010/08/world-population1.jpg"/>
          <p:cNvPicPr>
            <a:picLocks noGrp="1"/>
          </p:cNvPicPr>
          <p:nvPr>
            <p:ph idx="1"/>
          </p:nvPr>
        </p:nvPicPr>
        <p:blipFill>
          <a:blip r:embed="rId2" cstate="print"/>
          <a:srcRect/>
          <a:stretch>
            <a:fillRect/>
          </a:stretch>
        </p:blipFill>
        <p:spPr bwMode="auto">
          <a:xfrm>
            <a:off x="0" y="4237037"/>
            <a:ext cx="2561773" cy="2620963"/>
          </a:xfrm>
          <a:prstGeom prst="rect">
            <a:avLst/>
          </a:prstGeom>
          <a:noFill/>
          <a:ln w="9525">
            <a:noFill/>
            <a:miter lim="800000"/>
            <a:headEnd/>
            <a:tailEnd/>
          </a:ln>
        </p:spPr>
      </p:pic>
      <p:sp>
        <p:nvSpPr>
          <p:cNvPr id="2051" name="Rectangle 3"/>
          <p:cNvSpPr>
            <a:spLocks noChangeArrowheads="1"/>
          </p:cNvSpPr>
          <p:nvPr/>
        </p:nvSpPr>
        <p:spPr bwMode="auto">
          <a:xfrm>
            <a:off x="2819400" y="1765757"/>
            <a:ext cx="6096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possible that world population at 6.8 billion people today and growing by 216,000 a day, has already surpassed sustainable levels.  Humanity is hazardously raising the heat-trapping capacity of the atmosphere, decimating the planet</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biological diversity, and risking future food scarcity by depleting freshwater supplies and degrading soils.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POPULATION</a:t>
            </a:r>
            <a:endParaRPr lang="en-US" dirty="0"/>
          </a:p>
        </p:txBody>
      </p:sp>
      <p:sp>
        <p:nvSpPr>
          <p:cNvPr id="3" name="Content Placeholder 2"/>
          <p:cNvSpPr>
            <a:spLocks noGrp="1"/>
          </p:cNvSpPr>
          <p:nvPr>
            <p:ph idx="1"/>
          </p:nvPr>
        </p:nvSpPr>
        <p:spPr/>
        <p:txBody>
          <a:bodyPr>
            <a:normAutofit/>
          </a:bodyPr>
          <a:lstStyle/>
          <a:p>
            <a:pPr>
              <a:buNone/>
            </a:pPr>
            <a:r>
              <a:rPr lang="en-US" sz="2400" b="1" dirty="0"/>
              <a:t>Might it then be time, or is it time already, to evolve cultures that actively promote an average number of children born to each woman so low that world population shrinks in the near future?  And if so, how could that be accomplished in ethical and acceptable ways</a:t>
            </a:r>
            <a:r>
              <a:rPr lang="en-US" sz="2400" b="1" dirty="0" smtClean="0"/>
              <a:t>?</a:t>
            </a:r>
          </a:p>
          <a:p>
            <a:pPr>
              <a:buNone/>
            </a:pPr>
            <a:endParaRPr lang="en-US" sz="2400" b="1" dirty="0"/>
          </a:p>
        </p:txBody>
      </p:sp>
      <p:pic>
        <p:nvPicPr>
          <p:cNvPr id="4" name="il_fi" descr="http://www.websophist.com/reduce_population2-608M.jpg"/>
          <p:cNvPicPr/>
          <p:nvPr/>
        </p:nvPicPr>
        <p:blipFill>
          <a:blip r:embed="rId2" cstate="print"/>
          <a:srcRect/>
          <a:stretch>
            <a:fillRect/>
          </a:stretch>
        </p:blipFill>
        <p:spPr bwMode="auto">
          <a:xfrm>
            <a:off x="457200" y="4419600"/>
            <a:ext cx="8001000" cy="1676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MODERN CULTURE + CHILD BEARING</a:t>
            </a:r>
            <a:endParaRPr lang="en-US" b="1" dirty="0"/>
          </a:p>
        </p:txBody>
      </p:sp>
      <p:sp>
        <p:nvSpPr>
          <p:cNvPr id="3" name="Content Placeholder 2"/>
          <p:cNvSpPr>
            <a:spLocks noGrp="1"/>
          </p:cNvSpPr>
          <p:nvPr>
            <p:ph idx="1"/>
          </p:nvPr>
        </p:nvSpPr>
        <p:spPr>
          <a:xfrm>
            <a:off x="457200" y="1905000"/>
            <a:ext cx="8229600" cy="4525963"/>
          </a:xfrm>
        </p:spPr>
        <p:txBody>
          <a:bodyPr>
            <a:normAutofit fontScale="77500" lnSpcReduction="20000"/>
          </a:bodyPr>
          <a:lstStyle/>
          <a:p>
            <a:pPr algn="ctr">
              <a:buNone/>
            </a:pPr>
            <a:r>
              <a:rPr lang="en-US" b="1" dirty="0"/>
              <a:t>The influence of modern culture on childbearing varies widely.  The range of modern human fertility suggests this diversity, with women in Bosnia and Herzegovina and in the Republic of Korea having barely more than one child each on average while women in Afghanistan and Uganda average more than six.  Women around the world also vary greatly, in their access to family planning which can help them decide whether any given sex act should or should not be open to conception and pregnancy.  Yet with the notable exception of China, where shortages </a:t>
            </a:r>
            <a:r>
              <a:rPr lang="en-US" b="1" dirty="0" err="1"/>
              <a:t>justigy</a:t>
            </a:r>
            <a:r>
              <a:rPr lang="en-US" b="1" dirty="0"/>
              <a:t> the government’s one-child policy, it would be hard to identify a significant culture in which very small families are promoted to assure environmental sustainability.</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Summary</a:t>
            </a:r>
          </a:p>
        </p:txBody>
      </p:sp>
      <p:sp>
        <p:nvSpPr>
          <p:cNvPr id="8195" name="Rectangle 3"/>
          <p:cNvSpPr>
            <a:spLocks noGrp="1" noChangeArrowheads="1"/>
          </p:cNvSpPr>
          <p:nvPr>
            <p:ph type="body" idx="1"/>
          </p:nvPr>
        </p:nvSpPr>
        <p:spPr/>
        <p:txBody>
          <a:bodyPr/>
          <a:lstStyle/>
          <a:p>
            <a:pPr>
              <a:lnSpc>
                <a:spcPct val="90000"/>
              </a:lnSpc>
            </a:pPr>
            <a:r>
              <a:rPr lang="en-US" sz="2800"/>
              <a:t>Ritual and taboo as ecological gaurdians</a:t>
            </a:r>
          </a:p>
          <a:p>
            <a:pPr>
              <a:lnSpc>
                <a:spcPct val="90000"/>
              </a:lnSpc>
            </a:pPr>
            <a:r>
              <a:rPr lang="en-US" sz="2800"/>
              <a:t>This chapter is about rituals in the modern civilized world, that because of huge and carbon footprints and over consumption are hurting the planet.</a:t>
            </a:r>
          </a:p>
          <a:p>
            <a:pPr>
              <a:lnSpc>
                <a:spcPct val="90000"/>
              </a:lnSpc>
            </a:pPr>
            <a:r>
              <a:rPr lang="en-US" sz="2800"/>
              <a:t>Also events such as earth day that involve people wanting to make a change to this destruction, and are coming together to make the world more sustainable for future generations.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143000"/>
          </a:xfrm>
        </p:spPr>
        <p:txBody>
          <a:bodyPr/>
          <a:lstStyle/>
          <a:p>
            <a:r>
              <a:rPr lang="en-US" dirty="0"/>
              <a:t>“Eco-Kosher”</a:t>
            </a:r>
          </a:p>
        </p:txBody>
      </p:sp>
      <p:sp>
        <p:nvSpPr>
          <p:cNvPr id="2051" name="Rectangle 3"/>
          <p:cNvSpPr>
            <a:spLocks noGrp="1" noChangeArrowheads="1"/>
          </p:cNvSpPr>
          <p:nvPr>
            <p:ph type="subTitle" idx="1"/>
          </p:nvPr>
        </p:nvSpPr>
        <p:spPr>
          <a:xfrm>
            <a:off x="685800" y="1828800"/>
            <a:ext cx="7924800" cy="4648200"/>
          </a:xfrm>
        </p:spPr>
        <p:txBody>
          <a:bodyPr/>
          <a:lstStyle/>
          <a:p>
            <a:pPr algn="l">
              <a:buFontTx/>
              <a:buChar char="•"/>
            </a:pPr>
            <a:r>
              <a:rPr lang="en-US" sz="2800" dirty="0">
                <a:solidFill>
                  <a:schemeClr val="tx1"/>
                </a:solidFill>
              </a:rPr>
              <a:t>Kosher: A Jewish tradition of dietary laws, to help create respect for God’s creations.</a:t>
            </a:r>
          </a:p>
          <a:p>
            <a:pPr algn="l">
              <a:buFontTx/>
              <a:buChar char="•"/>
            </a:pPr>
            <a:r>
              <a:rPr lang="en-US" sz="2800" dirty="0">
                <a:solidFill>
                  <a:schemeClr val="tx1"/>
                </a:solidFill>
              </a:rPr>
              <a:t>Eco-kosher: “right eating, and right consumption to preserve </a:t>
            </a:r>
            <a:r>
              <a:rPr lang="en-US" sz="2800" dirty="0" err="1">
                <a:solidFill>
                  <a:schemeClr val="tx1"/>
                </a:solidFill>
              </a:rPr>
              <a:t>enviromental</a:t>
            </a:r>
            <a:r>
              <a:rPr lang="en-US" sz="2800" dirty="0">
                <a:solidFill>
                  <a:schemeClr val="tx1"/>
                </a:solidFill>
              </a:rPr>
              <a:t> health”. Pg. 30</a:t>
            </a:r>
          </a:p>
          <a:p>
            <a:pPr algn="l">
              <a:buFontTx/>
              <a:buChar char="•"/>
            </a:pPr>
            <a:r>
              <a:rPr lang="en-US" sz="2800" i="1" dirty="0">
                <a:solidFill>
                  <a:schemeClr val="tx1"/>
                </a:solidFill>
              </a:rPr>
              <a:t>Bal </a:t>
            </a:r>
            <a:r>
              <a:rPr lang="en-US" sz="2800" i="1" dirty="0" err="1">
                <a:solidFill>
                  <a:schemeClr val="tx1"/>
                </a:solidFill>
              </a:rPr>
              <a:t>Tashchit</a:t>
            </a:r>
            <a:r>
              <a:rPr lang="en-US" sz="2800" i="1" dirty="0">
                <a:solidFill>
                  <a:schemeClr val="tx1"/>
                </a:solidFill>
              </a:rPr>
              <a:t>: “</a:t>
            </a:r>
            <a:r>
              <a:rPr lang="en-US" sz="2800" dirty="0">
                <a:solidFill>
                  <a:schemeClr val="tx1"/>
                </a:solidFill>
              </a:rPr>
              <a:t>not to waste” (recycle)</a:t>
            </a:r>
          </a:p>
          <a:p>
            <a:pPr algn="l">
              <a:buFontTx/>
              <a:buChar char="•"/>
            </a:pPr>
            <a:r>
              <a:rPr lang="en-US" sz="2800" i="1" dirty="0" err="1">
                <a:solidFill>
                  <a:schemeClr val="tx1"/>
                </a:solidFill>
              </a:rPr>
              <a:t>Tzaar</a:t>
            </a:r>
            <a:r>
              <a:rPr lang="en-US" sz="2800" i="1" dirty="0">
                <a:solidFill>
                  <a:schemeClr val="tx1"/>
                </a:solidFill>
              </a:rPr>
              <a:t> </a:t>
            </a:r>
            <a:r>
              <a:rPr lang="en-US" sz="2800" i="1" dirty="0" err="1">
                <a:solidFill>
                  <a:schemeClr val="tx1"/>
                </a:solidFill>
              </a:rPr>
              <a:t>Baalei</a:t>
            </a:r>
            <a:r>
              <a:rPr lang="en-US" sz="2800" i="1" dirty="0">
                <a:solidFill>
                  <a:schemeClr val="tx1"/>
                </a:solidFill>
              </a:rPr>
              <a:t> </a:t>
            </a:r>
            <a:r>
              <a:rPr lang="en-US" sz="2800" i="1" dirty="0" err="1">
                <a:solidFill>
                  <a:schemeClr val="tx1"/>
                </a:solidFill>
              </a:rPr>
              <a:t>Chayyim</a:t>
            </a:r>
            <a:r>
              <a:rPr lang="en-US" sz="2800" i="1" dirty="0">
                <a:solidFill>
                  <a:schemeClr val="tx1"/>
                </a:solidFill>
              </a:rPr>
              <a:t>:</a:t>
            </a:r>
            <a:r>
              <a:rPr lang="en-US" sz="2800" dirty="0">
                <a:solidFill>
                  <a:schemeClr val="tx1"/>
                </a:solidFill>
              </a:rPr>
              <a:t> “avoid cruelty to animals” (livestock cruelty)</a:t>
            </a:r>
          </a:p>
          <a:p>
            <a:pPr algn="l">
              <a:buFontTx/>
              <a:buChar char="•"/>
            </a:pPr>
            <a:r>
              <a:rPr lang="en-US" sz="2800" i="1" dirty="0" err="1">
                <a:solidFill>
                  <a:schemeClr val="tx1"/>
                </a:solidFill>
              </a:rPr>
              <a:t>Shmirat</a:t>
            </a:r>
            <a:r>
              <a:rPr lang="en-US" sz="2800" i="1" dirty="0">
                <a:solidFill>
                  <a:schemeClr val="tx1"/>
                </a:solidFill>
              </a:rPr>
              <a:t> </a:t>
            </a:r>
            <a:r>
              <a:rPr lang="en-US" sz="2800" i="1" dirty="0" err="1">
                <a:solidFill>
                  <a:schemeClr val="tx1"/>
                </a:solidFill>
              </a:rPr>
              <a:t>Haguf</a:t>
            </a:r>
            <a:r>
              <a:rPr lang="en-US" sz="2800" dirty="0">
                <a:solidFill>
                  <a:schemeClr val="tx1"/>
                </a:solidFill>
              </a:rPr>
              <a:t>: “Take care of your body” (pesticide free food)</a:t>
            </a:r>
          </a:p>
          <a:p>
            <a:pPr algn="l">
              <a:buFontTx/>
              <a:buChar char="•"/>
            </a:pPr>
            <a:endParaRPr lang="en-US" sz="2800" dirty="0"/>
          </a:p>
          <a:p>
            <a:pPr algn="l">
              <a:buFontTx/>
              <a:buChar char="•"/>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1176</Words>
  <Application>Microsoft Office PowerPoint</Application>
  <PresentationFormat>On-screen Show (4:3)</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Traditions Old and New</vt:lpstr>
      <vt:lpstr>Engaging Religions to Shape Worldviews</vt:lpstr>
      <vt:lpstr>Contributions to a Culture of Sustainability</vt:lpstr>
      <vt:lpstr>Environmentally Sustainable Childbearing </vt:lpstr>
      <vt:lpstr>WORLD POPULATION</vt:lpstr>
      <vt:lpstr>REDUCE POPULATION</vt:lpstr>
      <vt:lpstr>MODERN CULTURE + CHILD BEARING</vt:lpstr>
      <vt:lpstr>Summary</vt:lpstr>
      <vt:lpstr>“Eco-Kosher”</vt:lpstr>
      <vt:lpstr>Weddings</vt:lpstr>
      <vt:lpstr>Funerals</vt:lpstr>
      <vt:lpstr>Earth Day</vt:lpstr>
      <vt:lpstr>Refuting</vt:lpstr>
      <vt:lpstr>Related to my biology major</vt:lpstr>
      <vt:lpstr>Elders: A Cultural Resource for Promoting Sustainable Development  </vt:lpstr>
      <vt:lpstr>National examples:</vt:lpstr>
      <vt:lpstr>Psychology and this topic</vt:lpstr>
      <vt:lpstr>Refute the Concepts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Traditions Old and New</dc:title>
  <dc:creator>Ashley</dc:creator>
  <cp:lastModifiedBy>la1</cp:lastModifiedBy>
  <cp:revision>16</cp:revision>
  <dcterms:created xsi:type="dcterms:W3CDTF">2011-02-15T04:43:37Z</dcterms:created>
  <dcterms:modified xsi:type="dcterms:W3CDTF">2011-02-15T13:05:49Z</dcterms:modified>
</cp:coreProperties>
</file>