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78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smtClean="0"/>
              <a:t>Click to edit Master title style</a:t>
            </a:r>
            <a:endParaRPr lang="en-US"/>
          </a:p>
        </p:txBody>
      </p:sp>
      <p:sp>
        <p:nvSpPr>
          <p:cNvPr id="778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7831" name="Freeform 7"/>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77832" name="Rectangle 8"/>
          <p:cNvSpPr>
            <a:spLocks noGrp="1" noChangeArrowheads="1"/>
          </p:cNvSpPr>
          <p:nvPr>
            <p:ph type="ftr" sz="quarter" idx="3"/>
          </p:nvPr>
        </p:nvSpPr>
        <p:spPr/>
        <p:txBody>
          <a:bodyPr/>
          <a:lstStyle>
            <a:lvl1pPr>
              <a:defRPr/>
            </a:lvl1pPr>
          </a:lstStyle>
          <a:p>
            <a:endParaRPr lang="en-US"/>
          </a:p>
        </p:txBody>
      </p:sp>
      <p:sp>
        <p:nvSpPr>
          <p:cNvPr id="77833" name="Rectangle 9"/>
          <p:cNvSpPr>
            <a:spLocks noGrp="1" noChangeArrowheads="1"/>
          </p:cNvSpPr>
          <p:nvPr>
            <p:ph type="sldNum" sz="quarter" idx="4"/>
          </p:nvPr>
        </p:nvSpPr>
        <p:spPr/>
        <p:txBody>
          <a:bodyPr/>
          <a:lstStyle>
            <a:lvl1pPr>
              <a:defRPr/>
            </a:lvl1pPr>
          </a:lstStyle>
          <a:p>
            <a:fld id="{9BA4A055-E29B-45AC-B1B4-A39FB384219A}" type="slidenum">
              <a:rPr lang="en-US"/>
              <a:pPr/>
              <a:t>‹#›</a:t>
            </a:fld>
            <a:endParaRPr lang="en-US"/>
          </a:p>
        </p:txBody>
      </p:sp>
      <p:sp>
        <p:nvSpPr>
          <p:cNvPr id="77834" name="Rectangle 10"/>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E0090A-4D35-4020-8323-0D36AF8FCE4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864C6E-B28E-4D7B-A710-8306EC8427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AE1E0B-ED5E-4C49-9BDE-79D63718DEA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D60103-CD4C-48FF-BDED-24D97BE9A68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E8D039-8A45-44A3-9923-C51622E012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134F70-8018-4F15-BEA9-5D3B422091F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AD339E-6FBA-4F55-9281-D4DF8ADA26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7642BD9-1938-41B8-B3F8-1EC23BB1BEA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FE59E9-E1C2-423D-9F2B-DCD9E140BD3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09905C-FD4B-46F0-BAE1-710BF7C6E0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6805" name="Rectangle 5"/>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6" name="Rectangle 6"/>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7680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7680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A5781974-1C0C-4BC7-9EB3-7DEC98BD6A7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1" fontAlgn="base" hangingPunct="1">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001.jpg"/>
          <p:cNvPicPr>
            <a:picLocks noChangeAspect="1"/>
          </p:cNvPicPr>
          <p:nvPr/>
        </p:nvPicPr>
        <p:blipFill>
          <a:blip r:embed="rId2" cstate="print"/>
          <a:stretch>
            <a:fillRect/>
          </a:stretch>
        </p:blipFill>
        <p:spPr>
          <a:xfrm>
            <a:off x="5562600" y="228600"/>
            <a:ext cx="3333750" cy="5743575"/>
          </a:xfrm>
          <a:prstGeom prst="rect">
            <a:avLst/>
          </a:prstGeom>
        </p:spPr>
      </p:pic>
      <p:pic>
        <p:nvPicPr>
          <p:cNvPr id="4" name="Picture 3" descr="fig11x.jpg"/>
          <p:cNvPicPr>
            <a:picLocks noChangeAspect="1"/>
          </p:cNvPicPr>
          <p:nvPr/>
        </p:nvPicPr>
        <p:blipFill>
          <a:blip r:embed="rId3" cstate="print"/>
          <a:stretch>
            <a:fillRect/>
          </a:stretch>
        </p:blipFill>
        <p:spPr>
          <a:xfrm>
            <a:off x="228600" y="3276600"/>
            <a:ext cx="4857750" cy="3267075"/>
          </a:xfrm>
          <a:prstGeom prst="rect">
            <a:avLst/>
          </a:prstGeom>
        </p:spPr>
      </p:pic>
      <p:sp>
        <p:nvSpPr>
          <p:cNvPr id="2" name="Title 1"/>
          <p:cNvSpPr>
            <a:spLocks noGrp="1"/>
          </p:cNvSpPr>
          <p:nvPr>
            <p:ph type="ctrTitle" sz="quarter"/>
          </p:nvPr>
        </p:nvSpPr>
        <p:spPr>
          <a:xfrm>
            <a:off x="0" y="228600"/>
            <a:ext cx="5410200" cy="1431925"/>
          </a:xfrm>
        </p:spPr>
        <p:txBody>
          <a:bodyPr/>
          <a:lstStyle/>
          <a:p>
            <a:r>
              <a:rPr lang="en-US" dirty="0" smtClean="0"/>
              <a:t>The Kissimmee</a:t>
            </a:r>
            <a:br>
              <a:rPr lang="en-US" dirty="0" smtClean="0"/>
            </a:br>
            <a:r>
              <a:rPr lang="en-US" dirty="0" smtClean="0"/>
              <a:t>Chapter 33</a:t>
            </a:r>
            <a:endParaRPr lang="en-US" dirty="0"/>
          </a:p>
        </p:txBody>
      </p:sp>
      <p:sp>
        <p:nvSpPr>
          <p:cNvPr id="3" name="Subtitle 2"/>
          <p:cNvSpPr>
            <a:spLocks noGrp="1"/>
          </p:cNvSpPr>
          <p:nvPr>
            <p:ph type="subTitle" sz="quarter" idx="1"/>
          </p:nvPr>
        </p:nvSpPr>
        <p:spPr>
          <a:xfrm>
            <a:off x="457200" y="2057400"/>
            <a:ext cx="4572000" cy="1752600"/>
          </a:xfrm>
        </p:spPr>
        <p:txBody>
          <a:bodyPr/>
          <a:lstStyle/>
          <a:p>
            <a:r>
              <a:rPr lang="en-US" dirty="0" smtClean="0"/>
              <a:t>Margaret </a:t>
            </a:r>
            <a:r>
              <a:rPr lang="en-US" dirty="0" err="1" smtClean="0"/>
              <a:t>Charron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100"/>
            <a:ext cx="9144000" cy="1384300"/>
          </a:xfrm>
        </p:spPr>
        <p:txBody>
          <a:bodyPr/>
          <a:lstStyle/>
          <a:p>
            <a:pPr algn="ctr"/>
            <a:r>
              <a:rPr lang="en-US" sz="4200" dirty="0" smtClean="0"/>
              <a:t>Lieutenant General Fredrick J. Clarke</a:t>
            </a:r>
            <a:endParaRPr lang="en-US" sz="4200" dirty="0"/>
          </a:p>
        </p:txBody>
      </p:sp>
      <p:sp>
        <p:nvSpPr>
          <p:cNvPr id="3" name="Content Placeholder 2"/>
          <p:cNvSpPr>
            <a:spLocks noGrp="1"/>
          </p:cNvSpPr>
          <p:nvPr>
            <p:ph idx="1"/>
          </p:nvPr>
        </p:nvSpPr>
        <p:spPr/>
        <p:txBody>
          <a:bodyPr/>
          <a:lstStyle/>
          <a:p>
            <a:r>
              <a:rPr lang="en-US" dirty="0" smtClean="0"/>
              <a:t>Chief of engineers</a:t>
            </a:r>
          </a:p>
          <a:p>
            <a:r>
              <a:rPr lang="en-US" dirty="0" smtClean="0"/>
              <a:t>“If the people of the country were changing what they wanted, we’d better get in step and find a way to do it.”</a:t>
            </a:r>
          </a:p>
          <a:p>
            <a:r>
              <a:rPr lang="en-US" dirty="0" smtClean="0"/>
              <a:t>1972 – Informed the Environmental Advisory Board with an idea that would facilitate understanding among the corps, the public, and the environmental community.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Robert P. McIntosh</a:t>
            </a:r>
            <a:endParaRPr lang="en-US" dirty="0"/>
          </a:p>
        </p:txBody>
      </p:sp>
      <p:sp>
        <p:nvSpPr>
          <p:cNvPr id="3" name="Content Placeholder 2"/>
          <p:cNvSpPr>
            <a:spLocks noGrp="1"/>
          </p:cNvSpPr>
          <p:nvPr>
            <p:ph idx="1"/>
          </p:nvPr>
        </p:nvSpPr>
        <p:spPr>
          <a:xfrm>
            <a:off x="457200" y="1066800"/>
            <a:ext cx="8229600" cy="4114800"/>
          </a:xfrm>
        </p:spPr>
        <p:txBody>
          <a:bodyPr/>
          <a:lstStyle/>
          <a:p>
            <a:r>
              <a:rPr lang="en-US" dirty="0" smtClean="0"/>
              <a:t>Notre Dame Biologist </a:t>
            </a:r>
          </a:p>
          <a:p>
            <a:r>
              <a:rPr lang="en-US" dirty="0" smtClean="0"/>
              <a:t>1976 – Observed “The essence of the modern environmental movement is that it is now clear at all levels of human concern – Scientific, sociopolitical, and religious – that man’s fate, on earth at least, is intimately and ultimately integrated with the natural and managed ecosystems of the earth, their biogeochemical processes, nutrient cycling, transformation of energy, and productive capacity.”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smtClean="0"/>
              <a:t>Art Marshall</a:t>
            </a:r>
            <a:endParaRPr lang="en-US" dirty="0"/>
          </a:p>
        </p:txBody>
      </p:sp>
      <p:sp>
        <p:nvSpPr>
          <p:cNvPr id="3" name="Content Placeholder 2"/>
          <p:cNvSpPr>
            <a:spLocks noGrp="1"/>
          </p:cNvSpPr>
          <p:nvPr>
            <p:ph idx="1"/>
          </p:nvPr>
        </p:nvSpPr>
        <p:spPr>
          <a:xfrm>
            <a:off x="457200" y="1219200"/>
            <a:ext cx="8229600" cy="4114800"/>
          </a:xfrm>
        </p:spPr>
        <p:txBody>
          <a:bodyPr/>
          <a:lstStyle/>
          <a:p>
            <a:r>
              <a:rPr lang="en-US" dirty="0" smtClean="0"/>
              <a:t>A member of a vigorous community of politically minded Florida scientists</a:t>
            </a:r>
          </a:p>
          <a:p>
            <a:r>
              <a:rPr lang="en-US" dirty="0" smtClean="0"/>
              <a:t>Educated the activists and the policymakers</a:t>
            </a:r>
          </a:p>
          <a:p>
            <a:r>
              <a:rPr lang="en-US" dirty="0" smtClean="0"/>
              <a:t>During the jetport affair, he showed environmentalists how to “use the federal process to force greater exposure and more deliberation about federally funded projects.”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lgn="ctr"/>
            <a:r>
              <a:rPr lang="en-US" dirty="0" smtClean="0"/>
              <a:t>WATER! Coalition</a:t>
            </a:r>
            <a:endParaRPr lang="en-US" dirty="0"/>
          </a:p>
        </p:txBody>
      </p:sp>
      <p:sp>
        <p:nvSpPr>
          <p:cNvPr id="3" name="Content Placeholder 2"/>
          <p:cNvSpPr>
            <a:spLocks noGrp="1"/>
          </p:cNvSpPr>
          <p:nvPr>
            <p:ph idx="1"/>
          </p:nvPr>
        </p:nvSpPr>
        <p:spPr>
          <a:xfrm>
            <a:off x="457200" y="1143000"/>
            <a:ext cx="8229600" cy="4876800"/>
          </a:xfrm>
        </p:spPr>
        <p:txBody>
          <a:bodyPr/>
          <a:lstStyle/>
          <a:p>
            <a:r>
              <a:rPr lang="en-US" sz="2800" dirty="0" smtClean="0"/>
              <a:t>A Coalition of Citizens Concerned with Florida’s Water Resources</a:t>
            </a:r>
          </a:p>
          <a:p>
            <a:r>
              <a:rPr lang="en-US" sz="2800" dirty="0" smtClean="0"/>
              <a:t>Douglas created the name, the capital letters &amp; exclamation point as a modern, post-Earth Day movement</a:t>
            </a:r>
          </a:p>
          <a:p>
            <a:r>
              <a:rPr lang="en-US" sz="2800" dirty="0" smtClean="0"/>
              <a:t>15 groups form the WATER! Coalition</a:t>
            </a:r>
          </a:p>
          <a:p>
            <a:pPr lvl="1"/>
            <a:r>
              <a:rPr lang="en-US" dirty="0" smtClean="0"/>
              <a:t>Florida Wildlife Federation; the Airboat, Halftrack and Conservation Club; Florida Defenders of the Environment; chapters of the Audubon Society and </a:t>
            </a:r>
            <a:r>
              <a:rPr lang="en-US" dirty="0" err="1" smtClean="0"/>
              <a:t>Izaak</a:t>
            </a:r>
            <a:r>
              <a:rPr lang="en-US" dirty="0" smtClean="0"/>
              <a:t> Walton League; and the West Palm Beach Garden Club.</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WATER! Coalition Continued…</a:t>
            </a:r>
            <a:endParaRPr lang="en-US" dirty="0"/>
          </a:p>
        </p:txBody>
      </p:sp>
      <p:sp>
        <p:nvSpPr>
          <p:cNvPr id="3" name="Content Placeholder 2"/>
          <p:cNvSpPr>
            <a:spLocks noGrp="1"/>
          </p:cNvSpPr>
          <p:nvPr>
            <p:ph idx="1"/>
          </p:nvPr>
        </p:nvSpPr>
        <p:spPr/>
        <p:txBody>
          <a:bodyPr/>
          <a:lstStyle/>
          <a:p>
            <a:r>
              <a:rPr lang="en-US" dirty="0" smtClean="0"/>
              <a:t>Marshall – program chair</a:t>
            </a:r>
          </a:p>
          <a:p>
            <a:r>
              <a:rPr lang="en-US" dirty="0" smtClean="0"/>
              <a:t>Douglas – headed organization, disseminated educational information, and generated publicity </a:t>
            </a:r>
          </a:p>
          <a:p>
            <a:r>
              <a:rPr lang="en-US" dirty="0" smtClean="0"/>
              <a:t>Agenda</a:t>
            </a:r>
          </a:p>
          <a:p>
            <a:pPr lvl="1"/>
            <a:r>
              <a:rPr lang="en-US" dirty="0" smtClean="0"/>
              <a:t>Planning strategy for pushing for the implementation of the 1972 law authorizing the state’s 5 water-management districts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Rain-Machine Thesis</a:t>
            </a:r>
            <a:endParaRPr lang="en-US" dirty="0"/>
          </a:p>
        </p:txBody>
      </p:sp>
      <p:sp>
        <p:nvSpPr>
          <p:cNvPr id="3" name="Content Placeholder 2"/>
          <p:cNvSpPr>
            <a:spLocks noGrp="1"/>
          </p:cNvSpPr>
          <p:nvPr>
            <p:ph idx="1"/>
          </p:nvPr>
        </p:nvSpPr>
        <p:spPr/>
        <p:txBody>
          <a:bodyPr/>
          <a:lstStyle/>
          <a:p>
            <a:r>
              <a:rPr lang="en-US" dirty="0" smtClean="0"/>
              <a:t>20 years of watching the breakdown of the healthy ecology of the Everglades went into Marshall’s 18-point blueprint for the repair of the Everglades</a:t>
            </a:r>
          </a:p>
          <a:p>
            <a:r>
              <a:rPr lang="en-US" dirty="0" smtClean="0"/>
              <a:t>Marshall argued that bureaucrats needed to recognize “physical and functional limits to the resources of the Everglades.”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Kissimmee River Restoration Act </a:t>
            </a:r>
            <a:endParaRPr lang="en-US" dirty="0"/>
          </a:p>
        </p:txBody>
      </p:sp>
      <p:sp>
        <p:nvSpPr>
          <p:cNvPr id="3" name="Content Placeholder 2"/>
          <p:cNvSpPr>
            <a:spLocks noGrp="1"/>
          </p:cNvSpPr>
          <p:nvPr>
            <p:ph idx="1"/>
          </p:nvPr>
        </p:nvSpPr>
        <p:spPr>
          <a:xfrm>
            <a:off x="457200" y="1524000"/>
            <a:ext cx="8229600" cy="4495800"/>
          </a:xfrm>
        </p:spPr>
        <p:txBody>
          <a:bodyPr/>
          <a:lstStyle/>
          <a:p>
            <a:r>
              <a:rPr lang="en-US" dirty="0" smtClean="0"/>
              <a:t>Passed in 1976</a:t>
            </a:r>
          </a:p>
          <a:p>
            <a:r>
              <a:rPr lang="en-US" dirty="0" smtClean="0"/>
              <a:t>Marshall said, “was man’s chance to unshackle Mother Nature from human bondage.”</a:t>
            </a:r>
          </a:p>
          <a:p>
            <a:r>
              <a:rPr lang="en-US" dirty="0" smtClean="0"/>
              <a:t>Created the Kissimmee River Coordinating Council</a:t>
            </a:r>
          </a:p>
          <a:p>
            <a:pPr lvl="1"/>
            <a:r>
              <a:rPr lang="en-US" dirty="0" smtClean="0"/>
              <a:t>A group of scientists charged with creating the blueprints for a workable restoration plan, which would include redeeming the river and buying back land in the old floodplain.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Friends of the Everglades</a:t>
            </a:r>
            <a:endParaRPr lang="en-US" dirty="0"/>
          </a:p>
        </p:txBody>
      </p:sp>
      <p:sp>
        <p:nvSpPr>
          <p:cNvPr id="3" name="Content Placeholder 2"/>
          <p:cNvSpPr>
            <a:spLocks noGrp="1"/>
          </p:cNvSpPr>
          <p:nvPr>
            <p:ph idx="1"/>
          </p:nvPr>
        </p:nvSpPr>
        <p:spPr/>
        <p:txBody>
          <a:bodyPr/>
          <a:lstStyle/>
          <a:p>
            <a:r>
              <a:rPr lang="en-US" dirty="0" smtClean="0"/>
              <a:t>Mission Statement – </a:t>
            </a:r>
          </a:p>
          <a:p>
            <a:pPr lvl="1"/>
            <a:r>
              <a:rPr lang="en-US" dirty="0" smtClean="0"/>
              <a:t>“To protect, restore, and preserve the Greater Kissimmee-Okeechobee-Everglades Ecosystem, and the water that is the lifeblood of the world’s only Everglades.”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South Florida Water Management District</a:t>
            </a:r>
            <a:endParaRPr lang="en-US" dirty="0"/>
          </a:p>
        </p:txBody>
      </p:sp>
      <p:sp>
        <p:nvSpPr>
          <p:cNvPr id="3" name="Content Placeholder 2"/>
          <p:cNvSpPr>
            <a:spLocks noGrp="1"/>
          </p:cNvSpPr>
          <p:nvPr>
            <p:ph idx="1"/>
          </p:nvPr>
        </p:nvSpPr>
        <p:spPr/>
        <p:txBody>
          <a:bodyPr/>
          <a:lstStyle/>
          <a:p>
            <a:r>
              <a:rPr lang="en-US" dirty="0" smtClean="0"/>
              <a:t>Motto –</a:t>
            </a:r>
          </a:p>
          <a:p>
            <a:pPr lvl="1"/>
            <a:r>
              <a:rPr lang="en-US" dirty="0" smtClean="0"/>
              <a:t>“preserving the Everglades since 1949”</a:t>
            </a:r>
          </a:p>
          <a:p>
            <a:r>
              <a:rPr lang="en-US" dirty="0" smtClean="0"/>
              <a:t>Over time water managers had permitted the loss of nearly half the Everglades</a:t>
            </a:r>
          </a:p>
          <a:p>
            <a:endParaRPr lang="en-US" dirty="0" smtClean="0"/>
          </a:p>
          <a:p>
            <a:endParaRPr lang="en-US" dirty="0" smtClean="0"/>
          </a:p>
          <a:p>
            <a:pPr lvl="1">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R. “Jack” </a:t>
            </a:r>
            <a:r>
              <a:rPr lang="en-US" dirty="0" err="1" smtClean="0"/>
              <a:t>Maloy</a:t>
            </a:r>
            <a:endParaRPr lang="en-US" dirty="0"/>
          </a:p>
        </p:txBody>
      </p:sp>
      <p:sp>
        <p:nvSpPr>
          <p:cNvPr id="3" name="Content Placeholder 2"/>
          <p:cNvSpPr>
            <a:spLocks noGrp="1"/>
          </p:cNvSpPr>
          <p:nvPr>
            <p:ph idx="1"/>
          </p:nvPr>
        </p:nvSpPr>
        <p:spPr/>
        <p:txBody>
          <a:bodyPr/>
          <a:lstStyle/>
          <a:p>
            <a:r>
              <a:rPr lang="en-US" dirty="0" smtClean="0"/>
              <a:t>District’s executive director</a:t>
            </a:r>
          </a:p>
          <a:p>
            <a:r>
              <a:rPr lang="en-US" dirty="0" smtClean="0"/>
              <a:t>Talked about reform but seemed to practice tradition</a:t>
            </a:r>
          </a:p>
          <a:p>
            <a:r>
              <a:rPr lang="en-US" dirty="0" smtClean="0"/>
              <a:t>He started with the district in 1965</a:t>
            </a:r>
          </a:p>
          <a:p>
            <a:r>
              <a:rPr lang="en-US" dirty="0" smtClean="0"/>
              <a:t>Came under the influence of its chief engineer, William V. </a:t>
            </a:r>
            <a:r>
              <a:rPr lang="en-US" dirty="0" err="1" smtClean="0"/>
              <a:t>Storch</a:t>
            </a:r>
            <a:endParaRPr lang="en-US" dirty="0" smtClean="0"/>
          </a:p>
          <a:p>
            <a:r>
              <a:rPr lang="en-US" dirty="0" smtClean="0"/>
              <a:t>He was a true believer in his water-management system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200" dirty="0" smtClean="0"/>
              <a:t>Conservation is Now a Dead Word</a:t>
            </a:r>
            <a:endParaRPr lang="en-US" sz="4200" dirty="0"/>
          </a:p>
        </p:txBody>
      </p:sp>
      <p:sp>
        <p:nvSpPr>
          <p:cNvPr id="3" name="Content Placeholder 2"/>
          <p:cNvSpPr>
            <a:spLocks noGrp="1"/>
          </p:cNvSpPr>
          <p:nvPr>
            <p:ph idx="1"/>
          </p:nvPr>
        </p:nvSpPr>
        <p:spPr/>
        <p:txBody>
          <a:bodyPr/>
          <a:lstStyle/>
          <a:p>
            <a:endParaRPr lang="en-US" dirty="0" smtClean="0"/>
          </a:p>
          <a:p>
            <a:r>
              <a:rPr lang="en-US" dirty="0" smtClean="0"/>
              <a:t>Douglas made this statement in 1982, speaking before the Sarasota Wellesley Club and college alumnae.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pPr algn="ctr"/>
            <a:r>
              <a:rPr lang="en-US" dirty="0" smtClean="0"/>
              <a:t>Department of Environmental Regulation</a:t>
            </a:r>
            <a:endParaRPr lang="en-US" dirty="0"/>
          </a:p>
        </p:txBody>
      </p:sp>
      <p:sp>
        <p:nvSpPr>
          <p:cNvPr id="3" name="Content Placeholder 2"/>
          <p:cNvSpPr>
            <a:spLocks noGrp="1"/>
          </p:cNvSpPr>
          <p:nvPr>
            <p:ph idx="1"/>
          </p:nvPr>
        </p:nvSpPr>
        <p:spPr>
          <a:xfrm>
            <a:off x="457200" y="1600200"/>
            <a:ext cx="8229600" cy="4419600"/>
          </a:xfrm>
        </p:spPr>
        <p:txBody>
          <a:bodyPr/>
          <a:lstStyle/>
          <a:p>
            <a:r>
              <a:rPr lang="en-US" sz="3000" dirty="0" smtClean="0"/>
              <a:t>Douglas met with the DER but got nowhere</a:t>
            </a:r>
          </a:p>
          <a:p>
            <a:r>
              <a:rPr lang="en-US" sz="3000" dirty="0" smtClean="0"/>
              <a:t>Lawsuit against the DER, SFWMD, and the Sugar Cane League</a:t>
            </a:r>
          </a:p>
          <a:p>
            <a:r>
              <a:rPr lang="en-US" sz="3000" dirty="0" smtClean="0"/>
              <a:t>DER and SWFMD won their request for a 30-month study free of any mandate to stop the back pumping</a:t>
            </a:r>
          </a:p>
          <a:p>
            <a:r>
              <a:rPr lang="en-US" sz="3000" dirty="0" smtClean="0"/>
              <a:t>Hearing officer stated that the lake was in a “</a:t>
            </a:r>
            <a:r>
              <a:rPr lang="en-US" sz="3000" dirty="0" err="1" smtClean="0"/>
              <a:t>eutrophic</a:t>
            </a:r>
            <a:r>
              <a:rPr lang="en-US" sz="3000" dirty="0" smtClean="0"/>
              <a:t> state”, that it was getting worse, and that the situation was the product of “man’s activities”</a:t>
            </a:r>
            <a:endParaRPr lang="en-US" sz="3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artinline_101.jpg"/>
          <p:cNvPicPr>
            <a:picLocks noGrp="1" noChangeAspect="1"/>
          </p:cNvPicPr>
          <p:nvPr>
            <p:ph idx="1"/>
          </p:nvPr>
        </p:nvPicPr>
        <p:blipFill>
          <a:blip r:embed="rId2" cstate="print"/>
          <a:stretch>
            <a:fillRect/>
          </a:stretch>
        </p:blipFill>
        <p:spPr>
          <a:xfrm>
            <a:off x="5257800" y="762000"/>
            <a:ext cx="3505200" cy="3505200"/>
          </a:xfrm>
        </p:spPr>
      </p:pic>
      <p:pic>
        <p:nvPicPr>
          <p:cNvPr id="5" name="Picture 4" descr="Kissimmee_River_canal_section.jpg"/>
          <p:cNvPicPr>
            <a:picLocks noChangeAspect="1"/>
          </p:cNvPicPr>
          <p:nvPr/>
        </p:nvPicPr>
        <p:blipFill>
          <a:blip r:embed="rId3" cstate="print"/>
          <a:stretch>
            <a:fillRect/>
          </a:stretch>
        </p:blipFill>
        <p:spPr>
          <a:xfrm>
            <a:off x="381000" y="3505200"/>
            <a:ext cx="4800600" cy="3142488"/>
          </a:xfrm>
          <a:prstGeom prst="rect">
            <a:avLst/>
          </a:prstGeom>
        </p:spPr>
      </p:pic>
      <p:pic>
        <p:nvPicPr>
          <p:cNvPr id="6" name="Picture 5" descr="krr_photo.jpg"/>
          <p:cNvPicPr>
            <a:picLocks noChangeAspect="1"/>
          </p:cNvPicPr>
          <p:nvPr/>
        </p:nvPicPr>
        <p:blipFill>
          <a:blip r:embed="rId4" cstate="print"/>
          <a:stretch>
            <a:fillRect/>
          </a:stretch>
        </p:blipFill>
        <p:spPr>
          <a:xfrm>
            <a:off x="609600" y="228600"/>
            <a:ext cx="4191000" cy="313859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ankiss2.jpg"/>
          <p:cNvPicPr>
            <a:picLocks noChangeAspect="1"/>
          </p:cNvPicPr>
          <p:nvPr/>
        </p:nvPicPr>
        <p:blipFill>
          <a:blip r:embed="rId2" cstate="print"/>
          <a:stretch>
            <a:fillRect/>
          </a:stretch>
        </p:blipFill>
        <p:spPr>
          <a:xfrm>
            <a:off x="4495800" y="2971800"/>
            <a:ext cx="4292600" cy="3556000"/>
          </a:xfrm>
          <a:prstGeom prst="rect">
            <a:avLst/>
          </a:prstGeom>
        </p:spPr>
      </p:pic>
      <p:sp>
        <p:nvSpPr>
          <p:cNvPr id="2" name="Title 1"/>
          <p:cNvSpPr>
            <a:spLocks noGrp="1"/>
          </p:cNvSpPr>
          <p:nvPr>
            <p:ph type="title"/>
          </p:nvPr>
        </p:nvSpPr>
        <p:spPr>
          <a:xfrm>
            <a:off x="457200" y="533400"/>
            <a:ext cx="8229600" cy="1384300"/>
          </a:xfrm>
        </p:spPr>
        <p:txBody>
          <a:bodyPr/>
          <a:lstStyle/>
          <a:p>
            <a:pPr algn="ctr"/>
            <a:r>
              <a:rPr lang="en-US" dirty="0" smtClean="0"/>
              <a:t>Army Corps of Engineers &amp; the Central and Southern Florida Flood Control District</a:t>
            </a:r>
            <a:endParaRPr lang="en-US" dirty="0"/>
          </a:p>
        </p:txBody>
      </p:sp>
      <p:sp>
        <p:nvSpPr>
          <p:cNvPr id="3" name="Content Placeholder 2"/>
          <p:cNvSpPr>
            <a:spLocks noGrp="1"/>
          </p:cNvSpPr>
          <p:nvPr>
            <p:ph idx="1"/>
          </p:nvPr>
        </p:nvSpPr>
        <p:spPr>
          <a:xfrm>
            <a:off x="228600" y="2286000"/>
            <a:ext cx="4572000" cy="4191000"/>
          </a:xfrm>
        </p:spPr>
        <p:txBody>
          <a:bodyPr/>
          <a:lstStyle/>
          <a:p>
            <a:endParaRPr lang="en-US" sz="1100" dirty="0" smtClean="0"/>
          </a:p>
          <a:p>
            <a:r>
              <a:rPr lang="en-US" dirty="0" smtClean="0"/>
              <a:t>Everglades replumbing scheme, 1948</a:t>
            </a:r>
          </a:p>
          <a:p>
            <a:endParaRPr lang="en-US" sz="1100" dirty="0"/>
          </a:p>
          <a:p>
            <a:r>
              <a:rPr lang="en-US" dirty="0" smtClean="0"/>
              <a:t>Douglas said the natural ecosystem needs to be pieced backed together again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84300"/>
          </a:xfrm>
        </p:spPr>
        <p:txBody>
          <a:bodyPr/>
          <a:lstStyle/>
          <a:p>
            <a:pPr algn="ctr"/>
            <a:r>
              <a:rPr lang="en-US" dirty="0" smtClean="0"/>
              <a:t>Continued….</a:t>
            </a:r>
            <a:endParaRPr lang="en-US" dirty="0"/>
          </a:p>
        </p:txBody>
      </p:sp>
      <p:sp>
        <p:nvSpPr>
          <p:cNvPr id="3" name="Content Placeholder 2"/>
          <p:cNvSpPr>
            <a:spLocks noGrp="1"/>
          </p:cNvSpPr>
          <p:nvPr>
            <p:ph idx="1"/>
          </p:nvPr>
        </p:nvSpPr>
        <p:spPr>
          <a:xfrm>
            <a:off x="457200" y="1371600"/>
            <a:ext cx="8229600" cy="4114800"/>
          </a:xfrm>
        </p:spPr>
        <p:txBody>
          <a:bodyPr/>
          <a:lstStyle/>
          <a:p>
            <a:r>
              <a:rPr lang="en-US" dirty="0" smtClean="0"/>
              <a:t>“Probably the Worst” undertaking of all</a:t>
            </a:r>
          </a:p>
          <a:p>
            <a:pPr lvl="1"/>
            <a:r>
              <a:rPr lang="en-US" dirty="0" smtClean="0"/>
              <a:t>Completion in 1971</a:t>
            </a:r>
          </a:p>
          <a:p>
            <a:pPr lvl="1"/>
            <a:r>
              <a:rPr lang="en-US" dirty="0" smtClean="0"/>
              <a:t>Final impoundment of the oxbows of the Kissimmee</a:t>
            </a:r>
          </a:p>
          <a:p>
            <a:r>
              <a:rPr lang="en-US" dirty="0" smtClean="0"/>
              <a:t>Channelization</a:t>
            </a:r>
          </a:p>
          <a:p>
            <a:pPr lvl="1"/>
            <a:r>
              <a:rPr lang="en-US" dirty="0" smtClean="0"/>
              <a:t>Justified primarily with an inflated cost-benefit ratio</a:t>
            </a:r>
          </a:p>
          <a:p>
            <a:r>
              <a:rPr lang="en-US" dirty="0" smtClean="0"/>
              <a:t>Ecological Infliction</a:t>
            </a:r>
          </a:p>
          <a:p>
            <a:pPr lvl="1"/>
            <a:r>
              <a:rPr lang="en-US" dirty="0" smtClean="0"/>
              <a:t>The corps changed Kissimmee’s name to the bureaucratically sterile C-38, for Canal 38</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estoring_the_Kissimmee_River.gif"/>
          <p:cNvPicPr>
            <a:picLocks noGrp="1" noChangeAspect="1"/>
          </p:cNvPicPr>
          <p:nvPr>
            <p:ph idx="1"/>
          </p:nvPr>
        </p:nvPicPr>
        <p:blipFill>
          <a:blip r:embed="rId2" cstate="print"/>
          <a:stretch>
            <a:fillRect/>
          </a:stretch>
        </p:blipFill>
        <p:spPr>
          <a:xfrm>
            <a:off x="1600200" y="533400"/>
            <a:ext cx="6057900" cy="60198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Problems</a:t>
            </a:r>
            <a:endParaRPr lang="en-US" dirty="0"/>
          </a:p>
        </p:txBody>
      </p:sp>
      <p:pic>
        <p:nvPicPr>
          <p:cNvPr id="4" name="Content Placeholder 3" descr="Kissimmee.jpg"/>
          <p:cNvPicPr>
            <a:picLocks noGrp="1" noChangeAspect="1"/>
          </p:cNvPicPr>
          <p:nvPr>
            <p:ph idx="1"/>
          </p:nvPr>
        </p:nvPicPr>
        <p:blipFill>
          <a:blip r:embed="rId2" cstate="print"/>
          <a:stretch>
            <a:fillRect/>
          </a:stretch>
        </p:blipFill>
        <p:spPr>
          <a:xfrm>
            <a:off x="1600200" y="1676400"/>
            <a:ext cx="6172200" cy="3505200"/>
          </a:xfrm>
        </p:spPr>
      </p:pic>
      <p:sp>
        <p:nvSpPr>
          <p:cNvPr id="5" name="TextBox 4"/>
          <p:cNvSpPr txBox="1"/>
          <p:nvPr/>
        </p:nvSpPr>
        <p:spPr>
          <a:xfrm>
            <a:off x="609600" y="5486400"/>
            <a:ext cx="8001000" cy="1200329"/>
          </a:xfrm>
          <a:prstGeom prst="rect">
            <a:avLst/>
          </a:prstGeom>
          <a:noFill/>
        </p:spPr>
        <p:txBody>
          <a:bodyPr wrap="square" rtlCol="0">
            <a:spAutoFit/>
          </a:bodyPr>
          <a:lstStyle/>
          <a:p>
            <a:pPr algn="ctr"/>
            <a:r>
              <a:rPr lang="en-US" sz="2400" dirty="0" smtClean="0"/>
              <a:t>“In the aquatic world, the slightest unnatural stimuli can set off a biological free-for-all that can devastate a prosperous ecosystem.” (p.515)</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Tinkering with its works</a:t>
            </a:r>
            <a:endParaRPr lang="en-US" dirty="0"/>
          </a:p>
        </p:txBody>
      </p:sp>
      <p:sp>
        <p:nvSpPr>
          <p:cNvPr id="3" name="Content Placeholder 2"/>
          <p:cNvSpPr>
            <a:spLocks noGrp="1"/>
          </p:cNvSpPr>
          <p:nvPr>
            <p:ph idx="1"/>
          </p:nvPr>
        </p:nvSpPr>
        <p:spPr/>
        <p:txBody>
          <a:bodyPr/>
          <a:lstStyle/>
          <a:p>
            <a:r>
              <a:rPr lang="en-US" dirty="0" smtClean="0"/>
              <a:t>The corps talked about increasing the height of its Okeechobee dike to store more water for Farmers</a:t>
            </a:r>
          </a:p>
          <a:p>
            <a:endParaRPr lang="en-US" dirty="0" smtClean="0"/>
          </a:p>
          <a:p>
            <a:r>
              <a:rPr lang="en-US" dirty="0" smtClean="0"/>
              <a:t>Some of the extra sustenance it planned to acquire by back pumping nutrient-rich water from the drainage canals into the lake again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Garald</a:t>
            </a:r>
            <a:r>
              <a:rPr lang="en-US" dirty="0" smtClean="0"/>
              <a:t> Parker</a:t>
            </a:r>
            <a:endParaRPr lang="en-US" dirty="0"/>
          </a:p>
        </p:txBody>
      </p:sp>
      <p:sp>
        <p:nvSpPr>
          <p:cNvPr id="3" name="Content Placeholder 2"/>
          <p:cNvSpPr>
            <a:spLocks noGrp="1"/>
          </p:cNvSpPr>
          <p:nvPr>
            <p:ph idx="1"/>
          </p:nvPr>
        </p:nvSpPr>
        <p:spPr/>
        <p:txBody>
          <a:bodyPr/>
          <a:lstStyle/>
          <a:p>
            <a:r>
              <a:rPr lang="en-US" dirty="0" smtClean="0"/>
              <a:t>Douglas’s old friend and mentor</a:t>
            </a:r>
          </a:p>
          <a:p>
            <a:r>
              <a:rPr lang="en-US" dirty="0" smtClean="0"/>
              <a:t>Senior scientist with the Southwest Florida Water Management District</a:t>
            </a:r>
          </a:p>
          <a:p>
            <a:r>
              <a:rPr lang="en-US" dirty="0" smtClean="0"/>
              <a:t>Issued a report 2-years earlier warning against the </a:t>
            </a:r>
            <a:r>
              <a:rPr lang="en-US" dirty="0" err="1" smtClean="0"/>
              <a:t>eutrophic</a:t>
            </a:r>
            <a:r>
              <a:rPr lang="en-US" dirty="0" smtClean="0"/>
              <a:t> consequences of “reverse-pumping”</a:t>
            </a:r>
          </a:p>
          <a:p>
            <a:r>
              <a:rPr lang="en-US" dirty="0" smtClean="0"/>
              <a:t>Bureaucrats ignored his alarm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2100"/>
            <a:ext cx="8686800" cy="1384300"/>
          </a:xfrm>
        </p:spPr>
        <p:txBody>
          <a:bodyPr/>
          <a:lstStyle/>
          <a:p>
            <a:pPr algn="ctr"/>
            <a:r>
              <a:rPr lang="en-US" dirty="0" smtClean="0"/>
              <a:t>National Environmental Policy Act</a:t>
            </a:r>
            <a:endParaRPr lang="en-US" dirty="0"/>
          </a:p>
        </p:txBody>
      </p:sp>
      <p:sp>
        <p:nvSpPr>
          <p:cNvPr id="3" name="Content Placeholder 2"/>
          <p:cNvSpPr>
            <a:spLocks noGrp="1"/>
          </p:cNvSpPr>
          <p:nvPr>
            <p:ph idx="1"/>
          </p:nvPr>
        </p:nvSpPr>
        <p:spPr/>
        <p:txBody>
          <a:bodyPr/>
          <a:lstStyle/>
          <a:p>
            <a:r>
              <a:rPr lang="en-US" dirty="0" smtClean="0"/>
              <a:t>After the NEP Act passed, the corps saw a new role for itself in environmental problems</a:t>
            </a:r>
          </a:p>
          <a:p>
            <a:r>
              <a:rPr lang="en-US" dirty="0" smtClean="0"/>
              <a:t>The corps began to incorporate “aesthetics and environmental values in project planning and construction.”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design template">
  <a:themeElements>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ffice Theme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ffice Theme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 design template</Template>
  <TotalTime>1614</TotalTime>
  <Words>825</Words>
  <Application>Microsoft Office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Ocean design template</vt:lpstr>
      <vt:lpstr>The Kissimmee Chapter 33</vt:lpstr>
      <vt:lpstr>Conservation is Now a Dead Word</vt:lpstr>
      <vt:lpstr>Army Corps of Engineers &amp; the Central and Southern Florida Flood Control District</vt:lpstr>
      <vt:lpstr>Continued….</vt:lpstr>
      <vt:lpstr>Slide 5</vt:lpstr>
      <vt:lpstr>Other Problems</vt:lpstr>
      <vt:lpstr>Tinkering with its works</vt:lpstr>
      <vt:lpstr>Garald Parker</vt:lpstr>
      <vt:lpstr>National Environmental Policy Act</vt:lpstr>
      <vt:lpstr>Lieutenant General Fredrick J. Clarke</vt:lpstr>
      <vt:lpstr>Robert P. McIntosh</vt:lpstr>
      <vt:lpstr>Art Marshall</vt:lpstr>
      <vt:lpstr>WATER! Coalition</vt:lpstr>
      <vt:lpstr>WATER! Coalition Continued…</vt:lpstr>
      <vt:lpstr>The Rain-Machine Thesis</vt:lpstr>
      <vt:lpstr>Kissimmee River Restoration Act </vt:lpstr>
      <vt:lpstr>Friends of the Everglades</vt:lpstr>
      <vt:lpstr>South Florida Water Management District</vt:lpstr>
      <vt:lpstr>John R. “Jack” Maloy</vt:lpstr>
      <vt:lpstr>Department of Environmental Regulation</vt:lpstr>
      <vt:lpstr>Slide 21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Kissimmee Chapter 33</dc:title>
  <dc:creator>Sweet Magnolia</dc:creator>
  <cp:lastModifiedBy>la1</cp:lastModifiedBy>
  <cp:revision>45</cp:revision>
  <cp:lastPrinted>1601-01-01T00:00:00Z</cp:lastPrinted>
  <dcterms:created xsi:type="dcterms:W3CDTF">2010-06-08T23:37:55Z</dcterms:created>
  <dcterms:modified xsi:type="dcterms:W3CDTF">2010-06-10T13:33:35Z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TC102037821033</vt:lpwstr>
  </property>
</Properties>
</file>