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58" r:id="rId5"/>
    <p:sldId id="262" r:id="rId6"/>
    <p:sldId id="263" r:id="rId7"/>
    <p:sldId id="264" r:id="rId8"/>
    <p:sldId id="260" r:id="rId9"/>
    <p:sldId id="261" r:id="rId10"/>
    <p:sldId id="259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DAC-AFE3-4559-973C-D1E250C59125}" type="datetimeFigureOut">
              <a:rPr lang="en-US" smtClean="0"/>
              <a:pPr/>
              <a:t>3/17/2009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DAB915-78F1-419F-BA15-6C38DAF87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DAC-AFE3-4559-973C-D1E250C59125}" type="datetimeFigureOut">
              <a:rPr lang="en-US" smtClean="0"/>
              <a:pPr/>
              <a:t>3/17/2009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B915-78F1-419F-BA15-6C38DAF87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DAC-AFE3-4559-973C-D1E250C59125}" type="datetimeFigureOut">
              <a:rPr lang="en-US" smtClean="0"/>
              <a:pPr/>
              <a:t>3/17/2009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B915-78F1-419F-BA15-6C38DAF87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170DAC-AFE3-4559-973C-D1E250C59125}" type="datetimeFigureOut">
              <a:rPr lang="en-US" smtClean="0"/>
              <a:pPr/>
              <a:t>3/17/2009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7DAB915-78F1-419F-BA15-6C38DAF87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DAC-AFE3-4559-973C-D1E250C59125}" type="datetimeFigureOut">
              <a:rPr lang="en-US" smtClean="0"/>
              <a:pPr/>
              <a:t>3/17/2009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B915-78F1-419F-BA15-6C38DAF87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DAC-AFE3-4559-973C-D1E250C59125}" type="datetimeFigureOut">
              <a:rPr lang="en-US" smtClean="0"/>
              <a:pPr/>
              <a:t>3/17/2009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B915-78F1-419F-BA15-6C38DAF87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B915-78F1-419F-BA15-6C38DAF87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DAC-AFE3-4559-973C-D1E250C59125}" type="datetimeFigureOut">
              <a:rPr lang="en-US" smtClean="0"/>
              <a:pPr/>
              <a:t>3/17/2009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DAC-AFE3-4559-973C-D1E250C59125}" type="datetimeFigureOut">
              <a:rPr lang="en-US" smtClean="0"/>
              <a:pPr/>
              <a:t>3/17/2009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B915-78F1-419F-BA15-6C38DAF87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DAC-AFE3-4559-973C-D1E250C59125}" type="datetimeFigureOut">
              <a:rPr lang="en-US" smtClean="0"/>
              <a:pPr/>
              <a:t>3/17/2009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B915-78F1-419F-BA15-6C38DAF87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170DAC-AFE3-4559-973C-D1E250C59125}" type="datetimeFigureOut">
              <a:rPr lang="en-US" smtClean="0"/>
              <a:pPr/>
              <a:t>3/17/2009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DAB915-78F1-419F-BA15-6C38DAF87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0DAC-AFE3-4559-973C-D1E250C59125}" type="datetimeFigureOut">
              <a:rPr lang="en-US" smtClean="0"/>
              <a:pPr/>
              <a:t>3/17/2009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DAB915-78F1-419F-BA15-6C38DAF87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170DAC-AFE3-4559-973C-D1E250C59125}" type="datetimeFigureOut">
              <a:rPr lang="en-US" smtClean="0"/>
              <a:pPr/>
              <a:t>3/17/2009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7DAB915-78F1-419F-BA15-6C38DAF87C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4800600" cy="6208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105400" y="304800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1942 report" pitchFamily="1" charset="0"/>
              </a:rPr>
              <a:t>COSMETIC</a:t>
            </a:r>
          </a:p>
          <a:p>
            <a:pPr algn="ctr"/>
            <a:r>
              <a:rPr lang="en-US" sz="4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1942 report" pitchFamily="1" charset="0"/>
              </a:rPr>
              <a:t>ANIMAL TESTING</a:t>
            </a:r>
            <a:endParaRPr lang="en-US" sz="4800" b="1" dirty="0">
              <a:solidFill>
                <a:schemeClr val="bg1">
                  <a:lumMod val="85000"/>
                  <a:lumOff val="15000"/>
                </a:schemeClr>
              </a:solidFill>
              <a:latin typeface="1942 report" pitchFamily="1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2667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Birch Std" pitchFamily="50" charset="0"/>
              </a:rPr>
              <a:t>Beauty…. At what costs?</a:t>
            </a:r>
            <a:endParaRPr lang="en-US" sz="3600" dirty="0">
              <a:solidFill>
                <a:srgbClr val="C00000"/>
              </a:solidFill>
              <a:latin typeface="Birch Std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3581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By: Katie Bardis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The FDA does </a:t>
            </a:r>
            <a:r>
              <a:rPr lang="en-US" dirty="0" smtClean="0">
                <a:solidFill>
                  <a:srgbClr val="C00000"/>
                </a:solidFill>
                <a:latin typeface="Balloon Bd BT" pitchFamily="66" charset="0"/>
              </a:rPr>
              <a:t>not</a:t>
            </a:r>
            <a:r>
              <a:rPr lang="en-US" dirty="0" smtClean="0">
                <a:latin typeface="Balloon Bd BT" pitchFamily="66" charset="0"/>
              </a:rPr>
              <a:t> require cosmetic products to be tested on animals. However, the it strongly recommends that whatever tests are necessary should be carried out to ensure the safety of a cosmetics product and companies often argue that animal testing is the best way to provide the proof needed.</a:t>
            </a:r>
            <a:endParaRPr lang="en-US" dirty="0" smtClean="0">
              <a:solidFill>
                <a:schemeClr val="bg1">
                  <a:lumMod val="85000"/>
                  <a:lumOff val="15000"/>
                </a:schemeClr>
              </a:solidFill>
              <a:latin typeface="Balloon Bd BT" pitchFamily="66" charset="0"/>
            </a:endParaRP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endParaRPr lang="en-US" dirty="0" smtClean="0">
              <a:solidFill>
                <a:schemeClr val="bg1">
                  <a:lumMod val="85000"/>
                  <a:lumOff val="15000"/>
                </a:schemeClr>
              </a:solidFill>
              <a:latin typeface="Balloon Bd BT" pitchFamily="66" charset="0"/>
            </a:endParaRP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when you see the words "</a:t>
            </a:r>
            <a:r>
              <a:rPr lang="en-US" dirty="0" smtClean="0">
                <a:solidFill>
                  <a:srgbClr val="C00000"/>
                </a:solidFill>
                <a:latin typeface="Balloon Bd BT" pitchFamily="66" charset="0"/>
              </a:rPr>
              <a:t>cruelty free</a:t>
            </a:r>
            <a:r>
              <a:rPr lang="en-US" dirty="0" smtClean="0">
                <a:latin typeface="Balloon Bd BT" pitchFamily="66" charset="0"/>
              </a:rPr>
              <a:t>" on a label all it means is that the company IS not currently testing the ingredients on animals, HOWEVER There is no guarantee that animal testing wasn't carried out in the past.</a:t>
            </a:r>
          </a:p>
          <a:p>
            <a:pPr>
              <a:buNone/>
            </a:pPr>
            <a:endParaRPr lang="en-US" dirty="0">
              <a:latin typeface="Balloon Bd BT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smtClean="0">
                <a:solidFill>
                  <a:srgbClr val="C00000"/>
                </a:solidFill>
              </a:rPr>
              <a:t>FACTS THAT YOU MAY NOT KNOW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3048000" cy="46482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Avon Cosmetics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Clinique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Revlon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Avalon Natural Products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Jason Natural Cosmetics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Barry M Cosmetics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Kingfisher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Beauty Without Cruelty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Liz Earle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b="1" smtClean="0">
                <a:solidFill>
                  <a:srgbClr val="C00000"/>
                </a:solidFill>
              </a:rPr>
              <a:t>NON-ANIMAL TESTING COMPANIES</a:t>
            </a:r>
            <a:r>
              <a:rPr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1447800"/>
            <a:ext cx="449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400" dirty="0" smtClean="0">
                <a:latin typeface="Balloon Bd BT" pitchFamily="66" charset="0"/>
              </a:rPr>
              <a:t>Bio-D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400" dirty="0" smtClean="0">
                <a:latin typeface="Balloon Bd BT" pitchFamily="66" charset="0"/>
              </a:rPr>
              <a:t>Meadowsweet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400" dirty="0" smtClean="0">
                <a:latin typeface="Balloon Bd BT" pitchFamily="66" charset="0"/>
              </a:rPr>
              <a:t>Daniel Field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400" dirty="0" smtClean="0">
                <a:latin typeface="Balloon Bd BT" pitchFamily="66" charset="0"/>
              </a:rPr>
              <a:t>Neal’s Yard Remedies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400" dirty="0" smtClean="0">
                <a:latin typeface="Balloon Bd BT" pitchFamily="66" charset="0"/>
              </a:rPr>
              <a:t>Faith In Nature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400" dirty="0" err="1" smtClean="0">
                <a:latin typeface="Balloon Bd BT" pitchFamily="66" charset="0"/>
              </a:rPr>
              <a:t>Urtekram</a:t>
            </a:r>
            <a:r>
              <a:rPr lang="en-US" sz="2400" dirty="0" smtClean="0">
                <a:latin typeface="Balloon Bd BT" pitchFamily="66" charset="0"/>
              </a:rPr>
              <a:t>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400" dirty="0" smtClean="0">
                <a:latin typeface="Balloon Bd BT" pitchFamily="66" charset="0"/>
              </a:rPr>
              <a:t>Green People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400" dirty="0" err="1" smtClean="0">
                <a:latin typeface="Balloon Bd BT" pitchFamily="66" charset="0"/>
              </a:rPr>
              <a:t>Weleda</a:t>
            </a:r>
            <a:r>
              <a:rPr lang="en-US" sz="2400" dirty="0" smtClean="0">
                <a:latin typeface="Balloon Bd BT" pitchFamily="66" charset="0"/>
              </a:rPr>
              <a:t> Honesty Cosmetics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400" dirty="0" err="1" smtClean="0">
                <a:latin typeface="Balloon Bd BT" pitchFamily="66" charset="0"/>
              </a:rPr>
              <a:t>Yaoh</a:t>
            </a:r>
            <a:endParaRPr lang="en-US" sz="2400" dirty="0" smtClean="0">
              <a:latin typeface="Balloon Bd BT" pitchFamily="66" charset="0"/>
            </a:endParaRP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400" dirty="0" smtClean="0">
                <a:latin typeface="Balloon Bd BT" pitchFamily="66" charset="0"/>
              </a:rPr>
              <a:t>Bath and body works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400" dirty="0" smtClean="0">
                <a:latin typeface="Balloon Bd BT" pitchFamily="66" charset="0"/>
              </a:rPr>
              <a:t>Beauty </a:t>
            </a:r>
            <a:r>
              <a:rPr lang="en-US" sz="2400" smtClean="0">
                <a:latin typeface="Balloon Bd BT" pitchFamily="66" charset="0"/>
              </a:rPr>
              <a:t>bliss cosmetics</a:t>
            </a:r>
            <a:endParaRPr lang="en-US" sz="2400" dirty="0">
              <a:latin typeface="Balloon Bd BT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algn="ctr"/>
            <a:r>
              <a:rPr smtClean="0">
                <a:solidFill>
                  <a:srgbClr val="C00000"/>
                </a:solidFill>
              </a:rPr>
              <a:t>ANIMAL TESTING COMPANIES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295400"/>
            <a:ext cx="5105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smtClean="0">
                <a:latin typeface="Balloon Bd BT" pitchFamily="66" charset="0"/>
              </a:rPr>
              <a:t>Arm &amp; hammer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smtClean="0">
                <a:latin typeface="Balloon Bd BT" pitchFamily="66" charset="0"/>
              </a:rPr>
              <a:t>Clean and clear</a:t>
            </a:r>
            <a:endParaRPr lang="en-US" sz="2600" dirty="0">
              <a:latin typeface="Balloon Bd BT" pitchFamily="66" charset="0"/>
            </a:endParaRP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err="1" smtClean="0">
                <a:latin typeface="Balloon Bd BT" pitchFamily="66" charset="0"/>
              </a:rPr>
              <a:t>clairol</a:t>
            </a:r>
            <a:endParaRPr lang="en-US" sz="2600" dirty="0" smtClean="0">
              <a:latin typeface="Balloon Bd BT" pitchFamily="66" charset="0"/>
            </a:endParaRP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err="1" smtClean="0">
                <a:latin typeface="Balloon Bd BT" pitchFamily="66" charset="0"/>
              </a:rPr>
              <a:t>nair</a:t>
            </a:r>
            <a:endParaRPr lang="en-US" sz="2600" dirty="0" smtClean="0">
              <a:latin typeface="Balloon Bd BT" pitchFamily="66" charset="0"/>
            </a:endParaRP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err="1" smtClean="0">
                <a:latin typeface="Balloon Bd BT" pitchFamily="66" charset="0"/>
              </a:rPr>
              <a:t>neutrogena</a:t>
            </a:r>
            <a:endParaRPr lang="en-US" sz="2600" dirty="0" smtClean="0">
              <a:latin typeface="Balloon Bd BT" pitchFamily="66" charset="0"/>
            </a:endParaRP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smtClean="0">
                <a:latin typeface="Balloon Bd BT" pitchFamily="66" charset="0"/>
              </a:rPr>
              <a:t>Old spice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smtClean="0">
                <a:latin typeface="Balloon Bd BT" pitchFamily="66" charset="0"/>
              </a:rPr>
              <a:t>Pantene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smtClean="0">
                <a:latin typeface="Balloon Bd BT" pitchFamily="66" charset="0"/>
              </a:rPr>
              <a:t>Johnson &amp; </a:t>
            </a:r>
            <a:r>
              <a:rPr lang="en-US" sz="2600" dirty="0" err="1" smtClean="0">
                <a:latin typeface="Balloon Bd BT" pitchFamily="66" charset="0"/>
              </a:rPr>
              <a:t>johnson</a:t>
            </a:r>
            <a:endParaRPr lang="en-US" sz="2600" dirty="0" smtClean="0">
              <a:latin typeface="Balloon Bd BT" pitchFamily="66" charset="0"/>
            </a:endParaRP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err="1" smtClean="0">
                <a:latin typeface="Balloon Bd BT" pitchFamily="66" charset="0"/>
              </a:rPr>
              <a:t>oxiclean</a:t>
            </a:r>
            <a:endParaRPr lang="en-US" sz="2600" dirty="0" smtClean="0">
              <a:latin typeface="Balloon Bd BT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1295400"/>
            <a:ext cx="3429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err="1" smtClean="0">
                <a:latin typeface="Balloon Bd BT" pitchFamily="66" charset="0"/>
              </a:rPr>
              <a:t>olay</a:t>
            </a:r>
            <a:endParaRPr lang="en-US" sz="2600" dirty="0" smtClean="0">
              <a:latin typeface="Balloon Bd BT" pitchFamily="66" charset="0"/>
            </a:endParaRP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err="1" smtClean="0">
                <a:latin typeface="Balloon Bd BT" pitchFamily="66" charset="0"/>
              </a:rPr>
              <a:t>lancome</a:t>
            </a:r>
            <a:endParaRPr lang="en-US" sz="2600" dirty="0" smtClean="0">
              <a:latin typeface="Balloon Bd BT" pitchFamily="66" charset="0"/>
            </a:endParaRP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err="1" smtClean="0">
                <a:latin typeface="Balloon Bd BT" pitchFamily="66" charset="0"/>
              </a:rPr>
              <a:t>Estée</a:t>
            </a:r>
            <a:r>
              <a:rPr lang="en-US" sz="2600" dirty="0" smtClean="0">
                <a:latin typeface="Balloon Bd BT" pitchFamily="66" charset="0"/>
              </a:rPr>
              <a:t> Lauder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smtClean="0">
                <a:latin typeface="Balloon Bd BT" pitchFamily="66" charset="0"/>
              </a:rPr>
              <a:t>SC Johnson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smtClean="0">
                <a:latin typeface="Balloon Bd BT" pitchFamily="66" charset="0"/>
              </a:rPr>
              <a:t>FCUK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smtClean="0">
                <a:latin typeface="Balloon Bd BT" pitchFamily="66" charset="0"/>
              </a:rPr>
              <a:t>Virgin Vie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smtClean="0">
                <a:latin typeface="Balloon Bd BT" pitchFamily="66" charset="0"/>
              </a:rPr>
              <a:t>Givenchy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err="1" smtClean="0">
                <a:latin typeface="Balloon Bd BT" pitchFamily="66" charset="0"/>
              </a:rPr>
              <a:t>Jeyes</a:t>
            </a:r>
            <a:r>
              <a:rPr lang="en-US" sz="2600" dirty="0" smtClean="0">
                <a:latin typeface="Balloon Bd BT" pitchFamily="66" charset="0"/>
              </a:rPr>
              <a:t>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err="1" smtClean="0">
                <a:latin typeface="Balloon Bd BT" pitchFamily="66" charset="0"/>
              </a:rPr>
              <a:t>Beiersdorf</a:t>
            </a:r>
            <a:r>
              <a:rPr lang="en-US" sz="2600" dirty="0" smtClean="0">
                <a:latin typeface="Balloon Bd BT" pitchFamily="66" charset="0"/>
              </a:rPr>
              <a:t>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endParaRPr lang="en-US" sz="2600" dirty="0" smtClean="0">
              <a:latin typeface="Balloon Bd BT" pitchFamily="66" charset="0"/>
            </a:endParaRPr>
          </a:p>
          <a:p>
            <a:pPr>
              <a:buClr>
                <a:srgbClr val="C00000"/>
              </a:buClr>
            </a:pPr>
            <a:endParaRPr lang="en-US" sz="2600" dirty="0" smtClean="0">
              <a:latin typeface="Balloon Bd BT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0" y="1295400"/>
            <a:ext cx="4572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smtClean="0">
                <a:latin typeface="Balloon Bd BT" pitchFamily="66" charset="0"/>
              </a:rPr>
              <a:t>L’Oreal/Nestlé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smtClean="0">
                <a:latin typeface="Balloon Bd BT" pitchFamily="66" charset="0"/>
              </a:rPr>
              <a:t>Miners Cosmetics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smtClean="0">
                <a:latin typeface="Balloon Bd BT" pitchFamily="66" charset="0"/>
              </a:rPr>
              <a:t>Colgate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smtClean="0">
                <a:latin typeface="Balloon Bd BT" pitchFamily="66" charset="0"/>
              </a:rPr>
              <a:t>Palmolive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smtClean="0">
                <a:latin typeface="Balloon Bd BT" pitchFamily="66" charset="0"/>
              </a:rPr>
              <a:t>PZ Cussons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smtClean="0">
                <a:latin typeface="Balloon Bd BT" pitchFamily="66" charset="0"/>
              </a:rPr>
              <a:t>Coty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err="1" smtClean="0">
                <a:latin typeface="Balloon Bd BT" pitchFamily="66" charset="0"/>
              </a:rPr>
              <a:t>ves</a:t>
            </a:r>
            <a:r>
              <a:rPr lang="en-US" sz="2600" dirty="0" smtClean="0">
                <a:latin typeface="Balloon Bd BT" pitchFamily="66" charset="0"/>
              </a:rPr>
              <a:t> Saint Laurent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smtClean="0">
                <a:latin typeface="Balloon Bd BT" pitchFamily="66" charset="0"/>
              </a:rPr>
              <a:t>Helena Rubenstein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600" dirty="0" smtClean="0">
                <a:latin typeface="Balloon Bd BT" pitchFamily="66" charset="0"/>
              </a:rPr>
              <a:t>Unilever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endParaRPr lang="en-US" sz="2600" dirty="0">
              <a:latin typeface="Balloon Bd BT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43400"/>
          </a:xfrm>
        </p:spPr>
        <p:txBody>
          <a:bodyPr/>
          <a:lstStyle/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cell cultures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tissue cultures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corneas from the eye banks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sophisticated computer models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HET-CAM test</a:t>
            </a:r>
            <a:endParaRPr lang="en-US" dirty="0">
              <a:latin typeface="Balloon Bd BT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algn="ctr"/>
            <a:r>
              <a:rPr smtClean="0">
                <a:solidFill>
                  <a:srgbClr val="C00000"/>
                </a:solidFill>
              </a:rPr>
              <a:t>ALTERNATIVES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143000"/>
            <a:ext cx="3148140" cy="2395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3657600"/>
            <a:ext cx="1978266" cy="260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886200"/>
            <a:ext cx="3348182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3886200"/>
            <a:ext cx="2408501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43400"/>
          </a:xfrm>
        </p:spPr>
        <p:txBody>
          <a:bodyPr/>
          <a:lstStyle/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more reliable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less expensive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more consistent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better predictors for human reactions 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sparing companies the expense of breeding, caging, feeding and disposing of animals that are used in testing laboratories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animals are not harmed! </a:t>
            </a:r>
            <a:endParaRPr lang="en-US" dirty="0">
              <a:latin typeface="Balloon Bd BT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smtClean="0">
                <a:solidFill>
                  <a:srgbClr val="C00000"/>
                </a:solidFill>
              </a:rPr>
              <a:t>BEN</a:t>
            </a:r>
            <a:r>
              <a:rPr lang="en-US" dirty="0" smtClean="0">
                <a:solidFill>
                  <a:srgbClr val="C00000"/>
                </a:solidFill>
              </a:rPr>
              <a:t>E</a:t>
            </a:r>
            <a:r>
              <a:rPr smtClean="0">
                <a:solidFill>
                  <a:srgbClr val="C00000"/>
                </a:solidFill>
              </a:rPr>
              <a:t>FITS OF USING ALTERNATIVES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81000" y="5638800"/>
            <a:ext cx="82296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http://www.youtube.com/watch?v=WXUOoZSWs9c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0" name="Picture 4" descr="C:\Documents and Settings\Administrator\Local Settings\Temporary Internet Files\Content.IE5\2KFPLOD9\MCj042579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143000"/>
            <a:ext cx="3443654" cy="14325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25" y="1671637"/>
            <a:ext cx="8229600" cy="44196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Lipstick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Eye Shadow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Eyeliner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Mascara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Foundation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Hairspray</a:t>
            </a:r>
          </a:p>
          <a:p>
            <a:pPr algn="ctr"/>
            <a:endParaRPr lang="en-US" dirty="0" smtClean="0">
              <a:latin typeface="Balloon Bd BT" pitchFamily="66" charset="0"/>
            </a:endParaRPr>
          </a:p>
          <a:p>
            <a:pPr algn="ctr">
              <a:buNone/>
            </a:pPr>
            <a:r>
              <a:rPr lang="en-US" dirty="0" smtClean="0">
                <a:latin typeface="Balloon Bd BT" pitchFamily="66" charset="0"/>
              </a:rPr>
              <a:t>Personal care &amp; hygiene products are also items of the ‘cosmetic industry’</a:t>
            </a:r>
            <a:endParaRPr lang="en-US" dirty="0">
              <a:latin typeface="Balloon Bd BT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COSMETICS USED IN TESTING: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124" name="Picture 4" descr="C:\Documents and Settings\Administrator\Local Settings\Temporary Internet Files\Content.IE5\2KFPLOD9\MCj030513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590800"/>
            <a:ext cx="1546225" cy="1817687"/>
          </a:xfrm>
          <a:prstGeom prst="rect">
            <a:avLst/>
          </a:prstGeom>
          <a:noFill/>
        </p:spPr>
      </p:pic>
      <p:pic>
        <p:nvPicPr>
          <p:cNvPr id="5125" name="Picture 5" descr="C:\Documents and Settings\Administrator\Local Settings\Temporary Internet Files\Content.IE5\JNZ94Q2B\MCj03051290000[1].wm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81800" y="2590800"/>
            <a:ext cx="1471612" cy="1808162"/>
          </a:xfrm>
          <a:prstGeom prst="rect">
            <a:avLst/>
          </a:prstGeom>
          <a:noFill/>
        </p:spPr>
      </p:pic>
      <p:pic>
        <p:nvPicPr>
          <p:cNvPr id="5126" name="Picture 6" descr="C:\Documents and Settings\Administrator\Local Settings\Temporary Internet Files\Content.IE5\SRKS1QVL\MCj03051610000[1].wmf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 rot="600000">
            <a:off x="4937760" y="1645920"/>
            <a:ext cx="1433512" cy="18145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b="2526"/>
          <a:stretch>
            <a:fillRect/>
          </a:stretch>
        </p:blipFill>
        <p:spPr bwMode="auto">
          <a:xfrm>
            <a:off x="381000" y="304800"/>
            <a:ext cx="83820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>
              <a:buNone/>
            </a:pPr>
            <a:r>
              <a:rPr lang="en-US" u="sng" dirty="0" smtClean="0">
                <a:latin typeface="Balloon Bd BT" pitchFamily="66" charset="0"/>
              </a:rPr>
              <a:t>MEASURE LEVELS OF: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EYE TISSUE DAMAGE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SKIN IRRITANCY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TOXICITY</a:t>
            </a:r>
          </a:p>
          <a:p>
            <a:pPr>
              <a:buNone/>
            </a:pPr>
            <a:endParaRPr lang="en-US" dirty="0" smtClean="0">
              <a:latin typeface="Balloon Bd BT" pitchFamily="66" charset="0"/>
            </a:endParaRPr>
          </a:p>
          <a:p>
            <a:pPr>
              <a:buNone/>
            </a:pPr>
            <a:r>
              <a:rPr lang="en-US" dirty="0" smtClean="0">
                <a:latin typeface="Balloon Bd BT" pitchFamily="66" charset="0"/>
              </a:rPr>
              <a:t>CAUSED BY NUMEROUS SUBSTANCES USED IN THE MANUFACTURE OF COSMETICS</a:t>
            </a:r>
          </a:p>
          <a:p>
            <a:pPr>
              <a:buNone/>
            </a:pPr>
            <a:endParaRPr lang="en-US" dirty="0" smtClean="0">
              <a:latin typeface="Balloon Bd BT" pitchFamily="66" charset="0"/>
            </a:endParaRPr>
          </a:p>
          <a:p>
            <a:pPr>
              <a:buNone/>
            </a:pPr>
            <a:endParaRPr lang="en-US" dirty="0">
              <a:latin typeface="Balloon Bd BT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smtClean="0">
                <a:solidFill>
                  <a:srgbClr val="C00000"/>
                </a:solidFill>
              </a:rPr>
              <a:t>WHY ARE THESE PRODUCTS TESTED ON ANIMALS?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Documents and Settings\Administrator\Local Settings\Temporary Internet Files\Content.IE5\2KFPLOD9\MCDD00731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905000"/>
            <a:ext cx="1543380" cy="180819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72000"/>
          </a:xfrm>
          <a:noFill/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Draize eye irritancy test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Draize skin irritancy test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lethal dosage (Ld) test</a:t>
            </a:r>
            <a:endParaRPr lang="en-US" dirty="0">
              <a:latin typeface="Balloon Bd BT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smtClean="0">
                <a:solidFill>
                  <a:srgbClr val="C00000"/>
                </a:solidFill>
              </a:rPr>
              <a:t>TYPES OF TESTS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b="20353"/>
          <a:stretch>
            <a:fillRect/>
          </a:stretch>
        </p:blipFill>
        <p:spPr bwMode="auto">
          <a:xfrm>
            <a:off x="4800600" y="1219199"/>
            <a:ext cx="3505200" cy="2296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t="8496" b="8496"/>
          <a:stretch>
            <a:fillRect/>
          </a:stretch>
        </p:blipFill>
        <p:spPr bwMode="auto">
          <a:xfrm>
            <a:off x="762000" y="3733800"/>
            <a:ext cx="4629150" cy="2385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657600"/>
            <a:ext cx="2514600" cy="25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800" u="sng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alloon Bd BT" pitchFamily="66" charset="0"/>
              </a:rPr>
              <a:t>DRAIZE EYE IRRITANCY TEST: </a:t>
            </a:r>
          </a:p>
          <a:p>
            <a:pPr>
              <a:buClr>
                <a:srgbClr val="C00000"/>
              </a:buClr>
              <a:buNone/>
            </a:pPr>
            <a:r>
              <a:rPr lang="en-US" dirty="0" smtClean="0">
                <a:latin typeface="Balloon Bd BT" pitchFamily="66" charset="0"/>
              </a:rPr>
              <a:t>	</a:t>
            </a:r>
            <a:r>
              <a:rPr lang="en-US" sz="2400" dirty="0" smtClean="0">
                <a:latin typeface="Balloon Bd BT" pitchFamily="66" charset="0"/>
              </a:rPr>
              <a:t>Animal is placed in restraining stocks that hold their heads in place</a:t>
            </a:r>
          </a:p>
          <a:p>
            <a:pPr>
              <a:buClr>
                <a:srgbClr val="C00000"/>
              </a:buClr>
              <a:buNone/>
            </a:pPr>
            <a:r>
              <a:rPr lang="en-US" sz="2400" dirty="0" smtClean="0">
                <a:latin typeface="Balloon Bd BT" pitchFamily="66" charset="0"/>
              </a:rPr>
              <a:t>	eyelids are clipped open</a:t>
            </a:r>
          </a:p>
          <a:p>
            <a:pPr>
              <a:buClr>
                <a:srgbClr val="C00000"/>
              </a:buClr>
              <a:buNone/>
            </a:pPr>
            <a:r>
              <a:rPr lang="en-US" sz="2400" dirty="0" smtClean="0">
                <a:latin typeface="Balloon Bd BT" pitchFamily="66" charset="0"/>
              </a:rPr>
              <a:t>	Solutions of products are applied</a:t>
            </a:r>
            <a:endParaRPr lang="en-US" sz="2400" dirty="0" smtClean="0">
              <a:solidFill>
                <a:schemeClr val="bg1">
                  <a:lumMod val="85000"/>
                  <a:lumOff val="15000"/>
                </a:schemeClr>
              </a:solidFill>
              <a:latin typeface="Balloon Bd BT" pitchFamily="66" charset="0"/>
            </a:endParaRP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800" u="sng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alloon Bd BT" pitchFamily="66" charset="0"/>
              </a:rPr>
              <a:t>DRAIZE SKIN IRRITANCY TEST:</a:t>
            </a:r>
          </a:p>
          <a:p>
            <a:pPr>
              <a:buClr>
                <a:srgbClr val="C00000"/>
              </a:buClr>
              <a:buNone/>
            </a:pPr>
            <a:r>
              <a:rPr lang="en-US" dirty="0" smtClean="0">
                <a:latin typeface="Balloon Bd BT" pitchFamily="66" charset="0"/>
              </a:rPr>
              <a:t>	</a:t>
            </a:r>
            <a:r>
              <a:rPr lang="en-US" sz="2400" dirty="0" smtClean="0">
                <a:latin typeface="Balloon Bd BT" pitchFamily="66" charset="0"/>
              </a:rPr>
              <a:t>Animal is shaved or abraded</a:t>
            </a:r>
          </a:p>
          <a:p>
            <a:pPr>
              <a:buClr>
                <a:srgbClr val="C00000"/>
              </a:buClr>
              <a:buNone/>
            </a:pPr>
            <a:r>
              <a:rPr lang="en-US" sz="2400" dirty="0" smtClean="0">
                <a:latin typeface="Balloon Bd BT" pitchFamily="66" charset="0"/>
              </a:rPr>
              <a:t>	Solutions of products are applied to raw skin</a:t>
            </a:r>
          </a:p>
          <a:p>
            <a:pPr>
              <a:buClr>
                <a:srgbClr val="C00000"/>
              </a:buClr>
              <a:buNone/>
            </a:pPr>
            <a:r>
              <a:rPr lang="en-US" sz="2400" dirty="0" smtClean="0">
                <a:latin typeface="Balloon Bd BT" pitchFamily="66" charset="0"/>
              </a:rPr>
              <a:t>	Covered with plastic sheeting  </a:t>
            </a:r>
            <a:endParaRPr lang="en-US" sz="2400" dirty="0" smtClean="0">
              <a:solidFill>
                <a:schemeClr val="bg1">
                  <a:lumMod val="85000"/>
                  <a:lumOff val="15000"/>
                </a:schemeClr>
              </a:solidFill>
              <a:latin typeface="Balloon Bd BT" pitchFamily="66" charset="0"/>
            </a:endParaRP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sz="2800" u="sng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alloon Bd BT" pitchFamily="66" charset="0"/>
              </a:rPr>
              <a:t>THE LETHAL DOSAGE (LD) TEST:</a:t>
            </a:r>
          </a:p>
          <a:p>
            <a:pPr>
              <a:buClr>
                <a:srgbClr val="C00000"/>
              </a:buClr>
              <a:buNone/>
            </a:pPr>
            <a:r>
              <a:rPr lang="en-US" dirty="0" smtClean="0">
                <a:latin typeface="Balloon Bd BT" pitchFamily="66" charset="0"/>
              </a:rPr>
              <a:t>	</a:t>
            </a:r>
            <a:r>
              <a:rPr lang="en-US" sz="2400" dirty="0" smtClean="0">
                <a:latin typeface="Balloon Bd BT" pitchFamily="66" charset="0"/>
              </a:rPr>
              <a:t>Animal is restrained</a:t>
            </a:r>
          </a:p>
          <a:p>
            <a:pPr>
              <a:buClr>
                <a:srgbClr val="C00000"/>
              </a:buClr>
              <a:buNone/>
            </a:pPr>
            <a:r>
              <a:rPr lang="en-US" sz="2400" dirty="0" smtClean="0">
                <a:latin typeface="Balloon Bd BT" pitchFamily="66" charset="0"/>
              </a:rPr>
              <a:t>	Solutions of products are forced through stomach tubes, vapor spray inhalers or injection</a:t>
            </a:r>
            <a:endParaRPr lang="en-US" sz="2400" dirty="0">
              <a:latin typeface="Balloon Bd BT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smtClean="0">
                <a:solidFill>
                  <a:srgbClr val="C00000"/>
                </a:solidFill>
              </a:rPr>
              <a:t>PROCEDURE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58698"/>
            <a:ext cx="8572843" cy="5709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may show if there are any adverse reactions to skin or eyes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may show if product is toxic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There are specific laws which delegate what is considered to be cruelty. They have fewer rules then working with humans so scientists can slightly more freely work on animals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An animals skin, body, and internal workings are similarly structured to a humans which gives the closest accurate results to what a human will experience</a:t>
            </a:r>
          </a:p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easier for scientists to get funding when using animal testing as opposed to human testing</a:t>
            </a:r>
            <a:endParaRPr lang="en-US" dirty="0">
              <a:latin typeface="Balloon Bd BT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algn="ctr"/>
            <a:r>
              <a:rPr smtClean="0">
                <a:solidFill>
                  <a:srgbClr val="C00000"/>
                </a:solidFill>
              </a:rPr>
              <a:t>BEN</a:t>
            </a:r>
            <a:r>
              <a:rPr lang="en-US" dirty="0" smtClean="0">
                <a:solidFill>
                  <a:srgbClr val="C00000"/>
                </a:solidFill>
              </a:rPr>
              <a:t>E</a:t>
            </a:r>
            <a:r>
              <a:rPr smtClean="0">
                <a:solidFill>
                  <a:srgbClr val="C00000"/>
                </a:solidFill>
              </a:rPr>
              <a:t>FITS  OF TESTING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 2" pitchFamily="18" charset="2"/>
              <a:buChar char="Ì"/>
            </a:pPr>
            <a:r>
              <a:rPr lang="en-US" dirty="0" smtClean="0">
                <a:latin typeface="Balloon Bd BT" pitchFamily="66" charset="0"/>
              </a:rPr>
              <a:t>Extremely painful for animals</a:t>
            </a:r>
          </a:p>
          <a:p>
            <a:pPr>
              <a:buClr>
                <a:srgbClr val="C00000"/>
              </a:buClr>
              <a:buFont typeface="Wingdings 2" pitchFamily="18" charset="2"/>
              <a:buChar char=""/>
            </a:pPr>
            <a:r>
              <a:rPr lang="en-US" dirty="0" smtClean="0">
                <a:latin typeface="Balloon Bd BT" pitchFamily="66" charset="0"/>
              </a:rPr>
              <a:t>Test are extremely expensive</a:t>
            </a:r>
          </a:p>
          <a:p>
            <a:pPr>
              <a:buClr>
                <a:srgbClr val="C00000"/>
              </a:buClr>
              <a:buFont typeface="Wingdings 2" pitchFamily="18" charset="2"/>
              <a:buChar char=""/>
            </a:pPr>
            <a:r>
              <a:rPr lang="en-US" dirty="0" smtClean="0">
                <a:latin typeface="Balloon Bd BT" pitchFamily="66" charset="0"/>
              </a:rPr>
              <a:t>Test take months or even years to conduct</a:t>
            </a:r>
          </a:p>
          <a:p>
            <a:pPr>
              <a:buClr>
                <a:srgbClr val="C00000"/>
              </a:buClr>
              <a:buFont typeface="Wingdings 2" pitchFamily="18" charset="2"/>
              <a:buChar char=""/>
            </a:pPr>
            <a:r>
              <a:rPr lang="en-US" dirty="0" smtClean="0">
                <a:latin typeface="Balloon Bd BT" pitchFamily="66" charset="0"/>
              </a:rPr>
              <a:t>All of the animals are killed once the tests are completed so that their internal organs can be examined </a:t>
            </a:r>
            <a:endParaRPr lang="en-US" dirty="0">
              <a:latin typeface="Balloon Bd BT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219200"/>
          </a:xfrm>
        </p:spPr>
        <p:txBody>
          <a:bodyPr/>
          <a:lstStyle/>
          <a:p>
            <a:pPr algn="ctr"/>
            <a:r>
              <a:rPr smtClean="0">
                <a:solidFill>
                  <a:srgbClr val="C00000"/>
                </a:solidFill>
              </a:rPr>
              <a:t>DISADVANTAGES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293</TotalTime>
  <Words>474</Words>
  <Application>Microsoft Office PowerPoint</Application>
  <PresentationFormat>On-screen Show (4:3)</PresentationFormat>
  <Paragraphs>114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Slide 1</vt:lpstr>
      <vt:lpstr>COSMETICS USED IN TESTING:</vt:lpstr>
      <vt:lpstr>Slide 3</vt:lpstr>
      <vt:lpstr>WHY ARE THESE PRODUCTS TESTED ON ANIMALS?</vt:lpstr>
      <vt:lpstr>TYPES OF TESTS</vt:lpstr>
      <vt:lpstr>PROCEDURE</vt:lpstr>
      <vt:lpstr>Slide 7</vt:lpstr>
      <vt:lpstr>BENEFITS  OF TESTING</vt:lpstr>
      <vt:lpstr>DISADVANTAGES</vt:lpstr>
      <vt:lpstr>FACTS THAT YOU MAY NOT KNOW</vt:lpstr>
      <vt:lpstr>NON-ANIMAL TESTING COMPANIES </vt:lpstr>
      <vt:lpstr>ANIMAL TESTING COMPANIES</vt:lpstr>
      <vt:lpstr>ALTERNATIVES</vt:lpstr>
      <vt:lpstr>BENEFITS OF USING ALTERNATIVES</vt:lpstr>
    </vt:vector>
  </TitlesOfParts>
  <Company>n/a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Katie</dc:creator>
  <cp:lastModifiedBy>ndemers</cp:lastModifiedBy>
  <cp:revision>60</cp:revision>
  <dcterms:created xsi:type="dcterms:W3CDTF">2009-03-17T02:07:03Z</dcterms:created>
  <dcterms:modified xsi:type="dcterms:W3CDTF">2009-03-17T16:28:51Z</dcterms:modified>
</cp:coreProperties>
</file>