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5" r:id="rId10"/>
    <p:sldId id="266" r:id="rId11"/>
    <p:sldId id="267" r:id="rId12"/>
    <p:sldId id="264" r:id="rId13"/>
    <p:sldId id="273" r:id="rId14"/>
    <p:sldId id="270" r:id="rId15"/>
    <p:sldId id="271" r:id="rId16"/>
    <p:sldId id="272" r:id="rId17"/>
    <p:sldId id="269" r:id="rId18"/>
    <p:sldId id="268" r:id="rId19"/>
    <p:sldId id="274" r:id="rId20"/>
    <p:sldId id="277" r:id="rId21"/>
    <p:sldId id="275" r:id="rId22"/>
    <p:sldId id="276"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39EAB07-991B-4A50-B5A1-A357FC5CE25B}" type="datetimeFigureOut">
              <a:rPr lang="en-US" smtClean="0"/>
              <a:pPr/>
              <a:t>3/23/2009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2CEF9EE-DB43-41CF-998A-01808183761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EAB07-991B-4A50-B5A1-A357FC5CE25B}" type="datetimeFigureOut">
              <a:rPr lang="en-US" smtClean="0"/>
              <a:pPr/>
              <a:t>3/23/2009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EF9EE-DB43-41CF-998A-0180818376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2CEF9EE-DB43-41CF-998A-01808183761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9EAB07-991B-4A50-B5A1-A357FC5CE25B}" type="datetimeFigureOut">
              <a:rPr lang="en-US" smtClean="0"/>
              <a:pPr/>
              <a:t>3/23/2009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9EAB07-991B-4A50-B5A1-A357FC5CE25B}" type="datetimeFigureOut">
              <a:rPr lang="en-US" smtClean="0"/>
              <a:pPr/>
              <a:t>3/23/2009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2CEF9EE-DB43-41CF-998A-01808183761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39EAB07-991B-4A50-B5A1-A357FC5CE25B}" type="datetimeFigureOut">
              <a:rPr lang="en-US" smtClean="0"/>
              <a:pPr/>
              <a:t>3/23/2009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2CEF9EE-DB43-41CF-998A-01808183761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39EAB07-991B-4A50-B5A1-A357FC5CE25B}" type="datetimeFigureOut">
              <a:rPr lang="en-US" smtClean="0"/>
              <a:pPr/>
              <a:t>3/23/2009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EF9EE-DB43-41CF-998A-01808183761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39EAB07-991B-4A50-B5A1-A357FC5CE25B}" type="datetimeFigureOut">
              <a:rPr lang="en-US" smtClean="0"/>
              <a:pPr/>
              <a:t>3/23/2009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2CEF9EE-DB43-41CF-998A-01808183761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9EAB07-991B-4A50-B5A1-A357FC5CE25B}" type="datetimeFigureOut">
              <a:rPr lang="en-US" smtClean="0"/>
              <a:pPr/>
              <a:t>3/23/2009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2CEF9EE-DB43-41CF-998A-0180818376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9EAB07-991B-4A50-B5A1-A357FC5CE25B}" type="datetimeFigureOut">
              <a:rPr lang="en-US" smtClean="0"/>
              <a:pPr/>
              <a:t>3/23/2009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2CEF9EE-DB43-41CF-998A-0180818376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2CEF9EE-DB43-41CF-998A-01808183761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39EAB07-991B-4A50-B5A1-A357FC5CE25B}" type="datetimeFigureOut">
              <a:rPr lang="en-US" smtClean="0"/>
              <a:pPr/>
              <a:t>3/23/2009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2CEF9EE-DB43-41CF-998A-01808183761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39EAB07-991B-4A50-B5A1-A357FC5CE25B}" type="datetimeFigureOut">
              <a:rPr lang="en-US" smtClean="0"/>
              <a:pPr/>
              <a:t>3/23/2009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39EAB07-991B-4A50-B5A1-A357FC5CE25B}" type="datetimeFigureOut">
              <a:rPr lang="en-US" smtClean="0"/>
              <a:pPr/>
              <a:t>3/23/2009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2CEF9EE-DB43-41CF-998A-01808183761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hyperlink" Target="http://www.cambridge.org/us/books/kiple/palmoil.htm" TargetMode="External"/><Relationship Id="rId2" Type="http://schemas.openxmlformats.org/officeDocument/2006/relationships/hyperlink" Target="http://www.americanpalmoil.com/environmental.html" TargetMode="External"/><Relationship Id="rId1" Type="http://schemas.openxmlformats.org/officeDocument/2006/relationships/slideLayout" Target="../slideLayouts/slideLayout2.xml"/><Relationship Id="rId5" Type="http://schemas.openxmlformats.org/officeDocument/2006/relationships/hyperlink" Target="http://ngm.nationalgeographic.com/2008/11/borneo/white-text" TargetMode="External"/><Relationship Id="rId4" Type="http://schemas.openxmlformats.org/officeDocument/2006/relationships/hyperlink" Target="http://en.wikipedia.org/w/index.php?title=Palm_oil&amp;oldid=2711996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Paul </a:t>
            </a:r>
            <a:r>
              <a:rPr lang="en-US" dirty="0" err="1" smtClean="0"/>
              <a:t>Grewe</a:t>
            </a:r>
            <a:endParaRPr lang="en-US" dirty="0"/>
          </a:p>
        </p:txBody>
      </p:sp>
      <p:sp>
        <p:nvSpPr>
          <p:cNvPr id="2" name="Title 1"/>
          <p:cNvSpPr>
            <a:spLocks noGrp="1"/>
          </p:cNvSpPr>
          <p:nvPr>
            <p:ph type="ctrTitle"/>
          </p:nvPr>
        </p:nvSpPr>
        <p:spPr/>
        <p:txBody>
          <a:bodyPr/>
          <a:lstStyle/>
          <a:p>
            <a:r>
              <a:rPr lang="en-US" dirty="0" smtClean="0"/>
              <a:t>Palm Oil Agribusiness</a:t>
            </a:r>
            <a:endParaRPr lang="en-US" dirty="0"/>
          </a:p>
        </p:txBody>
      </p:sp>
      <p:pic>
        <p:nvPicPr>
          <p:cNvPr id="4" name="Picture 3" descr="Mature-Oil-Palm.jpg"/>
          <p:cNvPicPr>
            <a:picLocks noChangeAspect="1"/>
          </p:cNvPicPr>
          <p:nvPr/>
        </p:nvPicPr>
        <p:blipFill>
          <a:blip r:embed="rId2"/>
          <a:stretch>
            <a:fillRect/>
          </a:stretch>
        </p:blipFill>
        <p:spPr>
          <a:xfrm>
            <a:off x="2362200" y="3200400"/>
            <a:ext cx="4581525" cy="34426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Trans Fats Boom</a:t>
            </a:r>
            <a:endParaRPr lang="en-US" dirty="0"/>
          </a:p>
        </p:txBody>
      </p:sp>
      <p:pic>
        <p:nvPicPr>
          <p:cNvPr id="4" name="Content Placeholder 3" descr="Feature1_fig01.gif"/>
          <p:cNvPicPr>
            <a:picLocks noGrp="1" noChangeAspect="1"/>
          </p:cNvPicPr>
          <p:nvPr>
            <p:ph sz="quarter" idx="1"/>
          </p:nvPr>
        </p:nvPicPr>
        <p:blipFill>
          <a:blip r:embed="rId2"/>
          <a:stretch>
            <a:fillRect/>
          </a:stretch>
        </p:blipFill>
        <p:spPr>
          <a:xfrm>
            <a:off x="1600200" y="1752600"/>
            <a:ext cx="5757069" cy="406786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Biofuels</a:t>
            </a:r>
            <a:endParaRPr lang="en-US" dirty="0"/>
          </a:p>
        </p:txBody>
      </p:sp>
      <p:sp>
        <p:nvSpPr>
          <p:cNvPr id="3" name="Content Placeholder 2"/>
          <p:cNvSpPr>
            <a:spLocks noGrp="1"/>
          </p:cNvSpPr>
          <p:nvPr>
            <p:ph sz="quarter" idx="1"/>
          </p:nvPr>
        </p:nvSpPr>
        <p:spPr/>
        <p:txBody>
          <a:bodyPr/>
          <a:lstStyle/>
          <a:p>
            <a:r>
              <a:rPr lang="en-US" dirty="0" smtClean="0"/>
              <a:t>Palm oil is now being researched as another alternative source for the production of biodiesel</a:t>
            </a:r>
          </a:p>
          <a:p>
            <a:r>
              <a:rPr lang="en-US" dirty="0" smtClean="0"/>
              <a:t>As the demand for alternative fuel sources begins to rise, so will the demand for palm oils.</a:t>
            </a:r>
            <a:endParaRPr lang="en-US" dirty="0"/>
          </a:p>
        </p:txBody>
      </p:sp>
      <p:pic>
        <p:nvPicPr>
          <p:cNvPr id="4" name="Picture 3" descr="Malaysian_Palm_Biodiesel.jpg"/>
          <p:cNvPicPr>
            <a:picLocks noChangeAspect="1"/>
          </p:cNvPicPr>
          <p:nvPr/>
        </p:nvPicPr>
        <p:blipFill>
          <a:blip r:embed="rId2"/>
          <a:stretch>
            <a:fillRect/>
          </a:stretch>
        </p:blipFill>
        <p:spPr>
          <a:xfrm>
            <a:off x="609600" y="3352800"/>
            <a:ext cx="2340804" cy="3124200"/>
          </a:xfrm>
          <a:prstGeom prst="rect">
            <a:avLst/>
          </a:prstGeom>
        </p:spPr>
      </p:pic>
      <p:pic>
        <p:nvPicPr>
          <p:cNvPr id="5" name="Picture 4" descr="Biodiesel_B100_Palm_Methyl_Ester_.jpg"/>
          <p:cNvPicPr>
            <a:picLocks noChangeAspect="1"/>
          </p:cNvPicPr>
          <p:nvPr/>
        </p:nvPicPr>
        <p:blipFill>
          <a:blip r:embed="rId3"/>
          <a:stretch>
            <a:fillRect/>
          </a:stretch>
        </p:blipFill>
        <p:spPr>
          <a:xfrm>
            <a:off x="6324600" y="3352800"/>
            <a:ext cx="2343150" cy="3124200"/>
          </a:xfrm>
          <a:prstGeom prst="rect">
            <a:avLst/>
          </a:prstGeom>
        </p:spPr>
      </p:pic>
      <p:sp>
        <p:nvSpPr>
          <p:cNvPr id="6" name="TextBox 5"/>
          <p:cNvSpPr txBox="1"/>
          <p:nvPr/>
        </p:nvSpPr>
        <p:spPr>
          <a:xfrm>
            <a:off x="3505200" y="3429000"/>
            <a:ext cx="3581400" cy="584775"/>
          </a:xfrm>
          <a:prstGeom prst="rect">
            <a:avLst/>
          </a:prstGeom>
          <a:noFill/>
        </p:spPr>
        <p:txBody>
          <a:bodyPr wrap="square" rtlCol="0">
            <a:spAutoFit/>
          </a:bodyPr>
          <a:lstStyle/>
          <a:p>
            <a:r>
              <a:rPr lang="en-US" sz="1600" b="1" dirty="0"/>
              <a:t>Biodiesel B100. </a:t>
            </a:r>
            <a:endParaRPr lang="en-US" sz="1600" b="1" dirty="0" smtClean="0"/>
          </a:p>
          <a:p>
            <a:r>
              <a:rPr lang="en-US" sz="1600" b="1" dirty="0" smtClean="0"/>
              <a:t>(</a:t>
            </a:r>
            <a:r>
              <a:rPr lang="en-US" sz="1600" b="1" dirty="0"/>
              <a:t>Palm Methyl Ester)</a:t>
            </a:r>
          </a:p>
        </p:txBody>
      </p:sp>
      <p:sp>
        <p:nvSpPr>
          <p:cNvPr id="7" name="Bent Arrow 6"/>
          <p:cNvSpPr/>
          <p:nvPr/>
        </p:nvSpPr>
        <p:spPr>
          <a:xfrm rot="10800000">
            <a:off x="3581400" y="40386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flipV="1">
            <a:off x="4648200" y="4038600"/>
            <a:ext cx="762000" cy="914400"/>
          </a:xfrm>
          <a:prstGeom prst="bentArrow">
            <a:avLst>
              <a:gd name="adj1" fmla="val 25000"/>
              <a:gd name="adj2" fmla="val 25562"/>
              <a:gd name="adj3" fmla="val 27247"/>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What’s The Big Deal?</a:t>
            </a:r>
            <a:endParaRPr lang="en-US" dirty="0"/>
          </a:p>
        </p:txBody>
      </p:sp>
      <p:sp>
        <p:nvSpPr>
          <p:cNvPr id="3" name="Content Placeholder 2"/>
          <p:cNvSpPr>
            <a:spLocks noGrp="1"/>
          </p:cNvSpPr>
          <p:nvPr>
            <p:ph sz="quarter" idx="1"/>
          </p:nvPr>
        </p:nvSpPr>
        <p:spPr/>
        <p:txBody>
          <a:bodyPr/>
          <a:lstStyle/>
          <a:p>
            <a:r>
              <a:rPr lang="en-US" dirty="0" smtClean="0"/>
              <a:t>With all of the great uses for palm oil, why am I making such a big deal about the product?</a:t>
            </a:r>
          </a:p>
          <a:p>
            <a:r>
              <a:rPr lang="en-US" dirty="0" smtClean="0"/>
              <a:t>Small countries are making large profits, economies are booming when they otherwise wouldn’t, and everyone is becoming healthier.</a:t>
            </a:r>
          </a:p>
          <a:p>
            <a:r>
              <a:rPr lang="en-US" dirty="0" smtClean="0"/>
              <a:t>What’s not to love about this wonderful oil?</a:t>
            </a:r>
          </a:p>
          <a:p>
            <a:pPr>
              <a:buNone/>
            </a:pPr>
            <a:endParaRPr lang="en-US" dirty="0"/>
          </a:p>
        </p:txBody>
      </p:sp>
      <p:pic>
        <p:nvPicPr>
          <p:cNvPr id="4" name="Picture 3" descr="h_tagline_name.gif"/>
          <p:cNvPicPr>
            <a:picLocks noChangeAspect="1"/>
          </p:cNvPicPr>
          <p:nvPr/>
        </p:nvPicPr>
        <p:blipFill>
          <a:blip r:embed="rId2"/>
          <a:stretch>
            <a:fillRect/>
          </a:stretch>
        </p:blipFill>
        <p:spPr>
          <a:xfrm>
            <a:off x="685800" y="4495800"/>
            <a:ext cx="7162800" cy="106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Borneo’s Rain Forests</a:t>
            </a:r>
            <a:endParaRPr lang="en-US" dirty="0"/>
          </a:p>
        </p:txBody>
      </p:sp>
      <p:pic>
        <p:nvPicPr>
          <p:cNvPr id="4" name="Content Placeholder 3" descr="borneo_6442.jpg"/>
          <p:cNvPicPr>
            <a:picLocks noGrp="1" noChangeAspect="1"/>
          </p:cNvPicPr>
          <p:nvPr>
            <p:ph sz="quarter" idx="1"/>
          </p:nvPr>
        </p:nvPicPr>
        <p:blipFill>
          <a:blip r:embed="rId2"/>
          <a:stretch>
            <a:fillRect/>
          </a:stretch>
        </p:blipFill>
        <p:spPr>
          <a:xfrm>
            <a:off x="1124744" y="1527175"/>
            <a:ext cx="6858000" cy="4572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Way For Oil Palm</a:t>
            </a:r>
            <a:endParaRPr lang="en-US" dirty="0"/>
          </a:p>
        </p:txBody>
      </p:sp>
      <p:pic>
        <p:nvPicPr>
          <p:cNvPr id="4" name="Content Placeholder 3" descr="44.jpg"/>
          <p:cNvPicPr>
            <a:picLocks noGrp="1" noChangeAspect="1"/>
          </p:cNvPicPr>
          <p:nvPr>
            <p:ph sz="quarter" idx="1"/>
          </p:nvPr>
        </p:nvPicPr>
        <p:blipFill>
          <a:blip r:embed="rId2"/>
          <a:stretch>
            <a:fillRect/>
          </a:stretch>
        </p:blipFill>
        <p:spPr>
          <a:xfrm>
            <a:off x="1153319" y="1555750"/>
            <a:ext cx="6800850" cy="45148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and Demand</a:t>
            </a:r>
            <a:endParaRPr lang="en-US" dirty="0"/>
          </a:p>
        </p:txBody>
      </p:sp>
      <p:pic>
        <p:nvPicPr>
          <p:cNvPr id="4" name="Content Placeholder 3" descr="KUL_Selangor_Palm_oil_plantations_and_oil_mill.jpg"/>
          <p:cNvPicPr>
            <a:picLocks noGrp="1" noChangeAspect="1"/>
          </p:cNvPicPr>
          <p:nvPr>
            <p:ph sz="quarter" idx="1"/>
          </p:nvPr>
        </p:nvPicPr>
        <p:blipFill>
          <a:blip r:embed="rId2"/>
          <a:stretch>
            <a:fillRect/>
          </a:stretch>
        </p:blipFill>
        <p:spPr>
          <a:xfrm>
            <a:off x="1143000" y="1371600"/>
            <a:ext cx="6858000" cy="461832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a:t>
            </a:r>
            <a:endParaRPr lang="en-US" dirty="0"/>
          </a:p>
        </p:txBody>
      </p:sp>
      <p:pic>
        <p:nvPicPr>
          <p:cNvPr id="4" name="Content Placeholder 3" descr="2283274375_e348a90f46.jpg"/>
          <p:cNvPicPr>
            <a:picLocks noGrp="1" noChangeAspect="1"/>
          </p:cNvPicPr>
          <p:nvPr>
            <p:ph sz="quarter" idx="1"/>
          </p:nvPr>
        </p:nvPicPr>
        <p:blipFill>
          <a:blip r:embed="rId2"/>
          <a:stretch>
            <a:fillRect/>
          </a:stretch>
        </p:blipFill>
        <p:spPr>
          <a:xfrm>
            <a:off x="685800" y="1524000"/>
            <a:ext cx="3429000" cy="4572000"/>
          </a:xfrm>
        </p:spPr>
      </p:pic>
      <p:pic>
        <p:nvPicPr>
          <p:cNvPr id="5" name="Picture 4" descr="lus_frut_mama.jpg"/>
          <p:cNvPicPr>
            <a:picLocks noChangeAspect="1"/>
          </p:cNvPicPr>
          <p:nvPr/>
        </p:nvPicPr>
        <p:blipFill>
          <a:blip r:embed="rId3"/>
          <a:stretch>
            <a:fillRect/>
          </a:stretch>
        </p:blipFill>
        <p:spPr>
          <a:xfrm>
            <a:off x="4495800" y="2133600"/>
            <a:ext cx="4388585" cy="3403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a:t>
            </a:r>
            <a:endParaRPr lang="en-US" dirty="0"/>
          </a:p>
        </p:txBody>
      </p:sp>
      <p:pic>
        <p:nvPicPr>
          <p:cNvPr id="4" name="Content Placeholder 3" descr="1531751460_036d0c2fea.jpg"/>
          <p:cNvPicPr>
            <a:picLocks noGrp="1" noChangeAspect="1"/>
          </p:cNvPicPr>
          <p:nvPr>
            <p:ph sz="quarter" idx="1"/>
          </p:nvPr>
        </p:nvPicPr>
        <p:blipFill>
          <a:blip r:embed="rId2"/>
          <a:stretch>
            <a:fillRect/>
          </a:stretch>
        </p:blipFill>
        <p:spPr>
          <a:xfrm>
            <a:off x="1524000" y="1447800"/>
            <a:ext cx="6031665" cy="4572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a:t>
            </a:r>
            <a:endParaRPr lang="en-US" dirty="0"/>
          </a:p>
        </p:txBody>
      </p:sp>
      <p:pic>
        <p:nvPicPr>
          <p:cNvPr id="6" name="Content Placeholder 5" descr="Borneo___Mattias_Klum.jpg"/>
          <p:cNvPicPr>
            <a:picLocks noGrp="1" noChangeAspect="1"/>
          </p:cNvPicPr>
          <p:nvPr>
            <p:ph sz="quarter" idx="1"/>
          </p:nvPr>
        </p:nvPicPr>
        <p:blipFill>
          <a:blip r:embed="rId2"/>
          <a:stretch>
            <a:fillRect/>
          </a:stretch>
        </p:blipFill>
        <p:spPr>
          <a:xfrm>
            <a:off x="1140973" y="1527175"/>
            <a:ext cx="6825542" cy="45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Impact</a:t>
            </a:r>
            <a:endParaRPr lang="en-US" dirty="0"/>
          </a:p>
        </p:txBody>
      </p:sp>
      <p:sp>
        <p:nvSpPr>
          <p:cNvPr id="3" name="Content Placeholder 2"/>
          <p:cNvSpPr>
            <a:spLocks noGrp="1"/>
          </p:cNvSpPr>
          <p:nvPr>
            <p:ph sz="quarter" idx="1"/>
          </p:nvPr>
        </p:nvSpPr>
        <p:spPr/>
        <p:txBody>
          <a:bodyPr/>
          <a:lstStyle/>
          <a:p>
            <a:r>
              <a:rPr lang="en-US" dirty="0" smtClean="0"/>
              <a:t>Because Oil Palm can only be grown in tropical latitudes, it must compete with other established ecosystems, such as the rain forests of Borneo and Malaysia</a:t>
            </a:r>
          </a:p>
          <a:p>
            <a:r>
              <a:rPr lang="en-US" dirty="0" smtClean="0"/>
              <a:t>While Borneo’s rainforest is a habitat to more than 15,000 species of plants, the money made from tourism is meager compared to the annual profit for producing palm oil.</a:t>
            </a:r>
          </a:p>
          <a:p>
            <a:r>
              <a:rPr lang="en-US" dirty="0" smtClean="0"/>
              <a:t>In a world where money talks, important ecosystems are ruined.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Sorry…</a:t>
            </a:r>
            <a:endParaRPr lang="en-US" dirty="0"/>
          </a:p>
        </p:txBody>
      </p:sp>
      <p:pic>
        <p:nvPicPr>
          <p:cNvPr id="4" name="Content Placeholder 3" descr="parody.PNG"/>
          <p:cNvPicPr>
            <a:picLocks noGrp="1" noChangeAspect="1"/>
          </p:cNvPicPr>
          <p:nvPr>
            <p:ph sz="quarter" idx="1"/>
          </p:nvPr>
        </p:nvPicPr>
        <p:blipFill>
          <a:blip r:embed="rId2"/>
          <a:stretch>
            <a:fillRect/>
          </a:stretch>
        </p:blipFill>
        <p:spPr>
          <a:xfrm>
            <a:off x="1066800" y="1295400"/>
            <a:ext cx="7257042" cy="531039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Impact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“Damage to </a:t>
            </a:r>
            <a:r>
              <a:rPr lang="en-US" dirty="0" err="1" smtClean="0"/>
              <a:t>peatland</a:t>
            </a:r>
            <a:r>
              <a:rPr lang="en-US" dirty="0" smtClean="0"/>
              <a:t>, partly due to palm oil production, is claimed to contribute to environmental degradation, including four percent of global greenhouse gas emissions and eight percent of all global emissions caused annually by burning fossil fuels, due to the large areas of rainforest that are cleared to make way for palm oil plantations. The pollution is exacerbated because many rainforests in Indonesia and Malaysia lie atop peat bogs that store great quantities of carbon that are released when the forests are cut down and the bogs drained to make way for the palm oil plantations.”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Impact</a:t>
            </a:r>
            <a:endParaRPr lang="en-US" dirty="0"/>
          </a:p>
        </p:txBody>
      </p:sp>
      <p:pic>
        <p:nvPicPr>
          <p:cNvPr id="4" name="Content Placeholder 3" descr="untitled.bmp"/>
          <p:cNvPicPr>
            <a:picLocks noGrp="1" noChangeAspect="1"/>
          </p:cNvPicPr>
          <p:nvPr>
            <p:ph sz="quarter" idx="1"/>
          </p:nvPr>
        </p:nvPicPr>
        <p:blipFill>
          <a:blip r:embed="rId2"/>
          <a:stretch>
            <a:fillRect/>
          </a:stretch>
        </p:blipFill>
        <p:spPr>
          <a:xfrm>
            <a:off x="1219200" y="1752600"/>
            <a:ext cx="6488043" cy="410368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Technological Advances</a:t>
            </a:r>
            <a:endParaRPr lang="en-US" dirty="0"/>
          </a:p>
        </p:txBody>
      </p:sp>
      <p:sp>
        <p:nvSpPr>
          <p:cNvPr id="3" name="Content Placeholder 2"/>
          <p:cNvSpPr>
            <a:spLocks noGrp="1"/>
          </p:cNvSpPr>
          <p:nvPr>
            <p:ph sz="quarter" idx="1"/>
          </p:nvPr>
        </p:nvSpPr>
        <p:spPr/>
        <p:txBody>
          <a:bodyPr>
            <a:normAutofit/>
          </a:bodyPr>
          <a:lstStyle/>
          <a:p>
            <a:r>
              <a:rPr lang="en-US" dirty="0" smtClean="0"/>
              <a:t>“Palm oil mill effluent (POME) is a highly polluting wastewater that pollutes the environment if discharged directly due to its high chemical oxygen demand (COD) and biochemical oxygen demand (BOD) concentration.”</a:t>
            </a:r>
          </a:p>
          <a:p>
            <a:endParaRPr lang="en-US" dirty="0"/>
          </a:p>
        </p:txBody>
      </p:sp>
      <p:pic>
        <p:nvPicPr>
          <p:cNvPr id="4" name="Picture 3" descr="1531751460_036d0c2fea.jpg"/>
          <p:cNvPicPr>
            <a:picLocks noChangeAspect="1"/>
          </p:cNvPicPr>
          <p:nvPr/>
        </p:nvPicPr>
        <p:blipFill>
          <a:blip r:embed="rId2"/>
          <a:stretch>
            <a:fillRect/>
          </a:stretch>
        </p:blipFill>
        <p:spPr>
          <a:xfrm>
            <a:off x="4419600" y="3429000"/>
            <a:ext cx="3733801" cy="283022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Technological Advances</a:t>
            </a:r>
            <a:endParaRPr lang="en-US" dirty="0"/>
          </a:p>
        </p:txBody>
      </p:sp>
      <p:sp>
        <p:nvSpPr>
          <p:cNvPr id="3" name="Content Placeholder 2"/>
          <p:cNvSpPr>
            <a:spLocks noGrp="1"/>
          </p:cNvSpPr>
          <p:nvPr>
            <p:ph sz="quarter" idx="1"/>
          </p:nvPr>
        </p:nvSpPr>
        <p:spPr/>
        <p:txBody>
          <a:bodyPr/>
          <a:lstStyle/>
          <a:p>
            <a:r>
              <a:rPr lang="en-US" dirty="0" smtClean="0"/>
              <a:t>Biotechnology has been applied to the problem of POME , according to one study, and “It is envisaged that POME can be sustainably reused as a fermentation substrate in the production of various metabolites, fertilizers and animal feeds”</a:t>
            </a:r>
          </a:p>
          <a:p>
            <a:endParaRPr lang="en-US" dirty="0"/>
          </a:p>
        </p:txBody>
      </p:sp>
      <p:pic>
        <p:nvPicPr>
          <p:cNvPr id="4" name="Picture 3" descr="OilPalmFiber14.jpg"/>
          <p:cNvPicPr>
            <a:picLocks noChangeAspect="1"/>
          </p:cNvPicPr>
          <p:nvPr/>
        </p:nvPicPr>
        <p:blipFill>
          <a:blip r:embed="rId2"/>
          <a:stretch>
            <a:fillRect/>
          </a:stretch>
        </p:blipFill>
        <p:spPr>
          <a:xfrm>
            <a:off x="1600200" y="3810000"/>
            <a:ext cx="6193817" cy="23926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Technological Advances</a:t>
            </a:r>
            <a:endParaRPr lang="en-US" dirty="0"/>
          </a:p>
        </p:txBody>
      </p:sp>
      <p:sp>
        <p:nvSpPr>
          <p:cNvPr id="3" name="Content Placeholder 2"/>
          <p:cNvSpPr>
            <a:spLocks noGrp="1"/>
          </p:cNvSpPr>
          <p:nvPr>
            <p:ph sz="quarter" idx="1"/>
          </p:nvPr>
        </p:nvSpPr>
        <p:spPr/>
        <p:txBody>
          <a:bodyPr/>
          <a:lstStyle/>
          <a:p>
            <a:r>
              <a:rPr lang="en-US" dirty="0" smtClean="0"/>
              <a:t>Yet another breakthrough addresses the effluent as a possible source of waste to energy.  “Anaerobic digestion has been widely used for POME treatment with large emphasis placed on capturing the methane gas released as a product of this biodegradation treatment method. The anaerobic digestion method is recognized as a clean development mechanism (CDM) under the Kyoto protocol. </a:t>
            </a:r>
            <a:endParaRPr lang="en-US" dirty="0"/>
          </a:p>
        </p:txBody>
      </p:sp>
      <p:pic>
        <p:nvPicPr>
          <p:cNvPr id="4" name="Picture 3" descr="palmoiltreatment.jpg"/>
          <p:cNvPicPr>
            <a:picLocks noChangeAspect="1"/>
          </p:cNvPicPr>
          <p:nvPr/>
        </p:nvPicPr>
        <p:blipFill>
          <a:blip r:embed="rId2"/>
          <a:stretch>
            <a:fillRect/>
          </a:stretch>
        </p:blipFill>
        <p:spPr>
          <a:xfrm>
            <a:off x="5791200" y="4876800"/>
            <a:ext cx="2743200" cy="1781589"/>
          </a:xfrm>
          <a:prstGeom prst="rect">
            <a:avLst/>
          </a:prstGeom>
        </p:spPr>
      </p:pic>
      <p:sp>
        <p:nvSpPr>
          <p:cNvPr id="5" name="TextBox 4"/>
          <p:cNvSpPr txBox="1"/>
          <p:nvPr/>
        </p:nvSpPr>
        <p:spPr>
          <a:xfrm>
            <a:off x="2514600" y="5791200"/>
            <a:ext cx="2571538" cy="369332"/>
          </a:xfrm>
          <a:prstGeom prst="rect">
            <a:avLst/>
          </a:prstGeom>
          <a:noFill/>
        </p:spPr>
        <p:txBody>
          <a:bodyPr wrap="none" rtlCol="0">
            <a:spAutoFit/>
          </a:bodyPr>
          <a:lstStyle/>
          <a:p>
            <a:r>
              <a:rPr lang="en-US" dirty="0" smtClean="0"/>
              <a:t>Biodegradable Polymer</a:t>
            </a:r>
            <a:endParaRPr lang="en-US" dirty="0"/>
          </a:p>
        </p:txBody>
      </p:sp>
      <p:sp>
        <p:nvSpPr>
          <p:cNvPr id="6" name="Right Arrow 5"/>
          <p:cNvSpPr/>
          <p:nvPr/>
        </p:nvSpPr>
        <p:spPr>
          <a:xfrm>
            <a:off x="5029200" y="57912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Behold…The Future of Palm Oil</a:t>
            </a:r>
            <a:endParaRPr lang="en-US" dirty="0"/>
          </a:p>
        </p:txBody>
      </p:sp>
      <p:sp>
        <p:nvSpPr>
          <p:cNvPr id="3" name="Content Placeholder 2"/>
          <p:cNvSpPr>
            <a:spLocks noGrp="1"/>
          </p:cNvSpPr>
          <p:nvPr>
            <p:ph sz="quarter" idx="1"/>
          </p:nvPr>
        </p:nvSpPr>
        <p:spPr/>
        <p:txBody>
          <a:bodyPr/>
          <a:lstStyle/>
          <a:p>
            <a:r>
              <a:rPr lang="en-US" dirty="0" smtClean="0"/>
              <a:t>With a rush to secure a source of cheap </a:t>
            </a:r>
            <a:r>
              <a:rPr lang="en-US" dirty="0" err="1" smtClean="0"/>
              <a:t>biofuel</a:t>
            </a:r>
            <a:r>
              <a:rPr lang="en-US" dirty="0" smtClean="0"/>
              <a:t>, palm oil may still be headed upward.</a:t>
            </a:r>
          </a:p>
          <a:p>
            <a:r>
              <a:rPr lang="en-US" dirty="0" smtClean="0"/>
              <a:t>However, with public awareness as to the impacts of agriculture on local ecosystems, rainforests around the world may still have a chance.</a:t>
            </a:r>
          </a:p>
          <a:p>
            <a:r>
              <a:rPr lang="en-US" dirty="0" smtClean="0"/>
              <a:t>With the constant breakthroughs in sustainable science and technology, we have good reason to believe that the impact will be manageable and even beneficial in the future.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urger_king.jpg"/>
          <p:cNvPicPr>
            <a:picLocks noGrp="1" noChangeAspect="1"/>
          </p:cNvPicPr>
          <p:nvPr>
            <p:ph sz="quarter" idx="1"/>
          </p:nvPr>
        </p:nvPicPr>
        <p:blipFill>
          <a:blip r:embed="rId2"/>
          <a:stretch>
            <a:fillRect/>
          </a:stretch>
        </p:blipFill>
        <p:spPr>
          <a:xfrm>
            <a:off x="762000" y="2590800"/>
            <a:ext cx="1905000" cy="2952750"/>
          </a:xfrm>
        </p:spPr>
      </p:pic>
      <p:pic>
        <p:nvPicPr>
          <p:cNvPr id="6" name="Picture 5" descr="Hearts.jpg"/>
          <p:cNvPicPr>
            <a:picLocks noChangeAspect="1"/>
          </p:cNvPicPr>
          <p:nvPr/>
        </p:nvPicPr>
        <p:blipFill>
          <a:blip r:embed="rId3"/>
          <a:stretch>
            <a:fillRect/>
          </a:stretch>
        </p:blipFill>
        <p:spPr>
          <a:xfrm>
            <a:off x="3200400" y="2971800"/>
            <a:ext cx="1962150" cy="1962150"/>
          </a:xfrm>
          <a:prstGeom prst="rect">
            <a:avLst/>
          </a:prstGeom>
        </p:spPr>
      </p:pic>
      <p:pic>
        <p:nvPicPr>
          <p:cNvPr id="7" name="Picture 6" descr="vegetable-oil-consultants-col.jpg"/>
          <p:cNvPicPr>
            <a:picLocks noChangeAspect="1"/>
          </p:cNvPicPr>
          <p:nvPr/>
        </p:nvPicPr>
        <p:blipFill>
          <a:blip r:embed="rId4"/>
          <a:stretch>
            <a:fillRect/>
          </a:stretch>
        </p:blipFill>
        <p:spPr>
          <a:xfrm>
            <a:off x="5715000" y="2514600"/>
            <a:ext cx="3000375" cy="304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55000" lnSpcReduction="20000"/>
          </a:bodyPr>
          <a:lstStyle/>
          <a:p>
            <a:r>
              <a:rPr lang="en-US" dirty="0" smtClean="0"/>
              <a:t>American Palm Oil Council. (2009). </a:t>
            </a:r>
            <a:r>
              <a:rPr lang="en-US" i="1" dirty="0" smtClean="0"/>
              <a:t>Environmental</a:t>
            </a:r>
            <a:r>
              <a:rPr lang="en-US" dirty="0" smtClean="0"/>
              <a:t> heading.  Retrieved February 23, 2009, from </a:t>
            </a:r>
            <a:r>
              <a:rPr lang="en-US" u="sng" dirty="0" smtClean="0">
                <a:hlinkClick r:id="rId2"/>
              </a:rPr>
              <a:t>http://www.americanpalmoil.com/environmental.html</a:t>
            </a:r>
            <a:endParaRPr lang="en-US" dirty="0" smtClean="0"/>
          </a:p>
          <a:p>
            <a:endParaRPr lang="en-US" dirty="0" smtClean="0"/>
          </a:p>
          <a:p>
            <a:r>
              <a:rPr lang="en-US" dirty="0" err="1" smtClean="0"/>
              <a:t>Kiple</a:t>
            </a:r>
            <a:r>
              <a:rPr lang="en-US" dirty="0" smtClean="0"/>
              <a:t>, K.F., </a:t>
            </a:r>
            <a:r>
              <a:rPr lang="en-US" dirty="0" err="1" smtClean="0"/>
              <a:t>Ornelas</a:t>
            </a:r>
            <a:r>
              <a:rPr lang="en-US" dirty="0" smtClean="0"/>
              <a:t>, K.C. (2000). </a:t>
            </a:r>
            <a:r>
              <a:rPr lang="en-US" i="1" dirty="0" smtClean="0"/>
              <a:t>The World History of Food: Palm Oil.</a:t>
            </a:r>
            <a:r>
              <a:rPr lang="en-US" dirty="0" smtClean="0"/>
              <a:t> II.E.3. Retrieved February 09, from </a:t>
            </a:r>
            <a:r>
              <a:rPr lang="en-US" u="sng" dirty="0" smtClean="0">
                <a:hlinkClick r:id="rId3"/>
              </a:rPr>
              <a:t>http://www.cambridge.org/us/books/kiple/palmoil.htm</a:t>
            </a:r>
            <a:endParaRPr lang="en-US" u="sng" dirty="0" smtClean="0"/>
          </a:p>
          <a:p>
            <a:endParaRPr lang="en-US" dirty="0" smtClean="0"/>
          </a:p>
          <a:p>
            <a:r>
              <a:rPr lang="en-US" dirty="0" smtClean="0"/>
              <a:t>Palm oil. (2009, February 16). In </a:t>
            </a:r>
            <a:r>
              <a:rPr lang="en-US" i="1" dirty="0" smtClean="0"/>
              <a:t>Wikipedia, The Free Encyclopedia</a:t>
            </a:r>
            <a:r>
              <a:rPr lang="en-US" dirty="0" smtClean="0"/>
              <a:t>. Retrieved 00:06, February 24, 2009, from </a:t>
            </a:r>
            <a:r>
              <a:rPr lang="en-US" u="sng" dirty="0" smtClean="0">
                <a:hlinkClick r:id="rId4" tooltip="http://en.wikipedia.org/w/index.php?title=Palm_oil&amp;oldid=271199622"/>
              </a:rPr>
              <a:t>http://en.wikipedia.org/w/index.php?title=Palm_oil&amp;oldid=271199622</a:t>
            </a:r>
            <a:r>
              <a:rPr lang="en-US" dirty="0" smtClean="0"/>
              <a:t> </a:t>
            </a:r>
          </a:p>
          <a:p>
            <a:endParaRPr lang="en-US" dirty="0" smtClean="0"/>
          </a:p>
          <a:p>
            <a:r>
              <a:rPr lang="en-US" dirty="0" err="1" smtClean="0"/>
              <a:t>Poh</a:t>
            </a:r>
            <a:r>
              <a:rPr lang="en-US" dirty="0" smtClean="0"/>
              <a:t>, P. E., &amp; Chong, M. F. (2009). Development of anaerobic digestion methods for palm oil mill effluent (POME) treatment.</a:t>
            </a:r>
            <a:r>
              <a:rPr lang="en-US" i="1" dirty="0" smtClean="0"/>
              <a:t> </a:t>
            </a:r>
            <a:r>
              <a:rPr lang="en-US" i="1" dirty="0" err="1" smtClean="0"/>
              <a:t>Bioresource</a:t>
            </a:r>
            <a:r>
              <a:rPr lang="en-US" i="1" dirty="0" smtClean="0"/>
              <a:t> Technology, 100</a:t>
            </a:r>
            <a:r>
              <a:rPr lang="en-US" dirty="0" smtClean="0"/>
              <a:t>(1), 1-9. doi:10.1016/j.biortech.2008.06.022 </a:t>
            </a:r>
          </a:p>
          <a:p>
            <a:endParaRPr lang="en-US" dirty="0" smtClean="0"/>
          </a:p>
          <a:p>
            <a:r>
              <a:rPr lang="en-US" dirty="0" smtClean="0"/>
              <a:t>White, M. (2008). </a:t>
            </a:r>
            <a:r>
              <a:rPr lang="en-US" i="1" dirty="0" smtClean="0"/>
              <a:t>Borneo’s Moment of Truth.</a:t>
            </a:r>
            <a:r>
              <a:rPr lang="en-US" dirty="0" smtClean="0"/>
              <a:t> National Geographic Magazine. Published: November 2008. Retrieved from the World Wide Web February 23, 2009, from </a:t>
            </a:r>
            <a:r>
              <a:rPr lang="en-US" u="sng" dirty="0" smtClean="0">
                <a:hlinkClick r:id="rId5"/>
              </a:rPr>
              <a:t>http://ngm.nationalgeographic.com/2008/11/borneo/white-text</a:t>
            </a:r>
            <a:endParaRPr lang="en-US" dirty="0" smtClean="0"/>
          </a:p>
          <a:p>
            <a:endParaRPr lang="en-US" dirty="0" smtClean="0"/>
          </a:p>
          <a:p>
            <a:r>
              <a:rPr lang="en-US" dirty="0" smtClean="0"/>
              <a:t>Wu, T. Y., Mohammad, A. W., </a:t>
            </a:r>
            <a:r>
              <a:rPr lang="en-US" dirty="0" err="1" smtClean="0"/>
              <a:t>Jahim</a:t>
            </a:r>
            <a:r>
              <a:rPr lang="en-US" dirty="0" smtClean="0"/>
              <a:t>, J. M., &amp; </a:t>
            </a:r>
            <a:r>
              <a:rPr lang="en-US" dirty="0" err="1" smtClean="0"/>
              <a:t>Anuar</a:t>
            </a:r>
            <a:r>
              <a:rPr lang="en-US" dirty="0" smtClean="0"/>
              <a:t>, N. (2009). A holistic approach to managing palm oil mill effluent (POME): Biotechnological advances in the sustainable reuse of POME.</a:t>
            </a:r>
            <a:r>
              <a:rPr lang="en-US" i="1" dirty="0" smtClean="0"/>
              <a:t> Biotechnology Advances, 27</a:t>
            </a:r>
            <a:r>
              <a:rPr lang="en-US" dirty="0" smtClean="0"/>
              <a:t>(1), 40-52. doi:10.1016/j.biotechadv.2008.08.005 </a:t>
            </a:r>
          </a:p>
          <a:p>
            <a:pPr>
              <a:buNone/>
            </a:pP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a:t>
            </a:r>
            <a:endParaRPr lang="en-US" dirty="0"/>
          </a:p>
        </p:txBody>
      </p:sp>
      <p:sp>
        <p:nvSpPr>
          <p:cNvPr id="3" name="Content Placeholder 2"/>
          <p:cNvSpPr>
            <a:spLocks noGrp="1"/>
          </p:cNvSpPr>
          <p:nvPr>
            <p:ph sz="quarter" idx="1"/>
          </p:nvPr>
        </p:nvSpPr>
        <p:spPr/>
        <p:txBody>
          <a:bodyPr>
            <a:normAutofit fontScale="92500"/>
          </a:bodyPr>
          <a:lstStyle/>
          <a:p>
            <a:r>
              <a:rPr lang="en-US" dirty="0" smtClean="0"/>
              <a:t>According to </a:t>
            </a:r>
            <a:r>
              <a:rPr lang="en-US" i="1" dirty="0" smtClean="0"/>
              <a:t>The World History of Food</a:t>
            </a:r>
            <a:r>
              <a:rPr lang="en-US" dirty="0" smtClean="0"/>
              <a:t>, palm oil dates back as far as 3000B.C. (2000).  In those ancient times, the oil was used primarily as a dietary supplement, adding essential oils to the diets of Egyptians. </a:t>
            </a:r>
          </a:p>
          <a:p>
            <a:r>
              <a:rPr lang="en-US" dirty="0" smtClean="0"/>
              <a:t>In the 1500s B.C., the oil of the Oil Palm (</a:t>
            </a:r>
            <a:r>
              <a:rPr lang="en-US" dirty="0" err="1" smtClean="0"/>
              <a:t>Arecaceae</a:t>
            </a:r>
            <a:r>
              <a:rPr lang="en-US" dirty="0" smtClean="0"/>
              <a:t> </a:t>
            </a:r>
            <a:r>
              <a:rPr lang="en-US" dirty="0" err="1" smtClean="0"/>
              <a:t>elaeis</a:t>
            </a:r>
            <a:r>
              <a:rPr lang="en-US" dirty="0" smtClean="0"/>
              <a:t>) could be found in plentiful amounts all over West Africa, providing the same dietary function for many of the indigenous peoples in the area. </a:t>
            </a:r>
          </a:p>
          <a:p>
            <a:r>
              <a:rPr lang="en-US" dirty="0" smtClean="0"/>
              <a:t>However, once the palm was introduced to the regions of Southeast Asia in 1848 (</a:t>
            </a:r>
            <a:r>
              <a:rPr lang="en-US" dirty="0" err="1" smtClean="0"/>
              <a:t>Kiple</a:t>
            </a:r>
            <a:r>
              <a:rPr lang="en-US" dirty="0" smtClean="0"/>
              <a:t> &amp; </a:t>
            </a:r>
            <a:r>
              <a:rPr lang="en-US" dirty="0" err="1" smtClean="0"/>
              <a:t>Ornelas</a:t>
            </a:r>
            <a:r>
              <a:rPr lang="en-US" dirty="0" smtClean="0"/>
              <a:t>, 2000) the base foundation was laid for a modern exploitation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The Animal</a:t>
            </a:r>
            <a:endParaRPr lang="en-US" dirty="0"/>
          </a:p>
        </p:txBody>
      </p:sp>
      <p:pic>
        <p:nvPicPr>
          <p:cNvPr id="4" name="Content Placeholder 3" descr="img_oilpalm_350.jpg"/>
          <p:cNvPicPr>
            <a:picLocks noGrp="1" noChangeAspect="1"/>
          </p:cNvPicPr>
          <p:nvPr>
            <p:ph sz="quarter" idx="1"/>
          </p:nvPr>
        </p:nvPicPr>
        <p:blipFill>
          <a:blip r:embed="rId2"/>
          <a:stretch>
            <a:fillRect/>
          </a:stretch>
        </p:blipFill>
        <p:spPr>
          <a:xfrm>
            <a:off x="533400" y="1447800"/>
            <a:ext cx="3042205" cy="4572000"/>
          </a:xfrm>
        </p:spPr>
      </p:pic>
      <p:pic>
        <p:nvPicPr>
          <p:cNvPr id="5" name="Picture 4" descr="Oil_palm_harvesting.jpg"/>
          <p:cNvPicPr>
            <a:picLocks noChangeAspect="1"/>
          </p:cNvPicPr>
          <p:nvPr/>
        </p:nvPicPr>
        <p:blipFill>
          <a:blip r:embed="rId3"/>
          <a:stretch>
            <a:fillRect/>
          </a:stretch>
        </p:blipFill>
        <p:spPr>
          <a:xfrm>
            <a:off x="3962400" y="1676400"/>
            <a:ext cx="2718033" cy="1916884"/>
          </a:xfrm>
          <a:prstGeom prst="rect">
            <a:avLst/>
          </a:prstGeom>
        </p:spPr>
      </p:pic>
      <p:pic>
        <p:nvPicPr>
          <p:cNvPr id="6" name="Picture 5" descr="Oil_Palm_Kernels.jpg"/>
          <p:cNvPicPr>
            <a:picLocks noChangeAspect="1"/>
          </p:cNvPicPr>
          <p:nvPr/>
        </p:nvPicPr>
        <p:blipFill>
          <a:blip r:embed="rId4"/>
          <a:stretch>
            <a:fillRect/>
          </a:stretch>
        </p:blipFill>
        <p:spPr>
          <a:xfrm>
            <a:off x="5715000" y="3886200"/>
            <a:ext cx="2895600" cy="2171700"/>
          </a:xfrm>
          <a:prstGeom prst="rect">
            <a:avLst/>
          </a:prstGeom>
        </p:spPr>
      </p:pic>
      <p:sp>
        <p:nvSpPr>
          <p:cNvPr id="7" name="TextBox 6"/>
          <p:cNvSpPr txBox="1"/>
          <p:nvPr/>
        </p:nvSpPr>
        <p:spPr>
          <a:xfrm>
            <a:off x="7086600" y="3505200"/>
            <a:ext cx="1548822" cy="369332"/>
          </a:xfrm>
          <a:prstGeom prst="rect">
            <a:avLst/>
          </a:prstGeom>
          <a:noFill/>
        </p:spPr>
        <p:txBody>
          <a:bodyPr wrap="none" rtlCol="0">
            <a:spAutoFit/>
          </a:bodyPr>
          <a:lstStyle/>
          <a:p>
            <a:r>
              <a:rPr lang="en-US" dirty="0" smtClean="0"/>
              <a:t>Palm Kernels</a:t>
            </a:r>
            <a:endParaRPr lang="en-US" dirty="0"/>
          </a:p>
        </p:txBody>
      </p:sp>
      <p:sp>
        <p:nvSpPr>
          <p:cNvPr id="8" name="TextBox 7"/>
          <p:cNvSpPr txBox="1"/>
          <p:nvPr/>
        </p:nvSpPr>
        <p:spPr>
          <a:xfrm>
            <a:off x="6705600" y="1676400"/>
            <a:ext cx="1380506" cy="369332"/>
          </a:xfrm>
          <a:prstGeom prst="rect">
            <a:avLst/>
          </a:prstGeom>
          <a:noFill/>
        </p:spPr>
        <p:txBody>
          <a:bodyPr wrap="none" rtlCol="0">
            <a:spAutoFit/>
          </a:bodyPr>
          <a:lstStyle/>
          <a:p>
            <a:r>
              <a:rPr lang="en-US" dirty="0" smtClean="0"/>
              <a:t>Palm Fruits</a:t>
            </a:r>
            <a:endParaRPr lang="en-US" dirty="0"/>
          </a:p>
        </p:txBody>
      </p:sp>
      <p:sp>
        <p:nvSpPr>
          <p:cNvPr id="9" name="TextBox 8"/>
          <p:cNvSpPr txBox="1"/>
          <p:nvPr/>
        </p:nvSpPr>
        <p:spPr>
          <a:xfrm>
            <a:off x="457200" y="5943600"/>
            <a:ext cx="1518364" cy="369332"/>
          </a:xfrm>
          <a:prstGeom prst="rect">
            <a:avLst/>
          </a:prstGeom>
          <a:noFill/>
        </p:spPr>
        <p:txBody>
          <a:bodyPr wrap="none" rtlCol="0">
            <a:spAutoFit/>
          </a:bodyPr>
          <a:lstStyle/>
          <a:p>
            <a:r>
              <a:rPr lang="en-US" dirty="0" smtClean="0"/>
              <a:t>The Oil Palm</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Problem</a:t>
            </a:r>
            <a:endParaRPr lang="en-US" dirty="0"/>
          </a:p>
        </p:txBody>
      </p:sp>
      <p:sp>
        <p:nvSpPr>
          <p:cNvPr id="3" name="Content Placeholder 2"/>
          <p:cNvSpPr>
            <a:spLocks noGrp="1"/>
          </p:cNvSpPr>
          <p:nvPr>
            <p:ph sz="quarter" idx="1"/>
          </p:nvPr>
        </p:nvSpPr>
        <p:spPr/>
        <p:txBody>
          <a:bodyPr/>
          <a:lstStyle/>
          <a:p>
            <a:r>
              <a:rPr lang="en-US" dirty="0" smtClean="0"/>
              <a:t>Although the demand for palm oil has risen exponentially throughout the world, it can only be grown on certain plots of land in the tropical regions of the world.</a:t>
            </a:r>
          </a:p>
          <a:p>
            <a:r>
              <a:rPr lang="en-US" dirty="0" smtClean="0"/>
              <a:t>While technological advances for the harvest of this oil have become promising, it has not lessened the impact that this growing agribusiness has had on the environments of many unique ecosystems.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The Next Big Thing”</a:t>
            </a:r>
            <a:endParaRPr lang="en-US" dirty="0"/>
          </a:p>
        </p:txBody>
      </p:sp>
      <p:sp>
        <p:nvSpPr>
          <p:cNvPr id="3" name="Content Placeholder 2"/>
          <p:cNvSpPr>
            <a:spLocks noGrp="1"/>
          </p:cNvSpPr>
          <p:nvPr>
            <p:ph sz="quarter" idx="1"/>
          </p:nvPr>
        </p:nvSpPr>
        <p:spPr/>
        <p:txBody>
          <a:bodyPr/>
          <a:lstStyle/>
          <a:p>
            <a:r>
              <a:rPr lang="en-US" dirty="0" smtClean="0"/>
              <a:t>Palm oil is an important component of many soaps, washing powders, and personal care products</a:t>
            </a:r>
          </a:p>
          <a:p>
            <a:r>
              <a:rPr lang="en-US" dirty="0" smtClean="0"/>
              <a:t>However, it is still used as a dietary supplement around the globe.</a:t>
            </a:r>
          </a:p>
          <a:p>
            <a:r>
              <a:rPr lang="en-US" dirty="0" smtClean="0"/>
              <a:t>The essential fats that are found in the rich oil still provide nutrition to many parts of Africa, Europe, and Asia.  </a:t>
            </a:r>
          </a:p>
          <a:p>
            <a:pPr>
              <a:buNone/>
            </a:pPr>
            <a:endParaRPr lang="en-US" dirty="0" smtClean="0"/>
          </a:p>
          <a:p>
            <a:endParaRPr lang="en-US" dirty="0"/>
          </a:p>
        </p:txBody>
      </p:sp>
      <p:pic>
        <p:nvPicPr>
          <p:cNvPr id="4" name="Picture 3" descr="349px-Palm_oil_Ghana.jpg"/>
          <p:cNvPicPr>
            <a:picLocks noChangeAspect="1"/>
          </p:cNvPicPr>
          <p:nvPr/>
        </p:nvPicPr>
        <p:blipFill>
          <a:blip r:embed="rId2"/>
          <a:stretch>
            <a:fillRect/>
          </a:stretch>
        </p:blipFill>
        <p:spPr>
          <a:xfrm>
            <a:off x="2438400" y="4191000"/>
            <a:ext cx="1285367" cy="2209800"/>
          </a:xfrm>
          <a:prstGeom prst="rect">
            <a:avLst/>
          </a:prstGeom>
        </p:spPr>
      </p:pic>
      <p:pic>
        <p:nvPicPr>
          <p:cNvPr id="5" name="Picture 4" descr="8039972186.jpg"/>
          <p:cNvPicPr>
            <a:picLocks noChangeAspect="1"/>
          </p:cNvPicPr>
          <p:nvPr/>
        </p:nvPicPr>
        <p:blipFill>
          <a:blip r:embed="rId3"/>
          <a:stretch>
            <a:fillRect/>
          </a:stretch>
        </p:blipFill>
        <p:spPr>
          <a:xfrm>
            <a:off x="4267200" y="4267200"/>
            <a:ext cx="3502724" cy="2057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That’s Not All</a:t>
            </a:r>
            <a:endParaRPr lang="en-US" dirty="0"/>
          </a:p>
        </p:txBody>
      </p:sp>
      <p:sp>
        <p:nvSpPr>
          <p:cNvPr id="3" name="Content Placeholder 2"/>
          <p:cNvSpPr>
            <a:spLocks noGrp="1"/>
          </p:cNvSpPr>
          <p:nvPr>
            <p:ph sz="quarter" idx="1"/>
          </p:nvPr>
        </p:nvSpPr>
        <p:spPr/>
        <p:txBody>
          <a:bodyPr/>
          <a:lstStyle/>
          <a:p>
            <a:r>
              <a:rPr lang="en-US" dirty="0" smtClean="0"/>
              <a:t>Let’s take a vote…</a:t>
            </a:r>
          </a:p>
          <a:p>
            <a:r>
              <a:rPr lang="en-US" dirty="0" smtClean="0"/>
              <a:t>How many people present have eaten at Burger King in the last 2 years?</a:t>
            </a:r>
          </a:p>
          <a:p>
            <a:r>
              <a:rPr lang="en-US" dirty="0" smtClean="0"/>
              <a:t>How many people have eaten foods with “Zero Trans Fats” in the last year?</a:t>
            </a:r>
          </a:p>
          <a:p>
            <a:r>
              <a:rPr lang="en-US" dirty="0" smtClean="0"/>
              <a:t>If so…you are contributing to oil palm agribusiness.</a:t>
            </a:r>
            <a:endParaRPr lang="en-US" dirty="0"/>
          </a:p>
        </p:txBody>
      </p:sp>
      <p:pic>
        <p:nvPicPr>
          <p:cNvPr id="4" name="Picture 3" descr="krusty-burger-king.jpg"/>
          <p:cNvPicPr>
            <a:picLocks noChangeAspect="1"/>
          </p:cNvPicPr>
          <p:nvPr/>
        </p:nvPicPr>
        <p:blipFill>
          <a:blip r:embed="rId2"/>
          <a:stretch>
            <a:fillRect/>
          </a:stretch>
        </p:blipFill>
        <p:spPr>
          <a:xfrm>
            <a:off x="1371600" y="4343400"/>
            <a:ext cx="2971800" cy="2209800"/>
          </a:xfrm>
          <a:prstGeom prst="rect">
            <a:avLst/>
          </a:prstGeom>
        </p:spPr>
      </p:pic>
      <p:pic>
        <p:nvPicPr>
          <p:cNvPr id="5" name="Picture 4" descr="images.jpg"/>
          <p:cNvPicPr>
            <a:picLocks noChangeAspect="1"/>
          </p:cNvPicPr>
          <p:nvPr/>
        </p:nvPicPr>
        <p:blipFill>
          <a:blip r:embed="rId3"/>
          <a:stretch>
            <a:fillRect/>
          </a:stretch>
        </p:blipFill>
        <p:spPr>
          <a:xfrm>
            <a:off x="5486400" y="4419600"/>
            <a:ext cx="1720042" cy="18192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Use Palm Oil</a:t>
            </a:r>
            <a:endParaRPr lang="en-US" dirty="0"/>
          </a:p>
        </p:txBody>
      </p:sp>
      <p:sp>
        <p:nvSpPr>
          <p:cNvPr id="3" name="Content Placeholder 2"/>
          <p:cNvSpPr>
            <a:spLocks noGrp="1"/>
          </p:cNvSpPr>
          <p:nvPr>
            <p:ph sz="quarter" idx="1"/>
          </p:nvPr>
        </p:nvSpPr>
        <p:spPr/>
        <p:txBody>
          <a:bodyPr/>
          <a:lstStyle/>
          <a:p>
            <a:r>
              <a:rPr lang="en-US" dirty="0" smtClean="0"/>
              <a:t>The newest boom for the palm oil industry is the market for “Zero Trans Fats” foods.</a:t>
            </a:r>
          </a:p>
          <a:p>
            <a:r>
              <a:rPr lang="en-US" dirty="0" smtClean="0"/>
              <a:t>Everything from Lay’s Potato Chips to </a:t>
            </a:r>
            <a:r>
              <a:rPr lang="en-US" dirty="0" err="1" smtClean="0"/>
              <a:t>Krispy</a:t>
            </a:r>
            <a:r>
              <a:rPr lang="en-US" dirty="0" smtClean="0"/>
              <a:t> </a:t>
            </a:r>
            <a:r>
              <a:rPr lang="en-US" dirty="0" err="1" smtClean="0"/>
              <a:t>Kreme</a:t>
            </a:r>
            <a:r>
              <a:rPr lang="en-US" dirty="0" smtClean="0"/>
              <a:t> Doughnuts are touting the new method of frying food items in oils that contain no trans fats.</a:t>
            </a:r>
          </a:p>
          <a:p>
            <a:r>
              <a:rPr lang="en-US" dirty="0" smtClean="0"/>
              <a:t>Because palm oil can be used for zero trans fats foods, its use has grown exponentially over the past few years.</a:t>
            </a:r>
          </a:p>
          <a:p>
            <a:endParaRPr lang="en-US" dirty="0" smtClean="0"/>
          </a:p>
          <a:p>
            <a:pPr>
              <a:buNone/>
            </a:pP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Sources of Trans Fats</a:t>
            </a:r>
            <a:endParaRPr lang="en-US" dirty="0"/>
          </a:p>
        </p:txBody>
      </p:sp>
      <p:pic>
        <p:nvPicPr>
          <p:cNvPr id="6" name="Content Placeholder 5" descr="pie_chart_1.gif"/>
          <p:cNvPicPr>
            <a:picLocks noGrp="1" noChangeAspect="1"/>
          </p:cNvPicPr>
          <p:nvPr>
            <p:ph sz="quarter" idx="1"/>
          </p:nvPr>
        </p:nvPicPr>
        <p:blipFill>
          <a:blip r:embed="rId2"/>
          <a:stretch>
            <a:fillRect/>
          </a:stretch>
        </p:blipFill>
        <p:spPr>
          <a:xfrm>
            <a:off x="1676400" y="1752600"/>
            <a:ext cx="5590381" cy="4094576"/>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150</TotalTime>
  <Words>1011</Words>
  <Application>Microsoft Office PowerPoint</Application>
  <PresentationFormat>On-screen Show (4:3)</PresentationFormat>
  <Paragraphs>76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Civic</vt:lpstr>
      <vt:lpstr>Palm Oil Agribusiness</vt:lpstr>
      <vt:lpstr>Sorry…</vt:lpstr>
      <vt:lpstr>In The Beginning</vt:lpstr>
      <vt:lpstr>A Look At The Animal</vt:lpstr>
      <vt:lpstr>So What’s The Problem</vt:lpstr>
      <vt:lpstr>“It’s The Next Big Thing”</vt:lpstr>
      <vt:lpstr>But That’s Not All</vt:lpstr>
      <vt:lpstr>How We Use Palm Oil</vt:lpstr>
      <vt:lpstr>Major Sources of Trans Fats</vt:lpstr>
      <vt:lpstr>Zero Trans Fats Boom</vt:lpstr>
      <vt:lpstr>Biofuels</vt:lpstr>
      <vt:lpstr>So What’s The Big Deal?</vt:lpstr>
      <vt:lpstr>Borneo’s Rain Forests</vt:lpstr>
      <vt:lpstr>Making Way For Oil Palm</vt:lpstr>
      <vt:lpstr>Supply and Demand</vt:lpstr>
      <vt:lpstr>During</vt:lpstr>
      <vt:lpstr>During</vt:lpstr>
      <vt:lpstr>After</vt:lpstr>
      <vt:lpstr>Environmental Impact</vt:lpstr>
      <vt:lpstr>Environmental Impact</vt:lpstr>
      <vt:lpstr>Sustainable Impact</vt:lpstr>
      <vt:lpstr>Positive Technological Advances</vt:lpstr>
      <vt:lpstr>Positive Technological Advances</vt:lpstr>
      <vt:lpstr>Positive Technological Advances</vt:lpstr>
      <vt:lpstr>Behold…The Future of Palm Oil</vt:lpstr>
      <vt:lpstr>Slide 26</vt:lpstr>
      <vt:lpstr>References</vt:lpstr>
    </vt:vector>
  </TitlesOfParts>
  <Company>Florida Gulf Coast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Palm Oil Agribusiness</dc:title>
  <dc:creator>pjgrewe</dc:creator>
  <cp:lastModifiedBy>pjgrewe</cp:lastModifiedBy>
  <cp:revision>17</cp:revision>
  <dcterms:created xsi:type="dcterms:W3CDTF">2009-03-17T18:02:31Z</dcterms:created>
  <dcterms:modified xsi:type="dcterms:W3CDTF">2009-03-23T23:31:46Z</dcterms:modified>
</cp:coreProperties>
</file>