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59" r:id="rId6"/>
    <p:sldId id="260" r:id="rId7"/>
    <p:sldId id="263" r:id="rId8"/>
    <p:sldId id="264" r:id="rId9"/>
    <p:sldId id="266"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B2CA2F99-7F47-47E2-A188-AE5AE283EFA7}"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B2CA2F99-7F47-47E2-A188-AE5AE283EFA7}"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FE192B2-B76E-4BB9-9A11-671AEC08D822}" type="datetimeFigureOut">
              <a:rPr lang="en-US" smtClean="0"/>
              <a:pPr/>
              <a:t>4/9/2009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CA2F99-7F47-47E2-A188-AE5AE283EFA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FE192B2-B76E-4BB9-9A11-671AEC08D822}" type="datetimeFigureOut">
              <a:rPr lang="en-US" smtClean="0"/>
              <a:pPr/>
              <a:t>4/9/2009</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2CA2F99-7F47-47E2-A188-AE5AE283EFA7}"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2057400"/>
          </a:xfrm>
        </p:spPr>
        <p:txBody>
          <a:bodyPr>
            <a:normAutofit fontScale="90000"/>
          </a:bodyPr>
          <a:lstStyle/>
          <a:p>
            <a:r>
              <a:rPr lang="en-US" dirty="0" smtClean="0"/>
              <a:t>Nuclear Power; More Problematic than anything</a:t>
            </a:r>
            <a:endParaRPr lang="en-US" dirty="0"/>
          </a:p>
        </p:txBody>
      </p:sp>
      <p:sp>
        <p:nvSpPr>
          <p:cNvPr id="3" name="Subtitle 2"/>
          <p:cNvSpPr>
            <a:spLocks noGrp="1"/>
          </p:cNvSpPr>
          <p:nvPr>
            <p:ph type="subTitle" idx="1"/>
          </p:nvPr>
        </p:nvSpPr>
        <p:spPr>
          <a:xfrm>
            <a:off x="5029200" y="4876800"/>
            <a:ext cx="3276600" cy="762000"/>
          </a:xfrm>
        </p:spPr>
        <p:txBody>
          <a:bodyPr>
            <a:normAutofit/>
          </a:bodyPr>
          <a:lstStyle/>
          <a:p>
            <a:r>
              <a:rPr lang="en-US" dirty="0" smtClean="0"/>
              <a:t>Audrey Campbell</a:t>
            </a:r>
            <a:endParaRPr lang="en-US" dirty="0"/>
          </a:p>
        </p:txBody>
      </p:sp>
      <p:pic>
        <p:nvPicPr>
          <p:cNvPr id="4" name="Picture 3" descr="nuclear-power-plant.jpg"/>
          <p:cNvPicPr>
            <a:picLocks noChangeAspect="1"/>
          </p:cNvPicPr>
          <p:nvPr/>
        </p:nvPicPr>
        <p:blipFill>
          <a:blip r:embed="rId2"/>
          <a:stretch>
            <a:fillRect/>
          </a:stretch>
        </p:blipFill>
        <p:spPr>
          <a:xfrm>
            <a:off x="457200" y="2971800"/>
            <a:ext cx="4267200" cy="2971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Food For Thought</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pPr lvl="0"/>
            <a:r>
              <a:rPr lang="en-US" sz="2000" dirty="0" smtClean="0"/>
              <a:t>In one year's operation, a single nuclear power plant generates as much radioactive poison as one-thousand Hiroshima-type atomic bombs!</a:t>
            </a:r>
          </a:p>
          <a:p>
            <a:pPr lvl="0"/>
            <a:r>
              <a:rPr lang="en-US" sz="2000" dirty="0" smtClean="0"/>
              <a:t>Insurance companies -- experts on judging risks -- protect themselves against anticipated claims from private citizens for nuclear plant accidents and radioactive damage by specifically excluding such coverage in contracts.</a:t>
            </a:r>
          </a:p>
          <a:p>
            <a:pPr lvl="0"/>
            <a:r>
              <a:rPr lang="en-US" sz="2000" dirty="0" smtClean="0"/>
              <a:t>The AEC--designated as the public's "protector"--is charged with promoting the nuclear industry. This is an impossible conflict of interest.</a:t>
            </a:r>
          </a:p>
          <a:p>
            <a:pPr lvl="0"/>
            <a:r>
              <a:rPr lang="en-US" sz="2000" dirty="0" smtClean="0"/>
              <a:t>There is "not a shred of evidence" that AEC radiation standards for peaceful use of the atom are truly safe.</a:t>
            </a:r>
          </a:p>
          <a:p>
            <a:pPr lvl="0"/>
            <a:r>
              <a:rPr lang="en-US" sz="2000" dirty="0" smtClean="0"/>
              <a:t>Radiation from rapidly expanding Atomic Energy programs is a far, far more serious hazard to human life than anyone had ever conceived it to be. </a:t>
            </a:r>
          </a:p>
          <a:p>
            <a:pPr lvl="0"/>
            <a:r>
              <a:rPr lang="en-US" sz="2000" dirty="0" smtClean="0"/>
              <a:t>Atomic radiation will result in many times more deaths from cancer and leukemia than previously thought possible. The potential damage to future generations from genetic damage has been even more grossly underestimated. </a:t>
            </a:r>
          </a:p>
          <a:p>
            <a:pPr>
              <a:buNone/>
            </a:pPr>
            <a:endParaRPr lang="en-US" sz="1600"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Nuclear power plants are subject to accidents</a:t>
            </a:r>
            <a:endParaRPr lang="en-US" dirty="0"/>
          </a:p>
        </p:txBody>
      </p:sp>
      <p:sp>
        <p:nvSpPr>
          <p:cNvPr id="3" name="Content Placeholder 2"/>
          <p:cNvSpPr>
            <a:spLocks noGrp="1"/>
          </p:cNvSpPr>
          <p:nvPr>
            <p:ph idx="1"/>
          </p:nvPr>
        </p:nvSpPr>
        <p:spPr>
          <a:xfrm>
            <a:off x="457200" y="1600200"/>
            <a:ext cx="8229600" cy="1981200"/>
          </a:xfrm>
        </p:spPr>
        <p:txBody>
          <a:bodyPr/>
          <a:lstStyle/>
          <a:p>
            <a:r>
              <a:rPr lang="en-US" dirty="0" smtClean="0"/>
              <a:t>Nuclear power plants present a hazard to the health and safety of the public because they are subject to accidents.</a:t>
            </a:r>
          </a:p>
          <a:p>
            <a:r>
              <a:rPr lang="en-US" dirty="0" smtClean="0"/>
              <a:t>Example; Chernobyl Disaster</a:t>
            </a:r>
            <a:endParaRPr lang="en-US" dirty="0"/>
          </a:p>
        </p:txBody>
      </p:sp>
      <p:pic>
        <p:nvPicPr>
          <p:cNvPr id="4" name="Picture 3" descr="img01.jpg"/>
          <p:cNvPicPr>
            <a:picLocks noChangeAspect="1"/>
          </p:cNvPicPr>
          <p:nvPr/>
        </p:nvPicPr>
        <p:blipFill>
          <a:blip r:embed="rId2"/>
          <a:stretch>
            <a:fillRect/>
          </a:stretch>
        </p:blipFill>
        <p:spPr>
          <a:xfrm>
            <a:off x="304800" y="3657600"/>
            <a:ext cx="3810000" cy="2895600"/>
          </a:xfrm>
          <a:prstGeom prst="rect">
            <a:avLst/>
          </a:prstGeom>
        </p:spPr>
      </p:pic>
      <p:pic>
        <p:nvPicPr>
          <p:cNvPr id="5" name="Picture 4" descr="img05.jpg"/>
          <p:cNvPicPr>
            <a:picLocks noChangeAspect="1"/>
          </p:cNvPicPr>
          <p:nvPr/>
        </p:nvPicPr>
        <p:blipFill>
          <a:blip r:embed="rId3"/>
          <a:stretch>
            <a:fillRect/>
          </a:stretch>
        </p:blipFill>
        <p:spPr>
          <a:xfrm>
            <a:off x="4572000" y="3657600"/>
            <a:ext cx="3810000" cy="2857500"/>
          </a:xfrm>
          <a:prstGeom prst="rect">
            <a:avLst/>
          </a:prstGeom>
        </p:spPr>
      </p:pic>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Happened?</a:t>
            </a:r>
            <a:endParaRPr lang="en-US" dirty="0"/>
          </a:p>
        </p:txBody>
      </p:sp>
      <p:sp>
        <p:nvSpPr>
          <p:cNvPr id="3" name="Content Placeholder 2"/>
          <p:cNvSpPr>
            <a:spLocks noGrp="1"/>
          </p:cNvSpPr>
          <p:nvPr>
            <p:ph idx="1"/>
          </p:nvPr>
        </p:nvSpPr>
        <p:spPr/>
        <p:txBody>
          <a:bodyPr>
            <a:normAutofit/>
          </a:bodyPr>
          <a:lstStyle/>
          <a:p>
            <a:r>
              <a:rPr lang="en-US" sz="2200" dirty="0" smtClean="0"/>
              <a:t>Accident happened because of a combination of basic engineering deficiencies in the reactor and faulty actions of the operators.</a:t>
            </a:r>
          </a:p>
          <a:p>
            <a:r>
              <a:rPr lang="en-US" sz="2200" dirty="0" smtClean="0"/>
              <a:t>Most serious accident in the history of the nuclear industry.</a:t>
            </a:r>
          </a:p>
          <a:p>
            <a:r>
              <a:rPr lang="en-US" sz="2200" dirty="0" smtClean="0"/>
              <a:t>Fires that lasted for 10 days, huge amounts of radioactive materials being released into the environment and a radioactive cloud spreading much over Europe.</a:t>
            </a:r>
          </a:p>
          <a:p>
            <a:r>
              <a:rPr lang="en-US" sz="2200" dirty="0" smtClean="0"/>
              <a:t>28 emergency workers died from acute radiation syndrome.</a:t>
            </a:r>
          </a:p>
          <a:p>
            <a:r>
              <a:rPr lang="en-US" sz="2200" dirty="0" smtClean="0"/>
              <a:t>15 patients died from thyroid cancer</a:t>
            </a:r>
          </a:p>
          <a:p>
            <a:r>
              <a:rPr lang="en-US" sz="2200" dirty="0" smtClean="0"/>
              <a:t>Roughly estimated that the total number of deaths from cancers caused by Chernobyl may reach 4,000 among the 600,000 people having received the greatest exposures.</a:t>
            </a:r>
          </a:p>
          <a:p>
            <a:endParaRPr lang="en-US" sz="2400"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5181600" cy="1143000"/>
          </a:xfrm>
        </p:spPr>
        <p:txBody>
          <a:bodyPr>
            <a:normAutofit/>
          </a:bodyPr>
          <a:lstStyle/>
          <a:p>
            <a:r>
              <a:rPr lang="en-US" dirty="0" smtClean="0"/>
              <a:t>Radioactive Waste    </a:t>
            </a:r>
            <a:endParaRPr lang="en-US" dirty="0"/>
          </a:p>
        </p:txBody>
      </p:sp>
      <p:pic>
        <p:nvPicPr>
          <p:cNvPr id="5" name="Content Placeholder 4" descr="caution-radiation-area_~u11320206.jpg"/>
          <p:cNvPicPr>
            <a:picLocks noGrp="1" noChangeAspect="1"/>
          </p:cNvPicPr>
          <p:nvPr>
            <p:ph sz="half" idx="1"/>
          </p:nvPr>
        </p:nvPicPr>
        <p:blipFill>
          <a:blip r:embed="rId2"/>
          <a:stretch>
            <a:fillRect/>
          </a:stretch>
        </p:blipFill>
        <p:spPr>
          <a:xfrm rot="21206594">
            <a:off x="5791200" y="381000"/>
            <a:ext cx="2667000" cy="1828800"/>
          </a:xfrm>
        </p:spPr>
      </p:pic>
      <p:sp>
        <p:nvSpPr>
          <p:cNvPr id="4" name="Content Placeholder 3"/>
          <p:cNvSpPr>
            <a:spLocks noGrp="1"/>
          </p:cNvSpPr>
          <p:nvPr>
            <p:ph sz="half" idx="2"/>
          </p:nvPr>
        </p:nvSpPr>
        <p:spPr>
          <a:xfrm>
            <a:off x="381000" y="2286000"/>
            <a:ext cx="8305800" cy="4343400"/>
          </a:xfrm>
        </p:spPr>
        <p:txBody>
          <a:bodyPr/>
          <a:lstStyle/>
          <a:p>
            <a:r>
              <a:rPr lang="en-US" dirty="0" smtClean="0"/>
              <a:t>High level and low level radioactive waste is stored either temporarily or permanently at more than 150 locations across the U.S.</a:t>
            </a:r>
          </a:p>
          <a:p>
            <a:r>
              <a:rPr lang="en-US" dirty="0" smtClean="0"/>
              <a:t>“We’re merely sweeping the real problem under the rug”.</a:t>
            </a:r>
          </a:p>
          <a:p>
            <a:r>
              <a:rPr lang="en-US" dirty="0" smtClean="0"/>
              <a:t>The dilemma of high level waste management is still unsolved.</a:t>
            </a:r>
          </a:p>
          <a:p>
            <a:r>
              <a:rPr lang="en-US" dirty="0" smtClean="0"/>
              <a:t>Long-term behavior of radioactive waste remains a subject for ongoing research.</a:t>
            </a:r>
            <a:endParaRPr lang="en-US"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Radiological Consequences</a:t>
            </a:r>
            <a:endParaRPr lang="en-US" dirty="0"/>
          </a:p>
        </p:txBody>
      </p:sp>
      <p:sp>
        <p:nvSpPr>
          <p:cNvPr id="3" name="Content Placeholder 2"/>
          <p:cNvSpPr>
            <a:spLocks noGrp="1"/>
          </p:cNvSpPr>
          <p:nvPr>
            <p:ph sz="half" idx="1"/>
          </p:nvPr>
        </p:nvSpPr>
        <p:spPr>
          <a:xfrm>
            <a:off x="152400" y="1600200"/>
            <a:ext cx="3505200" cy="4525963"/>
          </a:xfrm>
        </p:spPr>
        <p:txBody>
          <a:bodyPr/>
          <a:lstStyle/>
          <a:p>
            <a:r>
              <a:rPr lang="en-US" dirty="0" smtClean="0"/>
              <a:t>Scientist and researchers know that radiation causes leukemia and almost every type of cancer. It will shorten a person’s lifespan by months, years, or decades.</a:t>
            </a:r>
            <a:endParaRPr lang="en-US" dirty="0"/>
          </a:p>
        </p:txBody>
      </p:sp>
      <p:pic>
        <p:nvPicPr>
          <p:cNvPr id="9" name="Content Placeholder 8" descr="cooling-tower-0z7.jpg"/>
          <p:cNvPicPr>
            <a:picLocks noGrp="1" noChangeAspect="1"/>
          </p:cNvPicPr>
          <p:nvPr>
            <p:ph sz="half" idx="2"/>
          </p:nvPr>
        </p:nvPicPr>
        <p:blipFill>
          <a:blip r:embed="rId2"/>
          <a:stretch>
            <a:fillRect/>
          </a:stretch>
        </p:blipFill>
        <p:spPr>
          <a:xfrm>
            <a:off x="4114800" y="1676400"/>
            <a:ext cx="4648493" cy="3886200"/>
          </a:xfrm>
        </p:spPr>
      </p:pic>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Main environmental pathways of human radiation exposure</a:t>
            </a:r>
            <a:endParaRPr lang="en-US" dirty="0"/>
          </a:p>
        </p:txBody>
      </p:sp>
      <p:pic>
        <p:nvPicPr>
          <p:cNvPr id="4" name="Content Placeholder 3" descr="map2.gif"/>
          <p:cNvPicPr>
            <a:picLocks noGrp="1" noChangeAspect="1"/>
          </p:cNvPicPr>
          <p:nvPr>
            <p:ph idx="1"/>
          </p:nvPr>
        </p:nvPicPr>
        <p:blipFill>
          <a:blip r:embed="rId2"/>
          <a:stretch>
            <a:fillRect/>
          </a:stretch>
        </p:blipFill>
        <p:spPr>
          <a:xfrm>
            <a:off x="838200" y="1600200"/>
            <a:ext cx="7391400" cy="50292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 of Cost</a:t>
            </a:r>
            <a:endParaRPr lang="en-US" dirty="0"/>
          </a:p>
        </p:txBody>
      </p:sp>
      <p:sp>
        <p:nvSpPr>
          <p:cNvPr id="3" name="Content Placeholder 2"/>
          <p:cNvSpPr>
            <a:spLocks noGrp="1"/>
          </p:cNvSpPr>
          <p:nvPr>
            <p:ph sz="half" idx="1"/>
          </p:nvPr>
        </p:nvSpPr>
        <p:spPr/>
        <p:txBody>
          <a:bodyPr>
            <a:normAutofit lnSpcReduction="10000"/>
          </a:bodyPr>
          <a:lstStyle/>
          <a:p>
            <a:r>
              <a:rPr lang="en-US" sz="2000" dirty="0" smtClean="0"/>
              <a:t>Nuclear power plants usually have high capital costs for building the plant, but low fuel costs.</a:t>
            </a:r>
          </a:p>
          <a:p>
            <a:r>
              <a:rPr lang="en-US" sz="2000" dirty="0" smtClean="0"/>
              <a:t>Must be carefully guarded against sabotage or theft.</a:t>
            </a:r>
          </a:p>
          <a:p>
            <a:r>
              <a:rPr lang="en-US" sz="2000" dirty="0" smtClean="0"/>
              <a:t>Generally significantly more expensive to build than an equivalent coal-fueled or gas-fueled plant.</a:t>
            </a:r>
          </a:p>
          <a:p>
            <a:r>
              <a:rPr lang="en-US" sz="2000" dirty="0" smtClean="0"/>
              <a:t>Pay for the cost of storing, transporting, and disposing the waste is yet another charge.</a:t>
            </a:r>
            <a:endParaRPr lang="en-US" sz="2000" dirty="0"/>
          </a:p>
        </p:txBody>
      </p:sp>
      <p:pic>
        <p:nvPicPr>
          <p:cNvPr id="5" name="Content Placeholder 4" descr="Money%20stacks.jpg"/>
          <p:cNvPicPr>
            <a:picLocks noGrp="1" noChangeAspect="1"/>
          </p:cNvPicPr>
          <p:nvPr>
            <p:ph sz="half" idx="2"/>
          </p:nvPr>
        </p:nvPicPr>
        <p:blipFill>
          <a:blip r:embed="rId2"/>
          <a:stretch>
            <a:fillRect/>
          </a:stretch>
        </p:blipFill>
        <p:spPr>
          <a:xfrm>
            <a:off x="5053012" y="1828800"/>
            <a:ext cx="3786188" cy="3733799"/>
          </a:xfrm>
        </p:spPr>
      </p:pic>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of New Delivered Electricity</a:t>
            </a:r>
            <a:endParaRPr lang="en-US" dirty="0"/>
          </a:p>
        </p:txBody>
      </p:sp>
      <p:pic>
        <p:nvPicPr>
          <p:cNvPr id="4" name="Content Placeholder 3" descr="rminls08-11.jpg"/>
          <p:cNvPicPr>
            <a:picLocks noGrp="1" noChangeAspect="1"/>
          </p:cNvPicPr>
          <p:nvPr>
            <p:ph idx="1"/>
          </p:nvPr>
        </p:nvPicPr>
        <p:blipFill>
          <a:blip r:embed="rId2"/>
          <a:stretch>
            <a:fillRect/>
          </a:stretch>
        </p:blipFill>
        <p:spPr>
          <a:xfrm>
            <a:off x="685800" y="1447800"/>
            <a:ext cx="7848600" cy="5253693"/>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 May Want To Know</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pPr lvl="0"/>
            <a:r>
              <a:rPr lang="en-US" sz="2000" dirty="0" smtClean="0"/>
              <a:t>The primary waste product of nuclear power, spent fuel rods, remains toxic for thousands of years. We do not yet know how to detoxify these waste products and, despite 20-some years of trying, we have not yet been able to establish a long-term repository anywhere in the United States.</a:t>
            </a:r>
          </a:p>
          <a:p>
            <a:pPr lvl="0"/>
            <a:r>
              <a:rPr lang="en-US" sz="2000" dirty="0" smtClean="0"/>
              <a:t>A mistake in a nuclear power plant, however, can cause long-standing, widespread damage to people and ecosystems. Just ask the people who survived Chernobyl. The risk may be low, but the potential impact is high.</a:t>
            </a:r>
          </a:p>
          <a:p>
            <a:r>
              <a:rPr lang="en-US" sz="2000" dirty="0" smtClean="0"/>
              <a:t>No one wants to host the nuclear-waste repository. No one wants a nuclear power plant next door. </a:t>
            </a:r>
          </a:p>
          <a:p>
            <a:r>
              <a:rPr lang="en-US" sz="2000" dirty="0" smtClean="0"/>
              <a:t>The reasons why nuclear power was rejected in most countries decades ago was problems with; waste disposal, reactor accidents, nuclear proliferation, high cost, and terrorism -- these issues remain much the same.</a:t>
            </a:r>
          </a:p>
          <a:p>
            <a:pPr lvl="0"/>
            <a:r>
              <a:rPr lang="en-US" sz="2000" dirty="0" smtClean="0"/>
              <a:t>Nuclear accidents: the core of a nuclear power plant could overheat and melt down, releasing massive amounts of radioactivity. </a:t>
            </a:r>
          </a:p>
          <a:p>
            <a:pPr lvl="0"/>
            <a:r>
              <a:rPr lang="en-US" sz="2000" dirty="0" smtClean="0"/>
              <a:t>Waste disposal: nuclear power results in large amounts of radioactive waste, some of which remains dangerous for hundreds of thousands of years. </a:t>
            </a:r>
          </a:p>
          <a:p>
            <a:pPr lvl="0"/>
            <a:r>
              <a:rPr lang="en-US" sz="2000" dirty="0" smtClean="0"/>
              <a:t>Cost: nuclear power is very expensive. </a:t>
            </a:r>
          </a:p>
          <a:p>
            <a:r>
              <a:rPr lang="en-US" sz="2000" dirty="0" smtClean="0"/>
              <a:t>Nuclear terrorism: nuclear facilities could be targeted by terrorists or criminals. </a:t>
            </a:r>
          </a:p>
          <a:p>
            <a:r>
              <a:rPr lang="en-US" sz="2000" dirty="0" smtClean="0"/>
              <a:t>Alternatives: energy efficiency and renewable energy sources provide a viable alternative to nuclear power. </a:t>
            </a:r>
          </a:p>
          <a:p>
            <a:pPr lvl="0"/>
            <a:endParaRPr lang="en-US" sz="1200" dirty="0" smtClean="0"/>
          </a:p>
          <a:p>
            <a:endParaRPr lang="en-US" sz="1200" dirty="0"/>
          </a:p>
        </p:txBody>
      </p:sp>
    </p:spTree>
  </p:cSld>
  <p:clrMapOvr>
    <a:masterClrMapping/>
  </p:clrMapOvr>
  <p:transition>
    <p:cover dir="l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177</TotalTime>
  <Words>714</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Nuclear Power; More Problematic than anything</vt:lpstr>
      <vt:lpstr>Nuclear power plants are subject to accidents</vt:lpstr>
      <vt:lpstr>What Happened?</vt:lpstr>
      <vt:lpstr>Radioactive Waste    </vt:lpstr>
      <vt:lpstr>Radiological Consequences</vt:lpstr>
      <vt:lpstr>Main environmental pathways of human radiation exposure</vt:lpstr>
      <vt:lpstr>Issue of Cost</vt:lpstr>
      <vt:lpstr>Cost of New Delivered Electricity</vt:lpstr>
      <vt:lpstr>What You May Want To Know</vt:lpstr>
      <vt:lpstr>Food For Thought</vt:lpstr>
    </vt:vector>
  </TitlesOfParts>
  <Company>Florida Gulf Coast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Nuclear Power; More Problematic than anything</dc:title>
  <dc:creator>FGCU</dc:creator>
  <cp:lastModifiedBy>FGCU</cp:lastModifiedBy>
  <cp:revision>20</cp:revision>
  <dcterms:created xsi:type="dcterms:W3CDTF">2009-03-23T23:07:16Z</dcterms:created>
  <dcterms:modified xsi:type="dcterms:W3CDTF">2009-04-09T14:35:00Z</dcterms:modified>
</cp:coreProperties>
</file>