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74" r:id="rId4"/>
    <p:sldId id="260" r:id="rId5"/>
    <p:sldId id="261" r:id="rId6"/>
    <p:sldId id="262" r:id="rId7"/>
    <p:sldId id="273"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5" autoAdjust="0"/>
    <p:restoredTop sz="94643" autoAdjust="0"/>
  </p:normalViewPr>
  <p:slideViewPr>
    <p:cSldViewPr>
      <p:cViewPr varScale="1">
        <p:scale>
          <a:sx n="55" d="100"/>
          <a:sy n="55" d="100"/>
        </p:scale>
        <p:origin x="-93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2329E8-364C-4A5E-869E-A847B4FE392E}" type="datetimeFigureOut">
              <a:rPr lang="en-US" smtClean="0"/>
              <a:pPr/>
              <a:t>3/12/2009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FD8482-1EA1-4A4A-AAAF-CA376FC2E1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FD8482-1EA1-4A4A-AAAF-CA376FC2E1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FD8482-1EA1-4A4A-AAAF-CA376FC2E1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50878A2-7663-429A-9A2A-B41D45307135}" type="datetimeFigureOut">
              <a:rPr lang="en-US" smtClean="0"/>
              <a:pPr/>
              <a:t>3/12/2009</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0963B20-622E-4EF1-804F-7CB871DF5F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0878A2-7663-429A-9A2A-B41D45307135}"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63B20-622E-4EF1-804F-7CB871DF5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0878A2-7663-429A-9A2A-B41D45307135}" type="datetimeFigureOut">
              <a:rPr lang="en-US" smtClean="0"/>
              <a:pPr/>
              <a:t>3/12/2009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963B20-622E-4EF1-804F-7CB871DF5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50878A2-7663-429A-9A2A-B41D45307135}" type="datetimeFigureOut">
              <a:rPr lang="en-US" smtClean="0"/>
              <a:pPr/>
              <a:t>3/12/2009</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0963B20-622E-4EF1-804F-7CB871DF5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50878A2-7663-429A-9A2A-B41D45307135}" type="datetimeFigureOut">
              <a:rPr lang="en-US" smtClean="0"/>
              <a:pPr/>
              <a:t>3/12/2009</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0963B20-622E-4EF1-804F-7CB871DF5FC3}"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50878A2-7663-429A-9A2A-B41D45307135}" type="datetimeFigureOut">
              <a:rPr lang="en-US" smtClean="0"/>
              <a:pPr/>
              <a:t>3/12/2009</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0963B20-622E-4EF1-804F-7CB871DF5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50878A2-7663-429A-9A2A-B41D45307135}" type="datetimeFigureOut">
              <a:rPr lang="en-US" smtClean="0"/>
              <a:pPr/>
              <a:t>3/12/2009</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0963B20-622E-4EF1-804F-7CB871DF5F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0878A2-7663-429A-9A2A-B41D45307135}" type="datetimeFigureOut">
              <a:rPr lang="en-US" smtClean="0"/>
              <a:pPr/>
              <a:t>3/12/2009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963B20-622E-4EF1-804F-7CB871DF5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50878A2-7663-429A-9A2A-B41D45307135}" type="datetimeFigureOut">
              <a:rPr lang="en-US" smtClean="0"/>
              <a:pPr/>
              <a:t>3/12/2009</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0963B20-622E-4EF1-804F-7CB871DF5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50878A2-7663-429A-9A2A-B41D45307135}" type="datetimeFigureOut">
              <a:rPr lang="en-US" smtClean="0"/>
              <a:pPr/>
              <a:t>3/12/2009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0963B20-622E-4EF1-804F-7CB871DF5F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50878A2-7663-429A-9A2A-B41D45307135}" type="datetimeFigureOut">
              <a:rPr lang="en-US" smtClean="0"/>
              <a:pPr/>
              <a:t>3/12/2009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0963B20-622E-4EF1-804F-7CB871DF5FC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48000"/>
                <a:satMod val="230000"/>
              </a:schemeClr>
            </a:gs>
            <a:gs pos="70000">
              <a:schemeClr val="bg2">
                <a:shade val="92000"/>
                <a:satMod val="230000"/>
                <a:alpha val="94000"/>
              </a:schemeClr>
            </a:gs>
            <a:gs pos="100000">
              <a:schemeClr val="bg2">
                <a:tint val="85000"/>
                <a:satMod val="400000"/>
              </a:schemeClr>
            </a:gs>
          </a:gsLst>
          <a:lin ang="13500000" scaled="1"/>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50878A2-7663-429A-9A2A-B41D45307135}" type="datetimeFigureOut">
              <a:rPr lang="en-US" smtClean="0"/>
              <a:pPr/>
              <a:t>3/12/2009</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0963B20-622E-4EF1-804F-7CB871DF5FC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spectrum.ieee.org/bionic"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 Over Machine</a:t>
            </a:r>
            <a:endParaRPr lang="en-US" dirty="0"/>
          </a:p>
        </p:txBody>
      </p:sp>
      <p:sp>
        <p:nvSpPr>
          <p:cNvPr id="3" name="Subtitle 2"/>
          <p:cNvSpPr>
            <a:spLocks noGrp="1"/>
          </p:cNvSpPr>
          <p:nvPr>
            <p:ph type="subTitle" idx="1"/>
          </p:nvPr>
        </p:nvSpPr>
        <p:spPr/>
        <p:txBody>
          <a:bodyPr/>
          <a:lstStyle/>
          <a:p>
            <a:r>
              <a:rPr lang="en-US" dirty="0" smtClean="0"/>
              <a:t>The Dangers of Humans Interfacing with Bionics</a:t>
            </a:r>
            <a:endParaRPr lang="en-US" dirty="0"/>
          </a:p>
        </p:txBody>
      </p:sp>
      <p:sp>
        <p:nvSpPr>
          <p:cNvPr id="4" name="Rectangle 3"/>
          <p:cNvSpPr/>
          <p:nvPr/>
        </p:nvSpPr>
        <p:spPr>
          <a:xfrm>
            <a:off x="4267200" y="5410200"/>
            <a:ext cx="3240631" cy="1015663"/>
          </a:xfrm>
          <a:prstGeom prst="rect">
            <a:avLst/>
          </a:prstGeom>
        </p:spPr>
        <p:txBody>
          <a:bodyPr wrap="none">
            <a:spAutoFit/>
          </a:bodyPr>
          <a:lstStyle/>
          <a:p>
            <a:r>
              <a:rPr lang="en-US" sz="2000" dirty="0" smtClean="0"/>
              <a:t>Weston Joslyn</a:t>
            </a:r>
          </a:p>
          <a:p>
            <a:r>
              <a:rPr lang="en-US" sz="2000" dirty="0" smtClean="0"/>
              <a:t>Issues In Science &amp; Technology</a:t>
            </a:r>
          </a:p>
          <a:p>
            <a:r>
              <a:rPr lang="en-US" sz="2000" dirty="0" smtClean="0"/>
              <a:t>March, 2009</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Soldiers of Tomorrow</a:t>
            </a:r>
            <a:endParaRPr lang="en-US" dirty="0"/>
          </a:p>
        </p:txBody>
      </p:sp>
      <p:sp>
        <p:nvSpPr>
          <p:cNvPr id="3" name="Text Placeholder 2"/>
          <p:cNvSpPr>
            <a:spLocks noGrp="1"/>
          </p:cNvSpPr>
          <p:nvPr>
            <p:ph type="body" idx="1"/>
          </p:nvPr>
        </p:nvSpPr>
        <p:spPr>
          <a:xfrm>
            <a:off x="381000" y="1633536"/>
            <a:ext cx="8001000" cy="1643064"/>
          </a:xfrm>
        </p:spPr>
        <p:txBody>
          <a:bodyPr>
            <a:normAutofit fontScale="92500" lnSpcReduction="10000"/>
          </a:bodyPr>
          <a:lstStyle/>
          <a:p>
            <a:r>
              <a:rPr lang="en-US" dirty="0" smtClean="0"/>
              <a:t>Combat wounded soldiers of Afghanistan and </a:t>
            </a:r>
            <a:r>
              <a:rPr lang="en-US" dirty="0" smtClean="0"/>
              <a:t>Iraq now have the opportunity to be fitted with revolutionary prosthetics.</a:t>
            </a:r>
          </a:p>
          <a:p>
            <a:endParaRPr lang="en-US" dirty="0" smtClean="0"/>
          </a:p>
          <a:p>
            <a:r>
              <a:rPr lang="en-US" dirty="0" smtClean="0"/>
              <a:t>Some soldiers have been able to return to active duty after showing renewed capability with their artificial limb.</a:t>
            </a:r>
            <a:endParaRPr lang="en-US" dirty="0"/>
          </a:p>
        </p:txBody>
      </p:sp>
      <p:pic>
        <p:nvPicPr>
          <p:cNvPr id="4" name="Picture 3" descr="prosthetic-leg.jpg"/>
          <p:cNvPicPr>
            <a:picLocks noChangeAspect="1"/>
          </p:cNvPicPr>
          <p:nvPr/>
        </p:nvPicPr>
        <p:blipFill>
          <a:blip r:embed="rId3"/>
          <a:stretch>
            <a:fillRect/>
          </a:stretch>
        </p:blipFill>
        <p:spPr>
          <a:xfrm>
            <a:off x="2362200" y="3429000"/>
            <a:ext cx="4762500" cy="317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Implants to Cure Disorders</a:t>
            </a:r>
            <a:endParaRPr lang="en-US" dirty="0"/>
          </a:p>
        </p:txBody>
      </p:sp>
      <p:sp>
        <p:nvSpPr>
          <p:cNvPr id="3" name="Text Placeholder 2"/>
          <p:cNvSpPr>
            <a:spLocks noGrp="1"/>
          </p:cNvSpPr>
          <p:nvPr>
            <p:ph type="body" idx="1"/>
          </p:nvPr>
        </p:nvSpPr>
        <p:spPr/>
        <p:txBody>
          <a:bodyPr/>
          <a:lstStyle/>
          <a:p>
            <a:r>
              <a:rPr lang="en-US" dirty="0" smtClean="0">
                <a:hlinkClick r:id="rId3"/>
              </a:rPr>
              <a:t>http://www.spectrum.ieee.org/bionic</a:t>
            </a:r>
            <a:r>
              <a:rPr lang="en-US" dirty="0" smtClean="0"/>
              <a:t> </a:t>
            </a:r>
            <a:endParaRPr lang="en-US" dirty="0"/>
          </a:p>
        </p:txBody>
      </p:sp>
      <p:pic>
        <p:nvPicPr>
          <p:cNvPr id="4" name="Picture 3" descr="deepbrain01.jpg"/>
          <p:cNvPicPr>
            <a:picLocks noChangeAspect="1"/>
          </p:cNvPicPr>
          <p:nvPr/>
        </p:nvPicPr>
        <p:blipFill>
          <a:blip r:embed="rId4"/>
          <a:stretch>
            <a:fillRect/>
          </a:stretch>
        </p:blipFill>
        <p:spPr>
          <a:xfrm>
            <a:off x="5257800" y="1676400"/>
            <a:ext cx="3283239" cy="4953000"/>
          </a:xfrm>
          <a:prstGeom prst="rect">
            <a:avLst/>
          </a:prstGeom>
        </p:spPr>
      </p:pic>
      <p:sp>
        <p:nvSpPr>
          <p:cNvPr id="5" name="Rectangle 4"/>
          <p:cNvSpPr/>
          <p:nvPr/>
        </p:nvSpPr>
        <p:spPr>
          <a:xfrm>
            <a:off x="609600" y="2971800"/>
            <a:ext cx="4572000" cy="2308324"/>
          </a:xfrm>
          <a:prstGeom prst="rect">
            <a:avLst/>
          </a:prstGeom>
        </p:spPr>
        <p:txBody>
          <a:bodyPr>
            <a:spAutoFit/>
          </a:bodyPr>
          <a:lstStyle/>
          <a:p>
            <a:r>
              <a:rPr lang="en-US" dirty="0" smtClean="0"/>
              <a:t>Implant that is installed to help treat Parkinson’s. </a:t>
            </a:r>
          </a:p>
          <a:p>
            <a:endParaRPr lang="en-US" dirty="0" smtClean="0"/>
          </a:p>
          <a:p>
            <a:r>
              <a:rPr lang="en-US" dirty="0" smtClean="0"/>
              <a:t>The </a:t>
            </a:r>
            <a:r>
              <a:rPr lang="en-US" dirty="0"/>
              <a:t>device has three internal components: a control unit, a wire, and a set of electrodes. The reprogrammable control box is tucked under the skin near the collarbone. It sends high-frequency electronic stimulation through a wire running up the neck and head beneath the skin.</a:t>
            </a:r>
            <a:r>
              <a:rPr lang="en-US" dirty="0" smtClean="0"/>
              <a: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the Mind with Machine</a:t>
            </a:r>
            <a:endParaRPr lang="en-US" dirty="0"/>
          </a:p>
        </p:txBody>
      </p:sp>
      <p:sp>
        <p:nvSpPr>
          <p:cNvPr id="3" name="Text Placeholder 2"/>
          <p:cNvSpPr>
            <a:spLocks noGrp="1"/>
          </p:cNvSpPr>
          <p:nvPr>
            <p:ph type="body" idx="1"/>
          </p:nvPr>
        </p:nvSpPr>
        <p:spPr>
          <a:xfrm>
            <a:off x="381000" y="1633536"/>
            <a:ext cx="3886200" cy="4767264"/>
          </a:xfrm>
        </p:spPr>
        <p:txBody>
          <a:bodyPr>
            <a:normAutofit fontScale="85000" lnSpcReduction="10000"/>
          </a:bodyPr>
          <a:lstStyle/>
          <a:p>
            <a:r>
              <a:rPr lang="en-US" dirty="0" smtClean="0"/>
              <a:t>Early breakthroughs in technology by </a:t>
            </a:r>
            <a:r>
              <a:rPr lang="en-US" dirty="0" err="1" smtClean="0"/>
              <a:t>Cyberkinetic</a:t>
            </a:r>
            <a:r>
              <a:rPr lang="en-US" dirty="0" smtClean="0"/>
              <a:t> </a:t>
            </a:r>
            <a:r>
              <a:rPr lang="en-US" dirty="0" err="1" smtClean="0"/>
              <a:t>Neurotechnology</a:t>
            </a:r>
            <a:r>
              <a:rPr lang="en-US" dirty="0" smtClean="0"/>
              <a:t> Systems in </a:t>
            </a:r>
            <a:r>
              <a:rPr lang="en-US" dirty="0" err="1" smtClean="0"/>
              <a:t>Foxborough</a:t>
            </a:r>
            <a:r>
              <a:rPr lang="en-US" dirty="0" smtClean="0"/>
              <a:t>, Mass allow for </a:t>
            </a:r>
            <a:r>
              <a:rPr lang="en-US" dirty="0" err="1" smtClean="0"/>
              <a:t>parapelegics</a:t>
            </a:r>
            <a:r>
              <a:rPr lang="en-US" dirty="0" smtClean="0"/>
              <a:t> to at last communicate by thought alone.</a:t>
            </a:r>
          </a:p>
          <a:p>
            <a:endParaRPr lang="en-US" dirty="0" smtClean="0"/>
          </a:p>
          <a:p>
            <a:r>
              <a:rPr lang="en-US" dirty="0" smtClean="0"/>
              <a:t>Matthew </a:t>
            </a:r>
            <a:r>
              <a:rPr lang="en-US" dirty="0" err="1" smtClean="0"/>
              <a:t>Mckee</a:t>
            </a:r>
            <a:r>
              <a:rPr lang="en-US" dirty="0" smtClean="0"/>
              <a:t> is the benefactor of the revolutionary </a:t>
            </a:r>
            <a:r>
              <a:rPr lang="en-US" dirty="0" err="1" smtClean="0"/>
              <a:t>BrainGate</a:t>
            </a:r>
            <a:r>
              <a:rPr lang="en-US" dirty="0" smtClean="0"/>
              <a:t> Neural Interface System </a:t>
            </a:r>
          </a:p>
          <a:p>
            <a:endParaRPr lang="en-US" dirty="0" smtClean="0"/>
          </a:p>
          <a:p>
            <a:r>
              <a:rPr lang="en-US" dirty="0" smtClean="0"/>
              <a:t>Algorithms devised from listening into the brain attempt to interpret the many dynamic brain signals to move a cursor on a screen.</a:t>
            </a:r>
          </a:p>
          <a:p>
            <a:endParaRPr lang="en-US" dirty="0" smtClean="0"/>
          </a:p>
          <a:p>
            <a:r>
              <a:rPr lang="en-US" dirty="0" smtClean="0"/>
              <a:t>The user is then able to concentrate on selecting a desired letter by focusing their intent to use it as part of a sentence. </a:t>
            </a:r>
          </a:p>
          <a:p>
            <a:endParaRPr lang="en-US" dirty="0"/>
          </a:p>
        </p:txBody>
      </p:sp>
      <p:pic>
        <p:nvPicPr>
          <p:cNvPr id="4" name="Picture 3" descr="plugged.jpg"/>
          <p:cNvPicPr>
            <a:picLocks noChangeAspect="1"/>
          </p:cNvPicPr>
          <p:nvPr/>
        </p:nvPicPr>
        <p:blipFill>
          <a:blip r:embed="rId3"/>
          <a:stretch>
            <a:fillRect/>
          </a:stretch>
        </p:blipFill>
        <p:spPr>
          <a:xfrm>
            <a:off x="4953000" y="2286000"/>
            <a:ext cx="3391829" cy="222504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the Science</a:t>
            </a:r>
            <a:endParaRPr lang="en-US" dirty="0"/>
          </a:p>
        </p:txBody>
      </p:sp>
      <p:sp>
        <p:nvSpPr>
          <p:cNvPr id="3" name="Text Placeholder 2"/>
          <p:cNvSpPr>
            <a:spLocks noGrp="1"/>
          </p:cNvSpPr>
          <p:nvPr>
            <p:ph type="body" idx="1"/>
          </p:nvPr>
        </p:nvSpPr>
        <p:spPr>
          <a:xfrm>
            <a:off x="381000" y="1633536"/>
            <a:ext cx="6553200" cy="4691064"/>
          </a:xfrm>
        </p:spPr>
        <p:txBody>
          <a:bodyPr>
            <a:normAutofit/>
          </a:bodyPr>
          <a:lstStyle/>
          <a:p>
            <a:r>
              <a:rPr lang="en-US" dirty="0" smtClean="0"/>
              <a:t>Today’s state-of-the-art method for connecting to the human nervous system is to deliver electrical pulses near a particular nerve cell to elicit a response, such as a muscle twitch or a sensation. </a:t>
            </a:r>
          </a:p>
          <a:p>
            <a:endParaRPr lang="en-US" dirty="0" smtClean="0"/>
          </a:p>
          <a:p>
            <a:r>
              <a:rPr lang="en-US" dirty="0" smtClean="0"/>
              <a:t>The trouble is that the electrode that delivers the pulse creates a halo of charge that triggers nearby nerve fibers. The effect is similar to that of crosstalk on telecommunications lines. </a:t>
            </a:r>
          </a:p>
          <a:p>
            <a:endParaRPr lang="en-US" dirty="0" smtClean="0"/>
          </a:p>
          <a:p>
            <a:r>
              <a:rPr lang="en-US" dirty="0" smtClean="0"/>
              <a:t>Thus, the brain might misinterpret a jolt from a prosthetic arm intended to indicate that only the index finger is pressed against an object as confirmation that the entire artificial hand has grasped the object.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in Lasers</a:t>
            </a:r>
            <a:endParaRPr lang="en-US" dirty="0"/>
          </a:p>
        </p:txBody>
      </p:sp>
      <p:sp>
        <p:nvSpPr>
          <p:cNvPr id="3" name="Text Placeholder 2"/>
          <p:cNvSpPr>
            <a:spLocks noGrp="1"/>
          </p:cNvSpPr>
          <p:nvPr>
            <p:ph type="body" idx="1"/>
          </p:nvPr>
        </p:nvSpPr>
        <p:spPr>
          <a:xfrm>
            <a:off x="381000" y="1633536"/>
            <a:ext cx="6629400" cy="4310064"/>
          </a:xfrm>
        </p:spPr>
        <p:txBody>
          <a:bodyPr>
            <a:normAutofit/>
          </a:bodyPr>
          <a:lstStyle/>
          <a:p>
            <a:r>
              <a:rPr lang="en-US" dirty="0" smtClean="0"/>
              <a:t>Stimulating nerves with lasers, says Anita </a:t>
            </a:r>
            <a:r>
              <a:rPr lang="en-US" dirty="0" err="1" smtClean="0"/>
              <a:t>Mahadevan</a:t>
            </a:r>
            <a:r>
              <a:rPr lang="en-US" dirty="0" smtClean="0"/>
              <a:t>-Jansen, a professor of biomedical engineering at Vanderbilt and the person who hit upon the idea of using light instead of current, may someday make artificial limbs as dexterous as human arms and might lead to such devices as patches that zap nerves to give relief to chronic pain sufferers. </a:t>
            </a:r>
          </a:p>
          <a:p>
            <a:endParaRPr lang="en-US" dirty="0" smtClean="0"/>
          </a:p>
          <a:p>
            <a:r>
              <a:rPr lang="en-US" dirty="0" smtClean="0"/>
              <a:t>The result is lasers can stimulate areas of neurons with more accuracy than electricity.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Application</a:t>
            </a:r>
            <a:endParaRPr lang="en-US" dirty="0"/>
          </a:p>
        </p:txBody>
      </p:sp>
      <p:sp>
        <p:nvSpPr>
          <p:cNvPr id="3" name="Text Placeholder 2"/>
          <p:cNvSpPr>
            <a:spLocks noGrp="1"/>
          </p:cNvSpPr>
          <p:nvPr>
            <p:ph type="body" idx="1"/>
          </p:nvPr>
        </p:nvSpPr>
        <p:spPr>
          <a:xfrm>
            <a:off x="381000" y="1633536"/>
            <a:ext cx="7772400" cy="2328864"/>
          </a:xfrm>
        </p:spPr>
        <p:txBody>
          <a:bodyPr/>
          <a:lstStyle/>
          <a:p>
            <a:r>
              <a:rPr lang="en-US" dirty="0" smtClean="0"/>
              <a:t>Exoskeletons under development and in use aid soldiers in protection, super strength, adapting to weather conditions, and controlling bleeding</a:t>
            </a:r>
            <a:endParaRPr lang="en-US" dirty="0"/>
          </a:p>
        </p:txBody>
      </p:sp>
      <p:pic>
        <p:nvPicPr>
          <p:cNvPr id="4" name="Picture 3" descr="halo-exoskeleton-armor.png"/>
          <p:cNvPicPr>
            <a:picLocks noChangeAspect="1"/>
          </p:cNvPicPr>
          <p:nvPr/>
        </p:nvPicPr>
        <p:blipFill>
          <a:blip r:embed="rId3"/>
          <a:stretch>
            <a:fillRect/>
          </a:stretch>
        </p:blipFill>
        <p:spPr>
          <a:xfrm>
            <a:off x="5791200" y="2971800"/>
            <a:ext cx="1539240" cy="2956560"/>
          </a:xfrm>
          <a:prstGeom prst="rect">
            <a:avLst/>
          </a:prstGeom>
        </p:spPr>
      </p:pic>
      <p:pic>
        <p:nvPicPr>
          <p:cNvPr id="5" name="Picture 4" descr="exoskeleton.jpg"/>
          <p:cNvPicPr>
            <a:picLocks noChangeAspect="1"/>
          </p:cNvPicPr>
          <p:nvPr/>
        </p:nvPicPr>
        <p:blipFill>
          <a:blip r:embed="rId4"/>
          <a:stretch>
            <a:fillRect/>
          </a:stretch>
        </p:blipFill>
        <p:spPr>
          <a:xfrm>
            <a:off x="1828800" y="2590800"/>
            <a:ext cx="1890000"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Text Placeholder 2"/>
          <p:cNvSpPr>
            <a:spLocks noGrp="1"/>
          </p:cNvSpPr>
          <p:nvPr>
            <p:ph type="body" idx="1"/>
          </p:nvPr>
        </p:nvSpPr>
        <p:spPr>
          <a:xfrm>
            <a:off x="381000" y="1633536"/>
            <a:ext cx="7924800" cy="3090864"/>
          </a:xfrm>
        </p:spPr>
        <p:txBody>
          <a:bodyPr/>
          <a:lstStyle/>
          <a:p>
            <a:r>
              <a:rPr lang="en-US" dirty="0" smtClean="0"/>
              <a:t>Ethics and foresight in technology is an effort that will continue to protect human equality.</a:t>
            </a:r>
          </a:p>
          <a:p>
            <a:endParaRPr lang="en-US" dirty="0" smtClean="0"/>
          </a:p>
          <a:p>
            <a:r>
              <a:rPr lang="en-US" dirty="0" smtClean="0"/>
              <a:t>Science should not become a justification for creating dangerous </a:t>
            </a:r>
            <a:r>
              <a:rPr lang="en-US" dirty="0" smtClean="0"/>
              <a:t>advancements</a:t>
            </a:r>
          </a:p>
          <a:p>
            <a:endParaRPr lang="en-US" dirty="0" smtClean="0"/>
          </a:p>
          <a:p>
            <a:r>
              <a:rPr lang="en-US" dirty="0" smtClean="0"/>
              <a:t>Military application is perhaps the most dangerous misuse of new technology that will eventually allow human thought to control massive weaponry and </a:t>
            </a:r>
            <a:r>
              <a:rPr lang="en-US" smtClean="0"/>
              <a:t>guidance systems.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Technology Joining with Humans</a:t>
            </a:r>
            <a:endParaRPr lang="en-US" dirty="0"/>
          </a:p>
        </p:txBody>
      </p:sp>
      <p:sp>
        <p:nvSpPr>
          <p:cNvPr id="3" name="Text Placeholder 2"/>
          <p:cNvSpPr>
            <a:spLocks noGrp="1"/>
          </p:cNvSpPr>
          <p:nvPr>
            <p:ph type="body" idx="1"/>
          </p:nvPr>
        </p:nvSpPr>
        <p:spPr>
          <a:xfrm>
            <a:off x="381000" y="1633536"/>
            <a:ext cx="7543800" cy="3852864"/>
          </a:xfrm>
        </p:spPr>
        <p:txBody>
          <a:bodyPr>
            <a:normAutofit/>
          </a:bodyPr>
          <a:lstStyle/>
          <a:p>
            <a:r>
              <a:rPr lang="en-US" dirty="0" smtClean="0"/>
              <a:t>History</a:t>
            </a:r>
          </a:p>
          <a:p>
            <a:pPr>
              <a:buFont typeface="Arial" pitchFamily="34" charset="0"/>
              <a:buChar char="•"/>
            </a:pPr>
            <a:r>
              <a:rPr lang="en-US" dirty="0" smtClean="0"/>
              <a:t> Ancient times: Artificial arms and legs, or </a:t>
            </a:r>
            <a:r>
              <a:rPr lang="en-US" i="1" dirty="0" smtClean="0"/>
              <a:t>prostheses,</a:t>
            </a:r>
            <a:r>
              <a:rPr lang="en-US" dirty="0" smtClean="0"/>
              <a:t> were made to restore a degree of normal function to amputees. Mechanical devices allow amputees to walk again or continue to use two hands.  The most notable one was the simple peg leg. </a:t>
            </a:r>
          </a:p>
          <a:p>
            <a:pPr>
              <a:buFont typeface="Arial" pitchFamily="34" charset="0"/>
              <a:buChar char="•"/>
            </a:pPr>
            <a:r>
              <a:rPr lang="en-US" dirty="0" smtClean="0"/>
              <a:t>1452 – 1519: Leonardo </a:t>
            </a:r>
            <a:r>
              <a:rPr lang="en-US" dirty="0" err="1" smtClean="0"/>
              <a:t>da</a:t>
            </a:r>
            <a:r>
              <a:rPr lang="en-US" dirty="0" smtClean="0"/>
              <a:t> Vinci, an artist, mathematician, engineer, inventor, anatomist, </a:t>
            </a:r>
            <a:r>
              <a:rPr lang="en-US" dirty="0" err="1" smtClean="0"/>
              <a:t>architect,writer</a:t>
            </a:r>
            <a:r>
              <a:rPr lang="en-US" dirty="0" smtClean="0"/>
              <a:t> and scientist, drew or painted anatomic landmarks and illustrations of the human body.</a:t>
            </a:r>
          </a:p>
          <a:p>
            <a:pPr>
              <a:buFont typeface="Arial" pitchFamily="34" charset="0"/>
              <a:buChar char="•"/>
            </a:pPr>
            <a:r>
              <a:rPr lang="en-US" dirty="0" smtClean="0"/>
              <a:t>1864 – 1868 The American Civil War causes a horrific number of </a:t>
            </a:r>
            <a:r>
              <a:rPr lang="en-US" dirty="0" smtClean="0"/>
              <a:t>cannonball </a:t>
            </a:r>
            <a:r>
              <a:rPr lang="en-US" dirty="0" smtClean="0"/>
              <a:t>and rifle related amputations, forcing improved efficiency and technique</a:t>
            </a:r>
          </a:p>
          <a:p>
            <a:pPr>
              <a:buFont typeface="Arial" pitchFamily="34" charset="0"/>
              <a:buChar char="•"/>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239000" cy="642936"/>
          </a:xfrm>
        </p:spPr>
        <p:txBody>
          <a:bodyPr/>
          <a:lstStyle/>
          <a:p>
            <a:r>
              <a:rPr lang="en-US" dirty="0" smtClean="0"/>
              <a:t>Baby Steps</a:t>
            </a:r>
            <a:endParaRPr lang="en-US" dirty="0"/>
          </a:p>
        </p:txBody>
      </p:sp>
      <p:sp>
        <p:nvSpPr>
          <p:cNvPr id="3" name="Text Placeholder 2"/>
          <p:cNvSpPr>
            <a:spLocks noGrp="1"/>
          </p:cNvSpPr>
          <p:nvPr>
            <p:ph type="body" idx="1"/>
          </p:nvPr>
        </p:nvSpPr>
        <p:spPr>
          <a:xfrm>
            <a:off x="381000" y="990600"/>
            <a:ext cx="8153400" cy="5562600"/>
          </a:xfrm>
        </p:spPr>
        <p:txBody>
          <a:bodyPr>
            <a:normAutofit fontScale="92500" lnSpcReduction="10000"/>
          </a:bodyPr>
          <a:lstStyle/>
          <a:p>
            <a:r>
              <a:rPr lang="en-US" baseline="-25000" dirty="0" smtClean="0"/>
              <a:t>1958: The term ‘bionics’ is coined by Jack Steele, a medical doctor in the Air Force.</a:t>
            </a:r>
          </a:p>
          <a:p>
            <a:r>
              <a:rPr lang="en-US" baseline="-25000" dirty="0" smtClean="0"/>
              <a:t> </a:t>
            </a:r>
          </a:p>
          <a:p>
            <a:r>
              <a:rPr lang="en-US" baseline="-25000" dirty="0" smtClean="0"/>
              <a:t>1958: The first fully implantable artificial pacemaker was inserted in a Swedish hospital.</a:t>
            </a:r>
          </a:p>
          <a:p>
            <a:r>
              <a:rPr lang="en-US" baseline="-25000" dirty="0" smtClean="0"/>
              <a:t> </a:t>
            </a:r>
          </a:p>
          <a:p>
            <a:r>
              <a:rPr lang="en-US" baseline="-25000" dirty="0" smtClean="0"/>
              <a:t>1961: The MH-1, a computer-operated mechanical hand, is developed at the Massachusetts Institute of Technology.</a:t>
            </a:r>
          </a:p>
          <a:p>
            <a:r>
              <a:rPr lang="en-US" baseline="-25000" dirty="0" smtClean="0"/>
              <a:t> </a:t>
            </a:r>
          </a:p>
          <a:p>
            <a:r>
              <a:rPr lang="en-US" baseline="-25000" dirty="0" smtClean="0"/>
              <a:t>1961 – 1973: Viet Nam War creates a high number of soldier amputees and other dysfunctional limbs.  The Veteran’s Department and Walter Reed Hospital is highly instrumental in creating prostheses for these veterans.</a:t>
            </a:r>
          </a:p>
          <a:p>
            <a:r>
              <a:rPr lang="en-US" baseline="-25000" dirty="0" smtClean="0"/>
              <a:t> </a:t>
            </a:r>
          </a:p>
          <a:p>
            <a:r>
              <a:rPr lang="en-US" baseline="-25000" dirty="0" smtClean="0"/>
              <a:t>1962: John </a:t>
            </a:r>
            <a:r>
              <a:rPr lang="en-US" baseline="-25000" dirty="0" err="1" smtClean="0"/>
              <a:t>Chamley</a:t>
            </a:r>
            <a:r>
              <a:rPr lang="en-US" baseline="-25000" dirty="0" smtClean="0"/>
              <a:t> creates high-density polythene, which is eventually used in artificial hip joints.</a:t>
            </a:r>
          </a:p>
          <a:p>
            <a:r>
              <a:rPr lang="en-US" baseline="-25000" dirty="0" smtClean="0"/>
              <a:t> </a:t>
            </a:r>
          </a:p>
          <a:p>
            <a:r>
              <a:rPr lang="en-US" baseline="-25000" dirty="0" smtClean="0"/>
              <a:t>1971: First soft contact lens was developed by Bausch and Lomb.</a:t>
            </a:r>
          </a:p>
          <a:p>
            <a:r>
              <a:rPr lang="en-US" baseline="-25000" dirty="0" smtClean="0"/>
              <a:t> </a:t>
            </a:r>
          </a:p>
          <a:p>
            <a:r>
              <a:rPr lang="en-US" baseline="-25000" dirty="0" smtClean="0"/>
              <a:t>1987</a:t>
            </a:r>
            <a:r>
              <a:rPr lang="en-US" baseline="-25000" dirty="0" smtClean="0"/>
              <a:t>:  A deep-brain electrical stimulation system is implanted in a patient with advanced Parkinson’s disease.</a:t>
            </a:r>
          </a:p>
          <a:p>
            <a:r>
              <a:rPr lang="en-US" baseline="-25000" dirty="0" smtClean="0"/>
              <a:t> </a:t>
            </a:r>
          </a:p>
          <a:p>
            <a:r>
              <a:rPr lang="en-US" baseline="-25000" dirty="0" smtClean="0"/>
              <a:t>1992</a:t>
            </a:r>
            <a:r>
              <a:rPr lang="en-US" baseline="-25000" dirty="0" smtClean="0"/>
              <a:t>: The Center for Ethical Bionic is founded by Dr. Steven Caldwell in San Francisco.</a:t>
            </a:r>
          </a:p>
          <a:p>
            <a:r>
              <a:rPr lang="en-US" baseline="-25000" dirty="0" smtClean="0"/>
              <a:t> </a:t>
            </a:r>
          </a:p>
          <a:p>
            <a:r>
              <a:rPr lang="en-US" baseline="-25000" dirty="0" smtClean="0"/>
              <a:t>1997</a:t>
            </a:r>
            <a:r>
              <a:rPr lang="en-US" baseline="-25000" dirty="0" smtClean="0"/>
              <a:t>:  The bionic glove is available which was an electrical stimulator garment that proves controlled grasp and hand opening for quadriplegics.</a:t>
            </a:r>
          </a:p>
          <a:p>
            <a:r>
              <a:rPr lang="en-US" baseline="-25000" dirty="0" smtClean="0"/>
              <a:t> </a:t>
            </a:r>
          </a:p>
          <a:p>
            <a:r>
              <a:rPr lang="en-US" baseline="-25000" dirty="0" smtClean="0"/>
              <a:t>2000</a:t>
            </a:r>
            <a:r>
              <a:rPr lang="en-US" baseline="-25000" dirty="0" smtClean="0"/>
              <a:t>: The first Artificial Silicone Retina is implanted in a human eye.</a:t>
            </a:r>
          </a:p>
          <a:p>
            <a:r>
              <a:rPr lang="en-US" baseline="-25000" dirty="0" smtClean="0"/>
              <a:t> </a:t>
            </a:r>
          </a:p>
          <a:p>
            <a:r>
              <a:rPr lang="en-US" baseline="-25000" dirty="0" smtClean="0"/>
              <a:t>2001: Jesse Sullivan, an electrician with amputations of both arms, receives a fully robotic arm developed by the Rehabilitation Institute of Chicago.  A nerve-muscle graft allows him to move his arm by thinking of the movement.</a:t>
            </a:r>
          </a:p>
          <a:p>
            <a:r>
              <a:rPr lang="en-US" baseline="-25000" dirty="0" smtClean="0"/>
              <a:t> </a:t>
            </a:r>
          </a:p>
          <a:p>
            <a:r>
              <a:rPr lang="en-US" baseline="-25000" dirty="0" smtClean="0"/>
              <a:t>2006: The first Bionic Assessment Tests begin appearing on the internet.</a:t>
            </a:r>
          </a:p>
          <a:p>
            <a:endParaRPr lang="en-US" baseline="-2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the Past</a:t>
            </a:r>
            <a:endParaRPr lang="en-US" dirty="0"/>
          </a:p>
        </p:txBody>
      </p:sp>
      <p:sp>
        <p:nvSpPr>
          <p:cNvPr id="3" name="Text Placeholder 2"/>
          <p:cNvSpPr>
            <a:spLocks noGrp="1"/>
          </p:cNvSpPr>
          <p:nvPr>
            <p:ph type="body" idx="1"/>
          </p:nvPr>
        </p:nvSpPr>
        <p:spPr>
          <a:xfrm>
            <a:off x="381000" y="1633536"/>
            <a:ext cx="3886200" cy="4081464"/>
          </a:xfrm>
        </p:spPr>
        <p:txBody>
          <a:bodyPr>
            <a:normAutofit fontScale="92500" lnSpcReduction="20000"/>
          </a:bodyPr>
          <a:lstStyle/>
          <a:p>
            <a:r>
              <a:rPr lang="en-US" dirty="0" smtClean="0"/>
              <a:t>Civil War Leg</a:t>
            </a:r>
          </a:p>
          <a:p>
            <a:endParaRPr lang="en-US" dirty="0" smtClean="0"/>
          </a:p>
          <a:p>
            <a:r>
              <a:rPr lang="en-US" dirty="0" smtClean="0"/>
              <a:t>Wartime injuries prove to be a major reason for the advancement of prosthetic technology.</a:t>
            </a:r>
          </a:p>
          <a:p>
            <a:endParaRPr lang="en-US" dirty="0" smtClean="0"/>
          </a:p>
          <a:p>
            <a:r>
              <a:rPr lang="en-US" dirty="0" smtClean="0"/>
              <a:t>The American Civil War, both World Wars, and Iraq and Afghanistan in recent years have created a huge demand for new technology. </a:t>
            </a:r>
          </a:p>
          <a:p>
            <a:endParaRPr lang="en-US" dirty="0" smtClean="0"/>
          </a:p>
          <a:p>
            <a:r>
              <a:rPr lang="en-US" dirty="0" smtClean="0"/>
              <a:t>Prosthetics now give more attention to joint comfort, mobility, discreetness, confidence building, </a:t>
            </a:r>
            <a:endParaRPr lang="en-US" dirty="0"/>
          </a:p>
        </p:txBody>
      </p:sp>
      <p:pic>
        <p:nvPicPr>
          <p:cNvPr id="5" name="Picture 4" descr="civil_leg.jpg"/>
          <p:cNvPicPr>
            <a:picLocks noChangeAspect="1"/>
          </p:cNvPicPr>
          <p:nvPr/>
        </p:nvPicPr>
        <p:blipFill>
          <a:blip r:embed="rId3"/>
          <a:stretch>
            <a:fillRect/>
          </a:stretch>
        </p:blipFill>
        <p:spPr>
          <a:xfrm>
            <a:off x="4572000" y="1981200"/>
            <a:ext cx="3760390" cy="3810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Limitless Age</a:t>
            </a:r>
            <a:endParaRPr lang="en-US" dirty="0"/>
          </a:p>
        </p:txBody>
      </p:sp>
      <p:sp>
        <p:nvSpPr>
          <p:cNvPr id="3" name="Text Placeholder 2"/>
          <p:cNvSpPr>
            <a:spLocks noGrp="1"/>
          </p:cNvSpPr>
          <p:nvPr>
            <p:ph type="body" idx="1"/>
          </p:nvPr>
        </p:nvSpPr>
        <p:spPr>
          <a:xfrm>
            <a:off x="381000" y="1633536"/>
            <a:ext cx="3886200" cy="3624264"/>
          </a:xfrm>
        </p:spPr>
        <p:txBody>
          <a:bodyPr/>
          <a:lstStyle/>
          <a:p>
            <a:r>
              <a:rPr lang="en-US" dirty="0" smtClean="0"/>
              <a:t>Since myopic implants have been used that combine brain activity with mobile bionics the future applications have accelerated rapidly</a:t>
            </a:r>
            <a:endParaRPr lang="en-US" dirty="0"/>
          </a:p>
        </p:txBody>
      </p:sp>
      <p:pic>
        <p:nvPicPr>
          <p:cNvPr id="1026" name="Picture 2"/>
          <p:cNvPicPr>
            <a:picLocks noChangeAspect="1" noChangeArrowheads="1"/>
          </p:cNvPicPr>
          <p:nvPr/>
        </p:nvPicPr>
        <p:blipFill>
          <a:blip r:embed="rId3"/>
          <a:srcRect l="35313" t="34500" r="20625" b="19000"/>
          <a:stretch>
            <a:fillRect/>
          </a:stretch>
        </p:blipFill>
        <p:spPr bwMode="auto">
          <a:xfrm>
            <a:off x="4800600" y="1752600"/>
            <a:ext cx="3581400" cy="23622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1465"/>
            <a:ext cx="7010400" cy="1023936"/>
          </a:xfrm>
        </p:spPr>
        <p:txBody>
          <a:bodyPr>
            <a:normAutofit fontScale="90000"/>
          </a:bodyPr>
          <a:lstStyle/>
          <a:p>
            <a:r>
              <a:rPr lang="en-US" dirty="0" smtClean="0"/>
              <a:t>“You’re saying, I can dodge bullets?”</a:t>
            </a:r>
            <a:endParaRPr lang="en-US" dirty="0"/>
          </a:p>
        </p:txBody>
      </p:sp>
      <p:sp>
        <p:nvSpPr>
          <p:cNvPr id="3" name="Text Placeholder 2"/>
          <p:cNvSpPr>
            <a:spLocks noGrp="1"/>
          </p:cNvSpPr>
          <p:nvPr>
            <p:ph type="body" idx="1"/>
          </p:nvPr>
        </p:nvSpPr>
        <p:spPr>
          <a:xfrm>
            <a:off x="381000" y="1371600"/>
            <a:ext cx="8077200" cy="1490664"/>
          </a:xfrm>
        </p:spPr>
        <p:txBody>
          <a:bodyPr>
            <a:normAutofit fontScale="92500" lnSpcReduction="20000"/>
          </a:bodyPr>
          <a:lstStyle/>
          <a:p>
            <a:r>
              <a:rPr lang="en-US" dirty="0" smtClean="0"/>
              <a:t>The present invention relates generally to the protection of an individual against a projectile propelled from a firearm. More particularly, the present invention relates to a body armor system and its method of use that is capable of detecting a projectile propelled from a firearm, computing the trajectory of the projectile, and moving the individual out of the path of the projectile to avoid being hit. </a:t>
            </a:r>
            <a:endParaRPr lang="en-US" dirty="0"/>
          </a:p>
        </p:txBody>
      </p:sp>
      <p:pic>
        <p:nvPicPr>
          <p:cNvPr id="4" name="Picture 3" descr="dodge_bullets.png"/>
          <p:cNvPicPr>
            <a:picLocks noChangeAspect="1"/>
          </p:cNvPicPr>
          <p:nvPr/>
        </p:nvPicPr>
        <p:blipFill>
          <a:blip r:embed="rId3"/>
          <a:stretch>
            <a:fillRect/>
          </a:stretch>
        </p:blipFill>
        <p:spPr>
          <a:xfrm>
            <a:off x="1600200" y="3027114"/>
            <a:ext cx="6247562" cy="3526086"/>
          </a:xfrm>
          <a:prstGeom prst="rect">
            <a:avLst/>
          </a:prstGeom>
          <a:effectLst>
            <a:innerShdw blurRad="63500" dist="50800" dir="13500000">
              <a:prstClr val="black">
                <a:alpha val="50000"/>
              </a:prstClr>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Faster, Stronger</a:t>
            </a:r>
            <a:endParaRPr lang="en-US" dirty="0"/>
          </a:p>
        </p:txBody>
      </p:sp>
      <p:sp>
        <p:nvSpPr>
          <p:cNvPr id="3" name="Text Placeholder 2"/>
          <p:cNvSpPr>
            <a:spLocks noGrp="1"/>
          </p:cNvSpPr>
          <p:nvPr>
            <p:ph type="body" idx="1"/>
          </p:nvPr>
        </p:nvSpPr>
        <p:spPr>
          <a:xfrm>
            <a:off x="381000" y="1633536"/>
            <a:ext cx="4572000" cy="4767264"/>
          </a:xfrm>
        </p:spPr>
        <p:txBody>
          <a:bodyPr>
            <a:normAutofit/>
          </a:bodyPr>
          <a:lstStyle/>
          <a:p>
            <a:r>
              <a:rPr lang="en-US" dirty="0" smtClean="0"/>
              <a:t>South African Sprinter, Oscar </a:t>
            </a:r>
            <a:r>
              <a:rPr lang="en-US" dirty="0" err="1" smtClean="0"/>
              <a:t>Pistorius</a:t>
            </a:r>
            <a:r>
              <a:rPr lang="en-US" dirty="0" smtClean="0"/>
              <a:t> wins the Gold for the 200m Paralympics</a:t>
            </a:r>
          </a:p>
          <a:p>
            <a:endParaRPr lang="en-US" dirty="0" smtClean="0"/>
          </a:p>
          <a:p>
            <a:r>
              <a:rPr lang="en-US" dirty="0" smtClean="0"/>
              <a:t>Though a congenital disorder claimed both his legs, </a:t>
            </a:r>
            <a:r>
              <a:rPr lang="en-US" dirty="0" err="1" smtClean="0"/>
              <a:t>Pistorius</a:t>
            </a:r>
            <a:r>
              <a:rPr lang="en-US" dirty="0" smtClean="0"/>
              <a:t> nearly qualified for the 2008 Beijing Olympics</a:t>
            </a:r>
            <a:endParaRPr lang="en-US" dirty="0"/>
          </a:p>
        </p:txBody>
      </p:sp>
      <p:pic>
        <p:nvPicPr>
          <p:cNvPr id="4" name="Picture 3"/>
          <p:cNvPicPr>
            <a:picLocks noChangeAspect="1" noChangeArrowheads="1"/>
          </p:cNvPicPr>
          <p:nvPr/>
        </p:nvPicPr>
        <p:blipFill>
          <a:blip r:embed="rId3"/>
          <a:srcRect l="41562" t="30500" r="23751" b="18500"/>
          <a:stretch>
            <a:fillRect/>
          </a:stretch>
        </p:blipFill>
        <p:spPr bwMode="auto">
          <a:xfrm>
            <a:off x="3276600" y="3810000"/>
            <a:ext cx="2819400" cy="2590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Robo</a:t>
            </a:r>
            <a:r>
              <a:rPr lang="en-US" dirty="0" smtClean="0"/>
              <a:t>-</a:t>
            </a:r>
            <a:r>
              <a:rPr lang="en-US" dirty="0" smtClean="0"/>
              <a:t>Chimps</a:t>
            </a:r>
            <a:endParaRPr lang="en-US" dirty="0"/>
          </a:p>
        </p:txBody>
      </p:sp>
      <p:sp>
        <p:nvSpPr>
          <p:cNvPr id="3" name="Text Placeholder 2"/>
          <p:cNvSpPr>
            <a:spLocks noGrp="1"/>
          </p:cNvSpPr>
          <p:nvPr>
            <p:ph type="body" idx="1"/>
          </p:nvPr>
        </p:nvSpPr>
        <p:spPr>
          <a:xfrm>
            <a:off x="228600" y="1600200"/>
            <a:ext cx="3886200" cy="2286000"/>
          </a:xfrm>
        </p:spPr>
        <p:txBody>
          <a:bodyPr>
            <a:normAutofit fontScale="70000" lnSpcReduction="20000"/>
          </a:bodyPr>
          <a:lstStyle/>
          <a:p>
            <a:r>
              <a:rPr lang="en-US" dirty="0" smtClean="0"/>
              <a:t>The DARPA </a:t>
            </a:r>
            <a:r>
              <a:rPr lang="en-US" dirty="0" smtClean="0"/>
              <a:t>program </a:t>
            </a:r>
            <a:r>
              <a:rPr lang="en-US" dirty="0" smtClean="0"/>
              <a:t>has some competition when it comes to making smarter artificial </a:t>
            </a:r>
            <a:r>
              <a:rPr lang="en-US" dirty="0" smtClean="0"/>
              <a:t>limbs. Lab </a:t>
            </a:r>
            <a:r>
              <a:rPr lang="en-US" dirty="0" smtClean="0"/>
              <a:t>monkeys learned to control prosthetic arms with the help of an implant on their motor cortices. </a:t>
            </a:r>
            <a:endParaRPr lang="en-US" dirty="0" smtClean="0"/>
          </a:p>
          <a:p>
            <a:endParaRPr lang="en-US" dirty="0" smtClean="0"/>
          </a:p>
          <a:p>
            <a:r>
              <a:rPr lang="en-US" dirty="0" smtClean="0"/>
              <a:t>The </a:t>
            </a:r>
            <a:r>
              <a:rPr lang="en-US" dirty="0" smtClean="0"/>
              <a:t>monkeys needed no help after a couple of days, and over time their brains even learned new uses for the arms. Scientists hope to someday bring the technology to victims of paralysis. </a:t>
            </a:r>
            <a:endParaRPr lang="en-US" dirty="0"/>
          </a:p>
        </p:txBody>
      </p:sp>
      <p:pic>
        <p:nvPicPr>
          <p:cNvPr id="5" name="Picture 4" descr="monkeyrobotics.jpg"/>
          <p:cNvPicPr>
            <a:picLocks noChangeAspect="1"/>
          </p:cNvPicPr>
          <p:nvPr/>
        </p:nvPicPr>
        <p:blipFill>
          <a:blip r:embed="rId3"/>
          <a:stretch>
            <a:fillRect/>
          </a:stretch>
        </p:blipFill>
        <p:spPr>
          <a:xfrm>
            <a:off x="4191000" y="2971800"/>
            <a:ext cx="4381500" cy="32361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Sperm on a new mission</a:t>
            </a:r>
            <a:endParaRPr lang="en-US" dirty="0"/>
          </a:p>
        </p:txBody>
      </p:sp>
      <p:sp>
        <p:nvSpPr>
          <p:cNvPr id="3" name="Text Placeholder 2"/>
          <p:cNvSpPr>
            <a:spLocks noGrp="1"/>
          </p:cNvSpPr>
          <p:nvPr>
            <p:ph type="body" idx="1"/>
          </p:nvPr>
        </p:nvSpPr>
        <p:spPr>
          <a:xfrm>
            <a:off x="381000" y="1633536"/>
            <a:ext cx="8077200" cy="2786064"/>
          </a:xfrm>
        </p:spPr>
        <p:txBody>
          <a:bodyPr>
            <a:normAutofit fontScale="85000" lnSpcReduction="10000"/>
          </a:bodyPr>
          <a:lstStyle/>
          <a:p>
            <a:r>
              <a:rPr lang="en-US" dirty="0" smtClean="0"/>
              <a:t>Perhaps you’ve heard about </a:t>
            </a:r>
            <a:r>
              <a:rPr lang="en-US" dirty="0" err="1" smtClean="0"/>
              <a:t>nanorobots</a:t>
            </a:r>
            <a:r>
              <a:rPr lang="en-US" dirty="0" smtClean="0"/>
              <a:t>, the tiny mechanical tools that can theoretically enter a human body and treat medical woes. </a:t>
            </a:r>
            <a:endParaRPr lang="en-US" dirty="0" smtClean="0"/>
          </a:p>
          <a:p>
            <a:endParaRPr lang="en-US" dirty="0" smtClean="0"/>
          </a:p>
          <a:p>
            <a:r>
              <a:rPr lang="en-US" dirty="0" smtClean="0"/>
              <a:t>The </a:t>
            </a:r>
            <a:r>
              <a:rPr lang="en-US" dirty="0" smtClean="0"/>
              <a:t>problem with these developments, like the microscopic robot submarine, is energy, because it’s not easy for such a tiny device to generate enough power for complicated tasks. The answer, scientists at Cornell University say, is sperm</a:t>
            </a:r>
            <a:r>
              <a:rPr lang="en-US" dirty="0" smtClean="0"/>
              <a:t>.</a:t>
            </a:r>
          </a:p>
          <a:p>
            <a:endParaRPr lang="en-US" dirty="0" smtClean="0"/>
          </a:p>
          <a:p>
            <a:r>
              <a:rPr lang="en-US" dirty="0" smtClean="0"/>
              <a:t>The tail of a sperm contains an assembly line for ATP, often called “energy currency” for living cells. </a:t>
            </a:r>
            <a:r>
              <a:rPr lang="en-US" dirty="0" smtClean="0"/>
              <a:t>If </a:t>
            </a:r>
            <a:r>
              <a:rPr lang="en-US" dirty="0" smtClean="0"/>
              <a:t>scientists can merge sperm’s biological propulsion system with </a:t>
            </a:r>
            <a:r>
              <a:rPr lang="en-US" dirty="0" err="1" smtClean="0"/>
              <a:t>nanorobots</a:t>
            </a:r>
            <a:r>
              <a:rPr lang="en-US" dirty="0" smtClean="0"/>
              <a:t>, we might have a viable way to heal ourselves from the inside.</a:t>
            </a:r>
          </a:p>
          <a:p>
            <a:endParaRPr lang="en-US" dirty="0"/>
          </a:p>
        </p:txBody>
      </p:sp>
      <p:pic>
        <p:nvPicPr>
          <p:cNvPr id="4" name="Picture 3" descr="sperm.jpg"/>
          <p:cNvPicPr>
            <a:picLocks noChangeAspect="1"/>
          </p:cNvPicPr>
          <p:nvPr/>
        </p:nvPicPr>
        <p:blipFill>
          <a:blip r:embed="rId3"/>
          <a:stretch>
            <a:fillRect/>
          </a:stretch>
        </p:blipFill>
        <p:spPr>
          <a:xfrm>
            <a:off x="838200" y="4267200"/>
            <a:ext cx="7239000" cy="21463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793</TotalTime>
  <Words>913</Words>
  <Application>Microsoft Office PowerPoint</Application>
  <PresentationFormat>On-screen Show (4:3)</PresentationFormat>
  <Paragraphs>111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Mind Over Machine</vt:lpstr>
      <vt:lpstr>Technology Joining with Humans</vt:lpstr>
      <vt:lpstr>Baby Steps</vt:lpstr>
      <vt:lpstr>Learning From the Past</vt:lpstr>
      <vt:lpstr>A Limitless Age</vt:lpstr>
      <vt:lpstr>“You’re saying, I can dodge bullets?”</vt:lpstr>
      <vt:lpstr>Better, Faster, Stronger</vt:lpstr>
      <vt:lpstr>Robo-Chimps</vt:lpstr>
      <vt:lpstr>Sperm on a new mission</vt:lpstr>
      <vt:lpstr>Soldiers of Tomorrow</vt:lpstr>
      <vt:lpstr>Implants to Cure Disorders</vt:lpstr>
      <vt:lpstr>Interfacing the Mind with Machine</vt:lpstr>
      <vt:lpstr>State of the Science</vt:lpstr>
      <vt:lpstr>Accuracy in Lasers</vt:lpstr>
      <vt:lpstr>Military Application</vt:lpstr>
      <vt:lpstr>Findings</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Over Machine</dc:title>
  <dc:creator>West J</dc:creator>
  <cp:lastModifiedBy>West J</cp:lastModifiedBy>
  <cp:revision>45</cp:revision>
  <dcterms:created xsi:type="dcterms:W3CDTF">2009-03-12T00:20:14Z</dcterms:created>
  <dcterms:modified xsi:type="dcterms:W3CDTF">2009-03-12T15:53:52Z</dcterms:modified>
</cp:coreProperties>
</file>