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61" r:id="rId3"/>
    <p:sldId id="257" r:id="rId4"/>
    <p:sldId id="258" r:id="rId5"/>
    <p:sldId id="259" r:id="rId6"/>
    <p:sldId id="260" r:id="rId7"/>
    <p:sldId id="263" r:id="rId8"/>
    <p:sldId id="262" r:id="rId9"/>
    <p:sldId id="265" r:id="rId10"/>
    <p:sldId id="267" r:id="rId11"/>
    <p:sldId id="266" r:id="rId12"/>
    <p:sldId id="280" r:id="rId13"/>
    <p:sldId id="268" r:id="rId14"/>
    <p:sldId id="269" r:id="rId15"/>
    <p:sldId id="284" r:id="rId16"/>
    <p:sldId id="285" r:id="rId17"/>
    <p:sldId id="286" r:id="rId18"/>
    <p:sldId id="270" r:id="rId19"/>
    <p:sldId id="271" r:id="rId20"/>
    <p:sldId id="272" r:id="rId21"/>
    <p:sldId id="273" r:id="rId22"/>
    <p:sldId id="274" r:id="rId23"/>
    <p:sldId id="275" r:id="rId24"/>
    <p:sldId id="276" r:id="rId25"/>
    <p:sldId id="277" r:id="rId26"/>
    <p:sldId id="281" r:id="rId27"/>
    <p:sldId id="264" r:id="rId28"/>
    <p:sldId id="282" r:id="rId29"/>
    <p:sldId id="283" r:id="rId30"/>
    <p:sldId id="278" r:id="rId31"/>
    <p:sldId id="279"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347" autoAdjust="0"/>
    <p:restoredTop sz="94660"/>
  </p:normalViewPr>
  <p:slideViewPr>
    <p:cSldViewPr>
      <p:cViewPr varScale="1">
        <p:scale>
          <a:sx n="69" d="100"/>
          <a:sy n="69" d="100"/>
        </p:scale>
        <p:origin x="-492" y="-108"/>
      </p:cViewPr>
      <p:guideLst>
        <p:guide orient="horz" pos="2160"/>
        <p:guide pos="2880"/>
      </p:guideLst>
    </p:cSldViewPr>
  </p:slideViewPr>
  <p:notesTextViewPr>
    <p:cViewPr>
      <p:scale>
        <a:sx n="100" d="100"/>
        <a:sy n="100" d="100"/>
      </p:scale>
      <p:origin x="0" y="0"/>
    </p:cViewPr>
  </p:notesTextViewPr>
  <p:notesViewPr>
    <p:cSldViewPr>
      <p:cViewPr varScale="1">
        <p:scale>
          <a:sx n="69" d="100"/>
          <a:sy n="69" d="100"/>
        </p:scale>
        <p:origin x="-2358"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894653-5204-4BFC-AB83-E28BC168D0F9}" type="datetimeFigureOut">
              <a:rPr lang="en-US" smtClean="0"/>
              <a:pPr/>
              <a:t>3/18/2009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40E9D9-114A-4ABD-98C3-774E23CAA4F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240E9D9-114A-4ABD-98C3-774E23CAA4F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LD-</a:t>
            </a:r>
            <a:r>
              <a:rPr lang="en-US" baseline="0" dirty="0" smtClean="0"/>
              <a:t> 50 test is one of the most inhumane tests, and is still being practiced but many are trying to outlaw it.</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a:t>
            </a:r>
            <a:r>
              <a:rPr lang="en-US" baseline="0" dirty="0" smtClean="0"/>
              <a:t> researching over a few websites that have many abstracts of theirs, I found one carcinogenic study in </a:t>
            </a:r>
            <a:r>
              <a:rPr lang="en-US" baseline="0" dirty="0" err="1" smtClean="0"/>
              <a:t>particlar</a:t>
            </a:r>
            <a:r>
              <a:rPr lang="en-US" baseline="0" dirty="0" smtClean="0"/>
              <a:t>.  It was the toxicology study on mice, and after reading through many of the pages I finally got to where they recorded the test outcomes.  SHOW PAPER!!!  I was then reading more and they talked about necropsies or autopsies of all the mice, and lesions that they had found.  The outcome of the actual experiment was that the thought carcinogen had no effects of causing cancer, and every mouse died for the experiment.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this they made more strict</a:t>
            </a:r>
            <a:r>
              <a:rPr lang="en-US" baseline="0" dirty="0" smtClean="0"/>
              <a:t> regulations, making sure that all drugs were also tested on pregnant animals.</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Healing</a:t>
            </a:r>
            <a:r>
              <a:rPr lang="en-US" baseline="0" dirty="0" smtClean="0"/>
              <a:t> cancer naturally also has many more drugs that have gone on there website.</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a graph</a:t>
            </a:r>
            <a:r>
              <a:rPr lang="en-US" baseline="0" dirty="0" smtClean="0"/>
              <a:t> of </a:t>
            </a:r>
            <a:r>
              <a:rPr lang="en-US" baseline="0" dirty="0" err="1" smtClean="0"/>
              <a:t>canadas</a:t>
            </a:r>
            <a:r>
              <a:rPr lang="en-US" baseline="0" dirty="0" smtClean="0"/>
              <a:t> statistics throughout the years.  </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seen the mice and</a:t>
            </a:r>
            <a:r>
              <a:rPr lang="en-US" baseline="0" dirty="0" smtClean="0"/>
              <a:t> rats in both groups take up more than half of all the experiments that were done.</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main issue</a:t>
            </a:r>
            <a:r>
              <a:rPr lang="en-US" baseline="0" dirty="0" smtClean="0"/>
              <a:t> here is that there needs to be more availability for these new testing ways, and that the public needs to know more about what is going on in animal testing.  </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r>
              <a:rPr lang="en-US" baseline="0" dirty="0" smtClean="0"/>
              <a:t> seen here the number of animal experiments are one the rise, but also there may be more research facilities reporting now.</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whole thing on the</a:t>
            </a:r>
            <a:r>
              <a:rPr lang="en-US" baseline="0" dirty="0" smtClean="0"/>
              <a:t> ethical treatment of animals is the fact that they are living breathing creatures.  Is it right for us to kill something else to better ourselves?  A great question to ask yourself is if you were dying would you rather another creature to give up its life to further the medicine to save your life. This is why animal testing is so controversial</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Louis</a:t>
            </a:r>
            <a:r>
              <a:rPr lang="en-US" baseline="0" dirty="0" smtClean="0"/>
              <a:t> Past discovering germ theory is something very monumental for medicine, and we might not be where we are today from fighting against diseases.  Now though in the future we can develop new ways to test for medicines and diseases.</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large</a:t>
            </a:r>
            <a:r>
              <a:rPr lang="en-US" baseline="0" dirty="0" smtClean="0"/>
              <a:t> non rodent can be characterized as sheep, horses, cats, dogs, and non human primates.</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three R’s are here to help protect the animals being tested, and to also</a:t>
            </a:r>
            <a:r>
              <a:rPr lang="en-US" baseline="0" dirty="0" smtClean="0"/>
              <a:t> use less animals.  As seen by the statistics many animals are still being used.  These are just guidelines for the research facilities to follow, it doesn’t mean that they have to follow them.</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27</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Animal testing is one of the biggest industries</a:t>
            </a:r>
            <a:r>
              <a:rPr lang="en-US" baseline="0" dirty="0" smtClean="0"/>
              <a:t> out there, it </a:t>
            </a:r>
            <a:r>
              <a:rPr lang="en-US" baseline="0" dirty="0" err="1" smtClean="0"/>
              <a:t>recieves</a:t>
            </a:r>
            <a:r>
              <a:rPr lang="en-US" baseline="0" dirty="0" smtClean="0"/>
              <a:t> over 7 billion dollars a year from the government, our tax money.</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28</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While researching</a:t>
            </a:r>
            <a:r>
              <a:rPr lang="en-US" baseline="0" dirty="0" smtClean="0"/>
              <a:t> on this website the other day, looking at the organizations funding animal research an example of one would be Susan G. </a:t>
            </a:r>
            <a:r>
              <a:rPr lang="en-US" baseline="0" dirty="0" err="1" smtClean="0"/>
              <a:t>Komen</a:t>
            </a:r>
            <a:r>
              <a:rPr lang="en-US" baseline="0" dirty="0" smtClean="0"/>
              <a:t>.  They funded a research group to do tests on mice.</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29</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Computer</a:t>
            </a:r>
            <a:r>
              <a:rPr lang="en-US" baseline="0" dirty="0" smtClean="0"/>
              <a:t> simulation is really the future, so that there wouldn’t be any controversy surrounding it.  Human based research can hurt people, stem cell research is still trying to pull forward.  The best way for the future is to develop computer models.</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Medicine</a:t>
            </a:r>
            <a:r>
              <a:rPr lang="en-US" baseline="0" dirty="0" smtClean="0"/>
              <a:t> is a huge area where animals are being tested for research.  New drugs, and also </a:t>
            </a:r>
            <a:r>
              <a:rPr lang="en-US" baseline="0" dirty="0" err="1" smtClean="0"/>
              <a:t>preventitive</a:t>
            </a:r>
            <a:r>
              <a:rPr lang="en-US" baseline="0" dirty="0" smtClean="0"/>
              <a:t> medicine are just two types.</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Amphibians</a:t>
            </a:r>
            <a:r>
              <a:rPr lang="en-US" baseline="0" dirty="0" smtClean="0"/>
              <a:t> and fish are also used in animal research, and have just recently been used a lot.</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a:t>
            </a:r>
            <a:r>
              <a:rPr lang="en-US" baseline="0" dirty="0" smtClean="0"/>
              <a:t> researchers are reporting the amount of animals that they use, they might report some mice and rats, but they do not have to report them.</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240E9D9-114A-4ABD-98C3-774E23CAA4F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240E9D9-114A-4ABD-98C3-774E23CAA4F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the types of animal research in Canada</a:t>
            </a:r>
            <a:r>
              <a:rPr lang="en-US" baseline="0" dirty="0" smtClean="0"/>
              <a:t> in the year 2000.  Testing as seen takes up 81 percent of research.  The next highest is </a:t>
            </a:r>
            <a:r>
              <a:rPr lang="en-US" baseline="0" dirty="0" err="1" smtClean="0"/>
              <a:t>curiousity</a:t>
            </a:r>
            <a:r>
              <a:rPr lang="en-US" baseline="0" dirty="0" smtClean="0"/>
              <a:t> driven research, a good example would be scientists testing animals with a certain carcinogen that they think causes cancer, a sort of hypothesis and putting it to test on animals.</a:t>
            </a:r>
            <a:endParaRPr lang="en-US" dirty="0"/>
          </a:p>
        </p:txBody>
      </p:sp>
      <p:sp>
        <p:nvSpPr>
          <p:cNvPr id="4" name="Slide Number Placeholder 3"/>
          <p:cNvSpPr>
            <a:spLocks noGrp="1"/>
          </p:cNvSpPr>
          <p:nvPr>
            <p:ph type="sldNum" sz="quarter" idx="10"/>
          </p:nvPr>
        </p:nvSpPr>
        <p:spPr/>
        <p:txBody>
          <a:bodyPr/>
          <a:lstStyle/>
          <a:p>
            <a:fld id="{1240E9D9-114A-4ABD-98C3-774E23CAA4F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240E9D9-114A-4ABD-98C3-774E23CAA4F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8EEC6B2-FBAE-4938-AD55-1A44DD6681B9}" type="datetimeFigureOut">
              <a:rPr lang="en-US" smtClean="0"/>
              <a:pPr/>
              <a:t>3/18/2009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59DB314-84B4-40FC-A0EF-D67D7A2BB5B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EEC6B2-FBAE-4938-AD55-1A44DD6681B9}" type="datetimeFigureOut">
              <a:rPr lang="en-US" smtClean="0"/>
              <a:pPr/>
              <a:t>3/18/2009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EEC6B2-FBAE-4938-AD55-1A44DD6681B9}" type="datetimeFigureOut">
              <a:rPr lang="en-US" smtClean="0"/>
              <a:pPr/>
              <a:t>3/18/2009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8EEC6B2-FBAE-4938-AD55-1A44DD6681B9}" type="datetimeFigureOut">
              <a:rPr lang="en-US" smtClean="0"/>
              <a:pPr/>
              <a:t>3/18/2009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8EEC6B2-FBAE-4938-AD55-1A44DD6681B9}" type="datetimeFigureOut">
              <a:rPr lang="en-US" smtClean="0"/>
              <a:pPr/>
              <a:t>3/18/2009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9DB314-84B4-40FC-A0EF-D67D7A2BB5B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8EEC6B2-FBAE-4938-AD55-1A44DD6681B9}" type="datetimeFigureOut">
              <a:rPr lang="en-US" smtClean="0"/>
              <a:pPr/>
              <a:t>3/18/2009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8EEC6B2-FBAE-4938-AD55-1A44DD6681B9}" type="datetimeFigureOut">
              <a:rPr lang="en-US" smtClean="0"/>
              <a:pPr/>
              <a:t>3/18/2009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8EEC6B2-FBAE-4938-AD55-1A44DD6681B9}" type="datetimeFigureOut">
              <a:rPr lang="en-US" smtClean="0"/>
              <a:pPr/>
              <a:t>3/18/2009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EC6B2-FBAE-4938-AD55-1A44DD6681B9}" type="datetimeFigureOut">
              <a:rPr lang="en-US" smtClean="0"/>
              <a:pPr/>
              <a:t>3/18/2009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8EEC6B2-FBAE-4938-AD55-1A44DD6681B9}" type="datetimeFigureOut">
              <a:rPr lang="en-US" smtClean="0"/>
              <a:pPr/>
              <a:t>3/18/2009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9DB314-84B4-40FC-A0EF-D67D7A2BB5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8EEC6B2-FBAE-4938-AD55-1A44DD6681B9}" type="datetimeFigureOut">
              <a:rPr lang="en-US" smtClean="0"/>
              <a:pPr/>
              <a:t>3/18/2009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59DB314-84B4-40FC-A0EF-D67D7A2BB5B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EEC6B2-FBAE-4938-AD55-1A44DD6681B9}" type="datetimeFigureOut">
              <a:rPr lang="en-US" smtClean="0"/>
              <a:pPr/>
              <a:t>3/18/2009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59DB314-84B4-40FC-A0EF-D67D7A2BB5B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2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healingcancernaturally.com/animal-testing-vivisection.html" TargetMode="External"/><Relationship Id="rId2" Type="http://schemas.openxmlformats.org/officeDocument/2006/relationships/hyperlink" Target="http://www.aphis.usda.gov/publications/animal_welfare/content/printable_version/faq_awusda.pdf2" TargetMode="External"/><Relationship Id="rId1" Type="http://schemas.openxmlformats.org/officeDocument/2006/relationships/slideLayout" Target="../slideLayouts/slideLayout2.xml"/><Relationship Id="rId4" Type="http://schemas.openxmlformats.org/officeDocument/2006/relationships/hyperlink" Target="http://www.aphis.usda.gov/publications/animal_welfare/content/printable_version/faq_awusda.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Medicine at the Lives of</a:t>
            </a:r>
            <a:br>
              <a:rPr lang="en-US" dirty="0" smtClean="0"/>
            </a:br>
            <a:r>
              <a:rPr lang="en-US" dirty="0" smtClean="0"/>
              <a:t>Innocent Animals</a:t>
            </a:r>
            <a:endParaRPr lang="en-US" dirty="0"/>
          </a:p>
        </p:txBody>
      </p:sp>
      <p:sp>
        <p:nvSpPr>
          <p:cNvPr id="3" name="Subtitle 2"/>
          <p:cNvSpPr>
            <a:spLocks noGrp="1"/>
          </p:cNvSpPr>
          <p:nvPr>
            <p:ph type="subTitle" idx="1"/>
          </p:nvPr>
        </p:nvSpPr>
        <p:spPr/>
        <p:txBody>
          <a:bodyPr/>
          <a:lstStyle/>
          <a:p>
            <a:r>
              <a:rPr lang="en-US" dirty="0" smtClean="0"/>
              <a:t>Heather Burdick</a:t>
            </a:r>
          </a:p>
          <a:p>
            <a:r>
              <a:rPr lang="en-US" dirty="0" smtClean="0"/>
              <a:t>Spring 2009</a:t>
            </a:r>
          </a:p>
          <a:p>
            <a:r>
              <a:rPr lang="en-US" dirty="0" smtClean="0"/>
              <a:t>Issues in Science and Technology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induced carcinogenicity work?</a:t>
            </a:r>
            <a:endParaRPr lang="en-US" dirty="0"/>
          </a:p>
        </p:txBody>
      </p:sp>
      <p:sp>
        <p:nvSpPr>
          <p:cNvPr id="3" name="Content Placeholder 2"/>
          <p:cNvSpPr>
            <a:spLocks noGrp="1"/>
          </p:cNvSpPr>
          <p:nvPr>
            <p:ph idx="1"/>
          </p:nvPr>
        </p:nvSpPr>
        <p:spPr/>
        <p:txBody>
          <a:bodyPr/>
          <a:lstStyle/>
          <a:p>
            <a:r>
              <a:rPr lang="en-US" dirty="0" smtClean="0"/>
              <a:t>“The high doses kill some cells, causing other cells to divide to make up for the cell loss. The increased cell division raises the chances that mutations, or genetic changes, will occur, which increases the risk of cancer. Ames feels that below the toxic dose, cell division would not occur and cancer would not develop.” (Marx, 1990)</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carcinogenicity test is flawed</a:t>
            </a:r>
            <a:endParaRPr lang="en-US" dirty="0"/>
          </a:p>
        </p:txBody>
      </p:sp>
      <p:sp>
        <p:nvSpPr>
          <p:cNvPr id="3" name="Content Placeholder 2"/>
          <p:cNvSpPr>
            <a:spLocks noGrp="1"/>
          </p:cNvSpPr>
          <p:nvPr>
            <p:ph idx="1"/>
          </p:nvPr>
        </p:nvSpPr>
        <p:spPr/>
        <p:txBody>
          <a:bodyPr/>
          <a:lstStyle/>
          <a:p>
            <a:r>
              <a:rPr lang="en-US" dirty="0" smtClean="0"/>
              <a:t>More than half of the reported chemicals are supposed to cause cancer</a:t>
            </a:r>
          </a:p>
          <a:p>
            <a:r>
              <a:rPr lang="en-US" dirty="0" smtClean="0"/>
              <a:t>The chemicals are given to animals in a maximum tolerated dose. (MTD’s)</a:t>
            </a:r>
          </a:p>
          <a:p>
            <a:r>
              <a:rPr lang="en-US" dirty="0" smtClean="0"/>
              <a:t>These are the highest doses that can be given without a reaction from the animal</a:t>
            </a:r>
          </a:p>
          <a:p>
            <a:r>
              <a:rPr lang="en-US" dirty="0" smtClean="0"/>
              <a:t>Highly unlikely because a man or woman would not be exposed to these high concentrations of chemicals in the real world.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LD-50 Test</a:t>
            </a:r>
            <a:endParaRPr lang="en-US" dirty="0"/>
          </a:p>
        </p:txBody>
      </p:sp>
      <p:sp>
        <p:nvSpPr>
          <p:cNvPr id="5" name="Content Placeholder 4"/>
          <p:cNvSpPr>
            <a:spLocks noGrp="1"/>
          </p:cNvSpPr>
          <p:nvPr>
            <p:ph idx="1"/>
          </p:nvPr>
        </p:nvSpPr>
        <p:spPr/>
        <p:txBody>
          <a:bodyPr/>
          <a:lstStyle/>
          <a:p>
            <a:r>
              <a:rPr lang="en-US" dirty="0" smtClean="0"/>
              <a:t>To test toxicity of chemicals, used in carcinogenicity tests</a:t>
            </a:r>
          </a:p>
          <a:p>
            <a:endParaRPr lang="en-US" dirty="0" smtClean="0"/>
          </a:p>
          <a:p>
            <a:r>
              <a:rPr lang="en-US" dirty="0" smtClean="0"/>
              <a:t>The test is conducted until one half of the animals die, hence the 50</a:t>
            </a:r>
          </a:p>
          <a:p>
            <a:endParaRPr lang="en-US" dirty="0" smtClean="0"/>
          </a:p>
          <a:p>
            <a:r>
              <a:rPr lang="en-US" dirty="0" smtClean="0"/>
              <a:t>New methods such as the ATC and FDP have been developed so not as many animals die.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Numbers in the US</a:t>
            </a:r>
            <a:endParaRPr lang="en-US" dirty="0"/>
          </a:p>
        </p:txBody>
      </p:sp>
      <p:sp>
        <p:nvSpPr>
          <p:cNvPr id="3" name="Content Placeholder 2"/>
          <p:cNvSpPr>
            <a:spLocks noGrp="1"/>
          </p:cNvSpPr>
          <p:nvPr>
            <p:ph idx="1"/>
          </p:nvPr>
        </p:nvSpPr>
        <p:spPr/>
        <p:txBody>
          <a:bodyPr>
            <a:normAutofit/>
          </a:bodyPr>
          <a:lstStyle/>
          <a:p>
            <a:r>
              <a:rPr lang="en-US" b="1" dirty="0" smtClean="0"/>
              <a:t>25-100 Million Animals: </a:t>
            </a:r>
            <a:r>
              <a:rPr lang="en-US" dirty="0" smtClean="0"/>
              <a:t/>
            </a:r>
            <a:br>
              <a:rPr lang="en-US" dirty="0" smtClean="0"/>
            </a:br>
            <a:r>
              <a:rPr lang="en-US" dirty="0" smtClean="0"/>
              <a:t>More than 25 million vertebrate animals are used in testing in the United States each year.  After the experiments conclude, essentially all of the animals who have survived the research are killed. When invertebrate animals are considered, the estimated number rises to as high as 100 million.</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Numbers in the US</a:t>
            </a:r>
            <a:endParaRPr lang="en-US" dirty="0"/>
          </a:p>
        </p:txBody>
      </p:sp>
      <p:sp>
        <p:nvSpPr>
          <p:cNvPr id="3" name="Content Placeholder 2"/>
          <p:cNvSpPr>
            <a:spLocks noGrp="1"/>
          </p:cNvSpPr>
          <p:nvPr>
            <p:ph idx="1"/>
          </p:nvPr>
        </p:nvSpPr>
        <p:spPr/>
        <p:txBody>
          <a:bodyPr/>
          <a:lstStyle/>
          <a:p>
            <a:r>
              <a:rPr lang="en-US" b="1" dirty="0" smtClean="0"/>
              <a:t>50 Drugs: </a:t>
            </a:r>
            <a:r>
              <a:rPr lang="en-US" dirty="0" smtClean="0"/>
              <a:t/>
            </a:r>
            <a:br>
              <a:rPr lang="en-US" dirty="0" smtClean="0"/>
            </a:br>
            <a:r>
              <a:rPr lang="en-US" dirty="0" smtClean="0"/>
              <a:t> As of 2002, more than 50 drugs tested on animals and approved by the FDA as safe had been taken off the market or relabeled because they had caused serious illnesses and death in humans. The FDA itself estimated in 2006 that 92 percent of drugs that pass animal testing fail in human clinical trials.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the drugs tested work?</a:t>
            </a:r>
            <a:endParaRPr lang="en-US" dirty="0"/>
          </a:p>
        </p:txBody>
      </p:sp>
      <p:sp>
        <p:nvSpPr>
          <p:cNvPr id="3" name="Content Placeholder 2"/>
          <p:cNvSpPr>
            <a:spLocks noGrp="1"/>
          </p:cNvSpPr>
          <p:nvPr>
            <p:ph idx="1"/>
          </p:nvPr>
        </p:nvSpPr>
        <p:spPr>
          <a:xfrm>
            <a:off x="0" y="1676400"/>
            <a:ext cx="9144000" cy="4953000"/>
          </a:xfrm>
        </p:spPr>
        <p:txBody>
          <a:bodyPr>
            <a:normAutofit fontScale="85000" lnSpcReduction="20000"/>
          </a:bodyPr>
          <a:lstStyle/>
          <a:p>
            <a:endParaRPr lang="en-US" sz="2100" dirty="0" smtClean="0"/>
          </a:p>
          <a:p>
            <a:r>
              <a:rPr lang="en-US" sz="2100" dirty="0" smtClean="0"/>
              <a:t>40 % of drugs that worked in animals, do NOT work in humans.</a:t>
            </a:r>
          </a:p>
          <a:p>
            <a:endParaRPr lang="en-US" sz="2100" dirty="0" smtClean="0"/>
          </a:p>
          <a:p>
            <a:r>
              <a:rPr lang="en-US" sz="2100" dirty="0" smtClean="0"/>
              <a:t>Strychnine, one of the deadliest poisons to humans, is harmless to monkeys, chickens, and guinea pigs.</a:t>
            </a:r>
          </a:p>
          <a:p>
            <a:endParaRPr lang="en-US" sz="2100" dirty="0" smtClean="0"/>
          </a:p>
          <a:p>
            <a:r>
              <a:rPr lang="en-US" sz="2100" dirty="0" smtClean="0"/>
              <a:t>A dose of belladonna that would kill a person is harmless to rabbits and goats.</a:t>
            </a:r>
          </a:p>
          <a:p>
            <a:endParaRPr lang="en-US" sz="2100" dirty="0" smtClean="0"/>
          </a:p>
          <a:p>
            <a:r>
              <a:rPr lang="en-US" sz="2100" dirty="0" smtClean="0"/>
              <a:t>Sheep can consume enormous quantities of arsenic, which is fatal to humans in small amounts.</a:t>
            </a:r>
          </a:p>
          <a:p>
            <a:endParaRPr lang="en-US" sz="2100" dirty="0" smtClean="0"/>
          </a:p>
          <a:p>
            <a:r>
              <a:rPr lang="en-US" sz="2100" dirty="0" smtClean="0"/>
              <a:t>What we consider poisonous mushrooms are commonly eaten by rabbits.</a:t>
            </a:r>
          </a:p>
          <a:p>
            <a:endParaRPr lang="en-US" sz="2100" dirty="0" smtClean="0"/>
          </a:p>
          <a:p>
            <a:r>
              <a:rPr lang="en-US" sz="2100" dirty="0" smtClean="0"/>
              <a:t>Hemlock is a deadly poison for humans, but is consumed without ill effect by mice, sheep, goats and horses.</a:t>
            </a:r>
          </a:p>
          <a:p>
            <a:endParaRPr lang="en-US" sz="2100" dirty="0" smtClean="0"/>
          </a:p>
          <a:p>
            <a:r>
              <a:rPr lang="en-US" sz="2100" dirty="0" smtClean="0"/>
              <a:t>PCP, or "angel dust", which drives humans into a frenzy, is used as a sedative for horses.</a:t>
            </a:r>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Thalidomide Incident</a:t>
            </a:r>
            <a:endParaRPr lang="en-US" dirty="0"/>
          </a:p>
        </p:txBody>
      </p:sp>
      <p:sp>
        <p:nvSpPr>
          <p:cNvPr id="3" name="Content Placeholder 2"/>
          <p:cNvSpPr>
            <a:spLocks noGrp="1"/>
          </p:cNvSpPr>
          <p:nvPr>
            <p:ph idx="1"/>
          </p:nvPr>
        </p:nvSpPr>
        <p:spPr/>
        <p:txBody>
          <a:bodyPr/>
          <a:lstStyle/>
          <a:p>
            <a:r>
              <a:rPr lang="en-US" dirty="0" smtClean="0"/>
              <a:t>Between the years of 1957-1961 a prescription drug was given out to pregnant women to help with their morning sickness</a:t>
            </a:r>
          </a:p>
          <a:p>
            <a:r>
              <a:rPr lang="en-US" dirty="0" smtClean="0"/>
              <a:t>10,000 babies were born with deformities</a:t>
            </a:r>
          </a:p>
          <a:p>
            <a:r>
              <a:rPr lang="en-US" dirty="0" smtClean="0"/>
              <a:t>Although tested on mice, they never had any complications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drugs tested on animals that have gone wrong</a:t>
            </a:r>
            <a:endParaRPr lang="en-US" dirty="0"/>
          </a:p>
        </p:txBody>
      </p:sp>
      <p:sp>
        <p:nvSpPr>
          <p:cNvPr id="4" name="Content Placeholder 3"/>
          <p:cNvSpPr>
            <a:spLocks noGrp="1"/>
          </p:cNvSpPr>
          <p:nvPr>
            <p:ph idx="1"/>
          </p:nvPr>
        </p:nvSpPr>
        <p:spPr/>
        <p:txBody>
          <a:bodyPr>
            <a:normAutofit lnSpcReduction="10000"/>
          </a:bodyPr>
          <a:lstStyle/>
          <a:p>
            <a:r>
              <a:rPr lang="en-US" dirty="0" err="1" smtClean="0"/>
              <a:t>Clioquinol</a:t>
            </a:r>
            <a:r>
              <a:rPr lang="en-US" dirty="0" smtClean="0"/>
              <a:t>          anti-diarrhea    2,000+ deaths [2];</a:t>
            </a:r>
            <a:br>
              <a:rPr lang="en-US" dirty="0" smtClean="0"/>
            </a:br>
            <a:r>
              <a:rPr lang="en-US" dirty="0" smtClean="0"/>
              <a:t>                                                       30,000+ blinded</a:t>
            </a:r>
          </a:p>
          <a:p>
            <a:r>
              <a:rPr lang="en-US" dirty="0" err="1" smtClean="0"/>
              <a:t>Isoproterenol</a:t>
            </a:r>
            <a:r>
              <a:rPr lang="en-US" dirty="0" smtClean="0"/>
              <a:t>      anti-asthma      3,500+ deaths</a:t>
            </a:r>
          </a:p>
          <a:p>
            <a:r>
              <a:rPr lang="en-US" dirty="0" smtClean="0"/>
              <a:t>Thalidomide      sleeping pill       10,000+ birth defects; </a:t>
            </a:r>
            <a:br>
              <a:rPr lang="en-US" dirty="0" smtClean="0"/>
            </a:br>
            <a:r>
              <a:rPr lang="en-US" dirty="0" smtClean="0"/>
              <a:t>                             anti-nausea      3,000+ stillbirths</a:t>
            </a:r>
          </a:p>
          <a:p>
            <a:r>
              <a:rPr lang="en-US" dirty="0" smtClean="0"/>
              <a:t>DES                 anti-miscarriage    cancer, birth defects</a:t>
            </a:r>
          </a:p>
          <a:p>
            <a:r>
              <a:rPr lang="en-US" dirty="0" err="1" smtClean="0"/>
              <a:t>Phenylbutazone</a:t>
            </a:r>
            <a:r>
              <a:rPr lang="en-US" dirty="0" smtClean="0"/>
              <a:t>  anti-inflammatory   10,000+ deaths</a:t>
            </a:r>
          </a:p>
          <a:p>
            <a:endParaRPr lang="en-US" dirty="0" smtClean="0"/>
          </a:p>
          <a:p>
            <a:pPr>
              <a:buNone/>
            </a:pPr>
            <a:r>
              <a:rPr lang="en-US" dirty="0" smtClean="0"/>
              <a:t>(Goldsmith D., 2006)</a:t>
            </a:r>
            <a:br>
              <a:rPr lang="en-US" dirty="0" smtClean="0"/>
            </a:br>
            <a:r>
              <a:rPr lang="en-US" dirty="0" smtClean="0"/>
              <a:t>*</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Numbers of animals used from 1975-2007</a:t>
            </a:r>
            <a:endParaRPr lang="en-US" dirty="0"/>
          </a:p>
        </p:txBody>
      </p:sp>
      <p:pic>
        <p:nvPicPr>
          <p:cNvPr id="4" name="Content Placeholder 3" descr="figure1.gif"/>
          <p:cNvPicPr>
            <a:picLocks noGrp="1" noChangeAspect="1"/>
          </p:cNvPicPr>
          <p:nvPr>
            <p:ph idx="1"/>
          </p:nvPr>
        </p:nvPicPr>
        <p:blipFill>
          <a:blip r:embed="rId3"/>
          <a:stretch>
            <a:fillRect/>
          </a:stretch>
        </p:blipFill>
        <p:spPr>
          <a:xfrm>
            <a:off x="857250" y="2072481"/>
            <a:ext cx="7429500" cy="4114800"/>
          </a:xfrm>
        </p:spPr>
      </p:pic>
      <p:sp>
        <p:nvSpPr>
          <p:cNvPr id="6" name="TextBox 5"/>
          <p:cNvSpPr txBox="1"/>
          <p:nvPr/>
        </p:nvSpPr>
        <p:spPr>
          <a:xfrm>
            <a:off x="3200400" y="1295400"/>
            <a:ext cx="5562600" cy="369332"/>
          </a:xfrm>
          <a:prstGeom prst="rect">
            <a:avLst/>
          </a:prstGeom>
          <a:noFill/>
        </p:spPr>
        <p:txBody>
          <a:bodyPr wrap="square" rtlCol="0">
            <a:spAutoFit/>
          </a:bodyPr>
          <a:lstStyle/>
          <a:p>
            <a:r>
              <a:rPr lang="en-US" dirty="0" smtClean="0"/>
              <a:t>(Fish, mice, rats, all categories)</a:t>
            </a:r>
            <a:endParaRPr lang="en-US" dirty="0"/>
          </a:p>
        </p:txBody>
      </p:sp>
      <p:sp>
        <p:nvSpPr>
          <p:cNvPr id="7" name="TextBox 6"/>
          <p:cNvSpPr txBox="1"/>
          <p:nvPr/>
        </p:nvSpPr>
        <p:spPr>
          <a:xfrm>
            <a:off x="2590800" y="6248400"/>
            <a:ext cx="4267200" cy="646331"/>
          </a:xfrm>
          <a:prstGeom prst="rect">
            <a:avLst/>
          </a:prstGeom>
          <a:noFill/>
        </p:spPr>
        <p:txBody>
          <a:bodyPr wrap="square" rtlCol="0">
            <a:spAutoFit/>
          </a:bodyPr>
          <a:lstStyle/>
          <a:p>
            <a:r>
              <a:rPr lang="en-US" dirty="0" smtClean="0"/>
              <a:t>(Facts and Figures, 2007)</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 of animals from 1975-2007 </a:t>
            </a:r>
            <a:endParaRPr lang="en-US" dirty="0"/>
          </a:p>
        </p:txBody>
      </p:sp>
      <p:pic>
        <p:nvPicPr>
          <p:cNvPr id="4" name="Content Placeholder 3" descr="figure2.gif"/>
          <p:cNvPicPr>
            <a:picLocks noGrp="1" noChangeAspect="1"/>
          </p:cNvPicPr>
          <p:nvPr>
            <p:ph idx="1"/>
          </p:nvPr>
        </p:nvPicPr>
        <p:blipFill>
          <a:blip r:embed="rId2"/>
          <a:stretch>
            <a:fillRect/>
          </a:stretch>
        </p:blipFill>
        <p:spPr>
          <a:xfrm>
            <a:off x="857250" y="2072481"/>
            <a:ext cx="7429500" cy="4114800"/>
          </a:xfrm>
        </p:spPr>
      </p:pic>
      <p:sp>
        <p:nvSpPr>
          <p:cNvPr id="5" name="TextBox 4"/>
          <p:cNvSpPr txBox="1"/>
          <p:nvPr/>
        </p:nvSpPr>
        <p:spPr>
          <a:xfrm>
            <a:off x="1981200" y="1371600"/>
            <a:ext cx="6172200" cy="381000"/>
          </a:xfrm>
          <a:prstGeom prst="rect">
            <a:avLst/>
          </a:prstGeom>
          <a:noFill/>
        </p:spPr>
        <p:txBody>
          <a:bodyPr wrap="square" rtlCol="0">
            <a:spAutoFit/>
          </a:bodyPr>
          <a:lstStyle/>
          <a:p>
            <a:r>
              <a:rPr lang="en-US" dirty="0" smtClean="0"/>
              <a:t>(cats, dogs, non-human primates)</a:t>
            </a:r>
            <a:endParaRPr lang="en-US" dirty="0"/>
          </a:p>
        </p:txBody>
      </p:sp>
      <p:sp>
        <p:nvSpPr>
          <p:cNvPr id="6" name="TextBox 5"/>
          <p:cNvSpPr txBox="1"/>
          <p:nvPr/>
        </p:nvSpPr>
        <p:spPr>
          <a:xfrm>
            <a:off x="1981200" y="6324600"/>
            <a:ext cx="4495800" cy="369332"/>
          </a:xfrm>
          <a:prstGeom prst="rect">
            <a:avLst/>
          </a:prstGeom>
          <a:noFill/>
        </p:spPr>
        <p:txBody>
          <a:bodyPr wrap="square" rtlCol="0">
            <a:spAutoFit/>
          </a:bodyPr>
          <a:lstStyle/>
          <a:p>
            <a:r>
              <a:rPr lang="en-US" dirty="0" smtClean="0"/>
              <a:t>(Facts and Figures, 2007)</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a:t>
            </a:r>
            <a:endParaRPr lang="en-US" dirty="0"/>
          </a:p>
        </p:txBody>
      </p:sp>
      <p:sp>
        <p:nvSpPr>
          <p:cNvPr id="3" name="Content Placeholder 2"/>
          <p:cNvSpPr>
            <a:spLocks noGrp="1"/>
          </p:cNvSpPr>
          <p:nvPr>
            <p:ph idx="1"/>
          </p:nvPr>
        </p:nvSpPr>
        <p:spPr/>
        <p:txBody>
          <a:bodyPr/>
          <a:lstStyle/>
          <a:p>
            <a:r>
              <a:rPr lang="en-US" dirty="0" smtClean="0"/>
              <a:t>Many animals are dying every year to old techniques of testing drugs.</a:t>
            </a:r>
          </a:p>
          <a:p>
            <a:r>
              <a:rPr lang="en-US" dirty="0" smtClean="0"/>
              <a:t>There are many new ways of testing drugs that have no need for animals.</a:t>
            </a:r>
          </a:p>
          <a:p>
            <a:r>
              <a:rPr lang="en-US" dirty="0" smtClean="0"/>
              <a:t>Computer simulations and stem cells are just two of the other options available today.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a:bodyPr>
          <a:lstStyle/>
          <a:p>
            <a:r>
              <a:rPr lang="en-US" dirty="0" smtClean="0"/>
              <a:t>Percentage of Animals Used</a:t>
            </a:r>
            <a:endParaRPr lang="en-US" dirty="0"/>
          </a:p>
        </p:txBody>
      </p:sp>
      <p:pic>
        <p:nvPicPr>
          <p:cNvPr id="4" name="Content Placeholder 3" descr="untitled.bmp"/>
          <p:cNvPicPr>
            <a:picLocks noGrp="1" noChangeAspect="1"/>
          </p:cNvPicPr>
          <p:nvPr>
            <p:ph idx="1"/>
          </p:nvPr>
        </p:nvPicPr>
        <p:blipFill>
          <a:blip r:embed="rId3"/>
          <a:stretch>
            <a:fillRect/>
          </a:stretch>
        </p:blipFill>
        <p:spPr>
          <a:xfrm>
            <a:off x="152400" y="2057400"/>
            <a:ext cx="4389437" cy="4389437"/>
          </a:xfrm>
        </p:spPr>
      </p:pic>
      <p:pic>
        <p:nvPicPr>
          <p:cNvPr id="6" name="Picture 5" descr="EN_diersoorten_2006.gif"/>
          <p:cNvPicPr>
            <a:picLocks noChangeAspect="1"/>
          </p:cNvPicPr>
          <p:nvPr/>
        </p:nvPicPr>
        <p:blipFill>
          <a:blip r:embed="rId4"/>
          <a:stretch>
            <a:fillRect/>
          </a:stretch>
        </p:blipFill>
        <p:spPr>
          <a:xfrm>
            <a:off x="4876800" y="2514600"/>
            <a:ext cx="3810000" cy="1266825"/>
          </a:xfrm>
          <a:prstGeom prst="rect">
            <a:avLst/>
          </a:prstGeom>
        </p:spPr>
      </p:pic>
      <p:graphicFrame>
        <p:nvGraphicFramePr>
          <p:cNvPr id="8" name="Table 7"/>
          <p:cNvGraphicFramePr>
            <a:graphicFrameLocks noGrp="1"/>
          </p:cNvGraphicFramePr>
          <p:nvPr/>
        </p:nvGraphicFramePr>
        <p:xfrm>
          <a:off x="4648200" y="3962400"/>
          <a:ext cx="4191000" cy="2661920"/>
        </p:xfrm>
        <a:graphic>
          <a:graphicData uri="http://schemas.openxmlformats.org/drawingml/2006/table">
            <a:tbl>
              <a:tblPr firstRow="1" bandRow="1">
                <a:tableStyleId>{5C22544A-7EE6-4342-B048-85BDC9FD1C3A}</a:tableStyleId>
              </a:tblPr>
              <a:tblGrid>
                <a:gridCol w="2095500"/>
                <a:gridCol w="2095500"/>
              </a:tblGrid>
              <a:tr h="370840">
                <a:tc>
                  <a:txBody>
                    <a:bodyPr/>
                    <a:lstStyle/>
                    <a:p>
                      <a:r>
                        <a:rPr lang="en-US" dirty="0" smtClean="0"/>
                        <a:t>Experiment</a:t>
                      </a:r>
                      <a:r>
                        <a:rPr lang="en-US" baseline="0" dirty="0" smtClean="0"/>
                        <a:t> Percentages</a:t>
                      </a:r>
                      <a:endParaRPr lang="en-US" dirty="0"/>
                    </a:p>
                  </a:txBody>
                  <a:tcPr/>
                </a:tc>
                <a:tc>
                  <a:txBody>
                    <a:bodyPr/>
                    <a:lstStyle/>
                    <a:p>
                      <a:r>
                        <a:rPr lang="en-US" dirty="0" smtClean="0"/>
                        <a:t>2005</a:t>
                      </a:r>
                      <a:endParaRPr lang="en-US" dirty="0"/>
                    </a:p>
                  </a:txBody>
                  <a:tcPr/>
                </a:tc>
              </a:tr>
              <a:tr h="370840">
                <a:tc>
                  <a:txBody>
                    <a:bodyPr/>
                    <a:lstStyle/>
                    <a:p>
                      <a:r>
                        <a:rPr lang="en-US" dirty="0" smtClean="0"/>
                        <a:t>Total</a:t>
                      </a:r>
                      <a:r>
                        <a:rPr lang="en-US" baseline="0" dirty="0" smtClean="0"/>
                        <a:t> number of experiments</a:t>
                      </a:r>
                      <a:endParaRPr lang="en-US" dirty="0"/>
                    </a:p>
                  </a:txBody>
                  <a:tcPr/>
                </a:tc>
                <a:tc>
                  <a:txBody>
                    <a:bodyPr/>
                    <a:lstStyle/>
                    <a:p>
                      <a:r>
                        <a:rPr lang="en-US" dirty="0" smtClean="0"/>
                        <a:t>10,730,120</a:t>
                      </a:r>
                      <a:endParaRPr lang="en-US" dirty="0"/>
                    </a:p>
                  </a:txBody>
                  <a:tcPr/>
                </a:tc>
              </a:tr>
              <a:tr h="370840">
                <a:tc>
                  <a:txBody>
                    <a:bodyPr/>
                    <a:lstStyle/>
                    <a:p>
                      <a:r>
                        <a:rPr lang="en-US" dirty="0" smtClean="0"/>
                        <a:t>Rodents Rabbits %</a:t>
                      </a:r>
                      <a:endParaRPr lang="en-US" dirty="0"/>
                    </a:p>
                  </a:txBody>
                  <a:tcPr/>
                </a:tc>
                <a:tc>
                  <a:txBody>
                    <a:bodyPr/>
                    <a:lstStyle/>
                    <a:p>
                      <a:r>
                        <a:rPr lang="en-US" dirty="0" smtClean="0"/>
                        <a:t>77.1</a:t>
                      </a:r>
                      <a:endParaRPr lang="en-US" dirty="0"/>
                    </a:p>
                  </a:txBody>
                  <a:tcPr/>
                </a:tc>
              </a:tr>
              <a:tr h="370840">
                <a:tc>
                  <a:txBody>
                    <a:bodyPr/>
                    <a:lstStyle/>
                    <a:p>
                      <a:r>
                        <a:rPr lang="en-US" dirty="0" smtClean="0"/>
                        <a:t>Coldblood</a:t>
                      </a:r>
                      <a:r>
                        <a:rPr lang="en-US" baseline="0" dirty="0" smtClean="0"/>
                        <a:t>ed animals %</a:t>
                      </a:r>
                      <a:endParaRPr lang="en-US" dirty="0"/>
                    </a:p>
                  </a:txBody>
                  <a:tcPr/>
                </a:tc>
                <a:tc>
                  <a:txBody>
                    <a:bodyPr/>
                    <a:lstStyle/>
                    <a:p>
                      <a:r>
                        <a:rPr lang="en-US" dirty="0" smtClean="0"/>
                        <a:t>15.0</a:t>
                      </a:r>
                      <a:endParaRPr lang="en-US" dirty="0"/>
                    </a:p>
                  </a:txBody>
                  <a:tcPr/>
                </a:tc>
              </a:tr>
              <a:tr h="370840">
                <a:tc>
                  <a:txBody>
                    <a:bodyPr/>
                    <a:lstStyle/>
                    <a:p>
                      <a:r>
                        <a:rPr lang="en-US" dirty="0" smtClean="0"/>
                        <a:t>Other %</a:t>
                      </a:r>
                      <a:endParaRPr lang="en-US" dirty="0"/>
                    </a:p>
                  </a:txBody>
                  <a:tcPr/>
                </a:tc>
                <a:tc>
                  <a:txBody>
                    <a:bodyPr/>
                    <a:lstStyle/>
                    <a:p>
                      <a:r>
                        <a:rPr lang="en-US" dirty="0" smtClean="0"/>
                        <a:t>7.8</a:t>
                      </a:r>
                      <a:endParaRPr lang="en-US" dirty="0"/>
                    </a:p>
                  </a:txBody>
                  <a:tcPr/>
                </a:tc>
              </a:tr>
            </a:tbl>
          </a:graphicData>
        </a:graphic>
      </p:graphicFrame>
      <p:sp>
        <p:nvSpPr>
          <p:cNvPr id="9" name="TextBox 8"/>
          <p:cNvSpPr txBox="1"/>
          <p:nvPr/>
        </p:nvSpPr>
        <p:spPr>
          <a:xfrm>
            <a:off x="1752600" y="2057400"/>
            <a:ext cx="2819400" cy="369332"/>
          </a:xfrm>
          <a:prstGeom prst="rect">
            <a:avLst/>
          </a:prstGeom>
          <a:noFill/>
        </p:spPr>
        <p:txBody>
          <a:bodyPr wrap="square" rtlCol="0">
            <a:spAutoFit/>
          </a:bodyPr>
          <a:lstStyle/>
          <a:p>
            <a:r>
              <a:rPr lang="en-US" dirty="0" smtClean="0"/>
              <a:t>United States</a:t>
            </a:r>
            <a:endParaRPr lang="en-US" dirty="0"/>
          </a:p>
        </p:txBody>
      </p:sp>
      <p:sp>
        <p:nvSpPr>
          <p:cNvPr id="10" name="TextBox 9"/>
          <p:cNvSpPr txBox="1"/>
          <p:nvPr/>
        </p:nvSpPr>
        <p:spPr>
          <a:xfrm>
            <a:off x="5715000" y="1905000"/>
            <a:ext cx="2362200" cy="369332"/>
          </a:xfrm>
          <a:prstGeom prst="rect">
            <a:avLst/>
          </a:prstGeom>
          <a:noFill/>
        </p:spPr>
        <p:txBody>
          <a:bodyPr wrap="square" rtlCol="0">
            <a:spAutoFit/>
          </a:bodyPr>
          <a:lstStyle/>
          <a:p>
            <a:r>
              <a:rPr lang="en-US" dirty="0" smtClean="0"/>
              <a:t>Netherlands</a:t>
            </a:r>
            <a:endParaRPr lang="en-US" dirty="0"/>
          </a:p>
        </p:txBody>
      </p:sp>
      <p:sp>
        <p:nvSpPr>
          <p:cNvPr id="11" name="TextBox 10"/>
          <p:cNvSpPr txBox="1"/>
          <p:nvPr/>
        </p:nvSpPr>
        <p:spPr>
          <a:xfrm>
            <a:off x="1981200" y="6581001"/>
            <a:ext cx="3276600" cy="276999"/>
          </a:xfrm>
          <a:prstGeom prst="rect">
            <a:avLst/>
          </a:prstGeom>
          <a:noFill/>
        </p:spPr>
        <p:txBody>
          <a:bodyPr wrap="square" rtlCol="0">
            <a:spAutoFit/>
          </a:bodyPr>
          <a:lstStyle/>
          <a:p>
            <a:r>
              <a:rPr lang="en-US" sz="1200" dirty="0" smtClean="0"/>
              <a:t>(Laboratory Animal Barometer, 2006)</a:t>
            </a:r>
            <a:endParaRPr lang="en-US" sz="1200" dirty="0"/>
          </a:p>
        </p:txBody>
      </p:sp>
      <p:sp>
        <p:nvSpPr>
          <p:cNvPr id="12" name="TextBox 11"/>
          <p:cNvSpPr txBox="1"/>
          <p:nvPr/>
        </p:nvSpPr>
        <p:spPr>
          <a:xfrm>
            <a:off x="0" y="6581001"/>
            <a:ext cx="2438400" cy="276999"/>
          </a:xfrm>
          <a:prstGeom prst="rect">
            <a:avLst/>
          </a:prstGeom>
          <a:noFill/>
        </p:spPr>
        <p:txBody>
          <a:bodyPr wrap="square" rtlCol="0">
            <a:spAutoFit/>
          </a:bodyPr>
          <a:lstStyle/>
          <a:p>
            <a:r>
              <a:rPr lang="en-US" sz="1200" dirty="0" smtClean="0"/>
              <a:t>(Animal Testing, 2008)</a:t>
            </a:r>
            <a:endParaRPr lang="en-US" sz="1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Number of animals used within the European Union</a:t>
            </a:r>
            <a:endParaRPr lang="en-US" dirty="0"/>
          </a:p>
        </p:txBody>
      </p:sp>
      <p:pic>
        <p:nvPicPr>
          <p:cNvPr id="4" name="Content Placeholder 3" descr="EN_lidstaten_EU.gif"/>
          <p:cNvPicPr>
            <a:picLocks noGrp="1" noChangeAspect="1"/>
          </p:cNvPicPr>
          <p:nvPr>
            <p:ph idx="1"/>
          </p:nvPr>
        </p:nvPicPr>
        <p:blipFill>
          <a:blip r:embed="rId3"/>
          <a:stretch>
            <a:fillRect/>
          </a:stretch>
        </p:blipFill>
        <p:spPr>
          <a:xfrm>
            <a:off x="1828800" y="2209800"/>
            <a:ext cx="5019675" cy="3657192"/>
          </a:xfrm>
        </p:spPr>
      </p:pic>
      <p:sp>
        <p:nvSpPr>
          <p:cNvPr id="5" name="TextBox 4"/>
          <p:cNvSpPr txBox="1"/>
          <p:nvPr/>
        </p:nvSpPr>
        <p:spPr>
          <a:xfrm>
            <a:off x="2514600" y="5867400"/>
            <a:ext cx="4648200" cy="369332"/>
          </a:xfrm>
          <a:prstGeom prst="rect">
            <a:avLst/>
          </a:prstGeom>
          <a:noFill/>
        </p:spPr>
        <p:txBody>
          <a:bodyPr wrap="square" rtlCol="0">
            <a:spAutoFit/>
          </a:bodyPr>
          <a:lstStyle/>
          <a:p>
            <a:r>
              <a:rPr lang="en-US" dirty="0" smtClean="0"/>
              <a:t>(Laboratory Animal Barometer, 2006)</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5" name="Content Placeholder 4"/>
          <p:cNvSpPr>
            <a:spLocks noGrp="1"/>
          </p:cNvSpPr>
          <p:nvPr>
            <p:ph idx="1"/>
          </p:nvPr>
        </p:nvSpPr>
        <p:spPr/>
        <p:txBody>
          <a:bodyPr>
            <a:normAutofit lnSpcReduction="10000"/>
          </a:bodyPr>
          <a:lstStyle/>
          <a:p>
            <a:r>
              <a:rPr lang="en-US" dirty="0" smtClean="0"/>
              <a:t>1655-  Edmund </a:t>
            </a:r>
            <a:r>
              <a:rPr lang="en-US" dirty="0" err="1" smtClean="0"/>
              <a:t>O’meara</a:t>
            </a:r>
            <a:r>
              <a:rPr lang="en-US" dirty="0" smtClean="0"/>
              <a:t> said, “  the miserable torture of vivisection surely places the body in an unnatural state."  He was one of the first people to speak out against vivisection, and how it was unethical and not good for science</a:t>
            </a:r>
          </a:p>
          <a:p>
            <a:endParaRPr lang="en-US" dirty="0" smtClean="0"/>
          </a:p>
          <a:p>
            <a:r>
              <a:rPr lang="en-US" dirty="0" smtClean="0"/>
              <a:t>1850’s- Darwin was one of the first people that said animals could be used as models for human beings.  This was the real start of animal testing for humans.  Many and even Darwin said later that this was unethical in the treatment of animals. (Barnett, 1958)</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p:txBody>
          <a:bodyPr/>
          <a:lstStyle/>
          <a:p>
            <a:r>
              <a:rPr lang="en-US" dirty="0" smtClean="0"/>
              <a:t> </a:t>
            </a:r>
          </a:p>
          <a:p>
            <a:r>
              <a:rPr lang="en-US" dirty="0" smtClean="0"/>
              <a:t>1880’s- Louis Pasteur discovered germ theory by giving anthrax to sheep.  This was a monumental mark in medicine, but at the cost of animal’s lives.  (Robbins, 2001)</a:t>
            </a:r>
          </a:p>
          <a:p>
            <a:endParaRPr lang="en-US" dirty="0" smtClean="0"/>
          </a:p>
          <a:p>
            <a:r>
              <a:rPr lang="en-US" dirty="0" smtClean="0"/>
              <a:t>Pro-animal testing believe that many new treatments can come from animal testing.  Although today we have the technology and do not need animals anymore.</a:t>
            </a:r>
          </a:p>
          <a:p>
            <a:pPr>
              <a:buNone/>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en-US" dirty="0"/>
          </a:p>
        </p:txBody>
      </p:sp>
      <p:sp>
        <p:nvSpPr>
          <p:cNvPr id="3" name="Content Placeholder 2"/>
          <p:cNvSpPr>
            <a:spLocks noGrp="1"/>
          </p:cNvSpPr>
          <p:nvPr>
            <p:ph idx="1"/>
          </p:nvPr>
        </p:nvSpPr>
        <p:spPr/>
        <p:txBody>
          <a:bodyPr/>
          <a:lstStyle/>
          <a:p>
            <a:r>
              <a:rPr lang="en-US" dirty="0" smtClean="0"/>
              <a:t>1968- The Medicine Acts were adopted in the United States.  “states that all new pharmaceutical products must be tested on at least two different species of live mammal, one of which must be a large non-rodent.”   Things such as the Thalidomide incident and many others, have also helped make animal testing a way to save human lives.  Instead of not studying the drug and side effects they are now made to immediately test them on animals. (Safety Trials, 2009)</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Pro-animal testing</a:t>
            </a:r>
            <a:endParaRPr lang="en-US" dirty="0"/>
          </a:p>
        </p:txBody>
      </p:sp>
      <p:sp>
        <p:nvSpPr>
          <p:cNvPr id="3" name="Content Placeholder 2"/>
          <p:cNvSpPr>
            <a:spLocks noGrp="1"/>
          </p:cNvSpPr>
          <p:nvPr>
            <p:ph idx="1"/>
          </p:nvPr>
        </p:nvSpPr>
        <p:spPr/>
        <p:txBody>
          <a:bodyPr>
            <a:normAutofit lnSpcReduction="10000"/>
          </a:bodyPr>
          <a:lstStyle/>
          <a:p>
            <a:r>
              <a:rPr lang="en-US" dirty="0" smtClean="0"/>
              <a:t>Many argue that animal testing is the way to further medicine in the future.</a:t>
            </a:r>
          </a:p>
          <a:p>
            <a:endParaRPr lang="en-US" dirty="0" smtClean="0"/>
          </a:p>
          <a:p>
            <a:endParaRPr lang="en-US" dirty="0" smtClean="0"/>
          </a:p>
          <a:p>
            <a:r>
              <a:rPr lang="en-US" dirty="0" smtClean="0"/>
              <a:t>That the only way to know if there are going to be side effects of a drugs, is to test it on an animal or living organism.</a:t>
            </a:r>
          </a:p>
          <a:p>
            <a:endParaRPr lang="en-US" dirty="0" smtClean="0"/>
          </a:p>
          <a:p>
            <a:r>
              <a:rPr lang="en-US" dirty="0" smtClean="0"/>
              <a:t>Computer models work, but don’t always prove accuracy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Pro-animal Testing</a:t>
            </a:r>
            <a:endParaRPr lang="en-US" dirty="0"/>
          </a:p>
        </p:txBody>
      </p:sp>
      <p:pic>
        <p:nvPicPr>
          <p:cNvPr id="4" name="Content Placeholder 3" descr="125CCC41-DD05-19E1-063805699E4749BA.jpg"/>
          <p:cNvPicPr>
            <a:picLocks noGrp="1" noChangeAspect="1"/>
          </p:cNvPicPr>
          <p:nvPr>
            <p:ph idx="1"/>
          </p:nvPr>
        </p:nvPicPr>
        <p:blipFill>
          <a:blip r:embed="rId2"/>
          <a:stretch>
            <a:fillRect/>
          </a:stretch>
        </p:blipFill>
        <p:spPr>
          <a:xfrm>
            <a:off x="228600" y="2209800"/>
            <a:ext cx="4267200" cy="1828641"/>
          </a:xfrm>
        </p:spPr>
      </p:pic>
      <p:sp>
        <p:nvSpPr>
          <p:cNvPr id="5" name="TextBox 4"/>
          <p:cNvSpPr txBox="1"/>
          <p:nvPr/>
        </p:nvSpPr>
        <p:spPr>
          <a:xfrm>
            <a:off x="4724400" y="2362200"/>
            <a:ext cx="4114800" cy="3539430"/>
          </a:xfrm>
          <a:prstGeom prst="rect">
            <a:avLst/>
          </a:prstGeom>
          <a:noFill/>
        </p:spPr>
        <p:txBody>
          <a:bodyPr wrap="square" rtlCol="0">
            <a:spAutoFit/>
          </a:bodyPr>
          <a:lstStyle/>
          <a:p>
            <a:pPr>
              <a:buFont typeface="Arial" pitchFamily="34" charset="0"/>
              <a:buChar char="•"/>
            </a:pPr>
            <a:r>
              <a:rPr lang="en-US" sz="1600" dirty="0" smtClean="0"/>
              <a:t>-Developing new treatments for diseases or ways of preventing disease 28% </a:t>
            </a:r>
          </a:p>
          <a:p>
            <a:pPr>
              <a:buFont typeface="Arial" pitchFamily="34" charset="0"/>
              <a:buChar char="•"/>
            </a:pPr>
            <a:endParaRPr lang="en-US" sz="1600" dirty="0" smtClean="0"/>
          </a:p>
          <a:p>
            <a:pPr>
              <a:buFont typeface="Arial" pitchFamily="34" charset="0"/>
              <a:buChar char="•"/>
            </a:pPr>
            <a:r>
              <a:rPr lang="en-US" sz="1600" dirty="0" smtClean="0"/>
              <a:t>-Basic biological and medical research 31% </a:t>
            </a:r>
          </a:p>
          <a:p>
            <a:pPr>
              <a:buFont typeface="Arial" pitchFamily="34" charset="0"/>
              <a:buChar char="•"/>
            </a:pPr>
            <a:endParaRPr lang="en-US" sz="1600" dirty="0" smtClean="0"/>
          </a:p>
          <a:p>
            <a:pPr>
              <a:buFont typeface="Arial" pitchFamily="34" charset="0"/>
              <a:buChar char="•"/>
            </a:pPr>
            <a:r>
              <a:rPr lang="en-US" sz="1600" dirty="0" smtClean="0"/>
              <a:t>-Breeding of laboratory animals (mostly for research and developing new treatments) 37% </a:t>
            </a:r>
          </a:p>
          <a:p>
            <a:pPr>
              <a:buFont typeface="Arial" pitchFamily="34" charset="0"/>
              <a:buChar char="•"/>
            </a:pPr>
            <a:endParaRPr lang="en-US" sz="1600" dirty="0" smtClean="0"/>
          </a:p>
          <a:p>
            <a:pPr>
              <a:buFont typeface="Arial" pitchFamily="34" charset="0"/>
              <a:buChar char="•"/>
            </a:pPr>
            <a:r>
              <a:rPr lang="en-US" sz="1600" dirty="0" smtClean="0"/>
              <a:t>-Developing new methods of diagnosis 2% </a:t>
            </a:r>
          </a:p>
          <a:p>
            <a:pPr>
              <a:buFont typeface="Arial" pitchFamily="34" charset="0"/>
              <a:buChar char="•"/>
            </a:pPr>
            <a:endParaRPr lang="en-US" sz="1600" dirty="0" smtClean="0"/>
          </a:p>
          <a:p>
            <a:pPr>
              <a:buFont typeface="Arial" pitchFamily="34" charset="0"/>
              <a:buChar char="•"/>
            </a:pPr>
            <a:r>
              <a:rPr lang="en-US" sz="1600" dirty="0" smtClean="0"/>
              <a:t>-Safety testing of non-medical products used in the home, agriculture and industry (no cosmetic or toiletries after 1998) 2%</a:t>
            </a:r>
            <a:endParaRPr lang="en-US" sz="1600" dirty="0"/>
          </a:p>
        </p:txBody>
      </p:sp>
      <p:sp>
        <p:nvSpPr>
          <p:cNvPr id="7" name="TextBox 6"/>
          <p:cNvSpPr txBox="1"/>
          <p:nvPr/>
        </p:nvSpPr>
        <p:spPr>
          <a:xfrm>
            <a:off x="381000" y="4191000"/>
            <a:ext cx="2514600" cy="369332"/>
          </a:xfrm>
          <a:prstGeom prst="rect">
            <a:avLst/>
          </a:prstGeom>
          <a:noFill/>
        </p:spPr>
        <p:txBody>
          <a:bodyPr wrap="square" rtlCol="0">
            <a:spAutoFit/>
          </a:bodyPr>
          <a:lstStyle/>
          <a:p>
            <a:r>
              <a:rPr lang="en-US" i="1" dirty="0" smtClean="0"/>
              <a:t>(Animal Testing, 2008)</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three R’s of helping animals</a:t>
            </a:r>
            <a:endParaRPr lang="en-US" dirty="0"/>
          </a:p>
        </p:txBody>
      </p:sp>
      <p:sp>
        <p:nvSpPr>
          <p:cNvPr id="3" name="Content Placeholder 2"/>
          <p:cNvSpPr>
            <a:spLocks noGrp="1"/>
          </p:cNvSpPr>
          <p:nvPr>
            <p:ph idx="1"/>
          </p:nvPr>
        </p:nvSpPr>
        <p:spPr/>
        <p:txBody>
          <a:bodyPr/>
          <a:lstStyle/>
          <a:p>
            <a:r>
              <a:rPr lang="en-US" dirty="0" smtClean="0"/>
              <a:t>Replacement means the substitution for conscious living higher animals of insentient material. </a:t>
            </a:r>
          </a:p>
          <a:p>
            <a:endParaRPr lang="en-US" dirty="0" smtClean="0"/>
          </a:p>
          <a:p>
            <a:r>
              <a:rPr lang="en-US" dirty="0" smtClean="0"/>
              <a:t>Reduction means reduction in the numbers of animals used to obtain information of a given amount and precision. </a:t>
            </a:r>
          </a:p>
          <a:p>
            <a:endParaRPr lang="en-US" dirty="0" smtClean="0"/>
          </a:p>
          <a:p>
            <a:r>
              <a:rPr lang="en-US" dirty="0" smtClean="0"/>
              <a:t>Refinement means any decrease in the incidence or severity of inhumane procedures applied to those animals which still have to be used</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a:t>
            </a:r>
            <a:endParaRPr lang="en-US" dirty="0"/>
          </a:p>
        </p:txBody>
      </p:sp>
      <p:sp>
        <p:nvSpPr>
          <p:cNvPr id="3" name="Content Placeholder 2"/>
          <p:cNvSpPr>
            <a:spLocks noGrp="1"/>
          </p:cNvSpPr>
          <p:nvPr>
            <p:ph idx="1"/>
          </p:nvPr>
        </p:nvSpPr>
        <p:spPr/>
        <p:txBody>
          <a:bodyPr/>
          <a:lstStyle/>
          <a:p>
            <a:r>
              <a:rPr lang="en-US" dirty="0" smtClean="0"/>
              <a:t>The government</a:t>
            </a:r>
          </a:p>
          <a:p>
            <a:endParaRPr lang="en-US" dirty="0" smtClean="0"/>
          </a:p>
          <a:p>
            <a:r>
              <a:rPr lang="en-US" dirty="0" smtClean="0"/>
              <a:t>Private companies</a:t>
            </a:r>
          </a:p>
          <a:p>
            <a:endParaRPr lang="en-US" dirty="0" smtClean="0"/>
          </a:p>
          <a:p>
            <a:r>
              <a:rPr lang="en-US" dirty="0" smtClean="0"/>
              <a:t>Organizations</a:t>
            </a:r>
          </a:p>
          <a:p>
            <a:endParaRPr lang="en-US" dirty="0" smtClean="0"/>
          </a:p>
          <a:p>
            <a:r>
              <a:rPr lang="en-US" dirty="0" smtClean="0"/>
              <a:t>Discrete donations from people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a:t>
            </a:r>
            <a:endParaRPr lang="en-US" dirty="0"/>
          </a:p>
        </p:txBody>
      </p:sp>
      <p:sp>
        <p:nvSpPr>
          <p:cNvPr id="3" name="Content Placeholder 2"/>
          <p:cNvSpPr>
            <a:spLocks noGrp="1"/>
          </p:cNvSpPr>
          <p:nvPr>
            <p:ph idx="1"/>
          </p:nvPr>
        </p:nvSpPr>
        <p:spPr/>
        <p:txBody>
          <a:bodyPr/>
          <a:lstStyle/>
          <a:p>
            <a:r>
              <a:rPr lang="en-US" dirty="0" smtClean="0"/>
              <a:t>“Since its beginning in 1946, the American Cancer Society's Research and Training Program has funded about $3.1 billion in cancer research and health professional training. As the largest source of non-federal funding of cancer research in the United States the Society funds approximately $107 million in grants annually” (Stakeholder Participation, 2009).</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animals tested for?</a:t>
            </a:r>
            <a:endParaRPr lang="en-US" dirty="0"/>
          </a:p>
        </p:txBody>
      </p:sp>
      <p:sp>
        <p:nvSpPr>
          <p:cNvPr id="3" name="Content Placeholder 2"/>
          <p:cNvSpPr>
            <a:spLocks noGrp="1"/>
          </p:cNvSpPr>
          <p:nvPr>
            <p:ph idx="1"/>
          </p:nvPr>
        </p:nvSpPr>
        <p:spPr/>
        <p:txBody>
          <a:bodyPr/>
          <a:lstStyle/>
          <a:p>
            <a:r>
              <a:rPr lang="en-US" dirty="0" smtClean="0"/>
              <a:t>Household products (chemicals)</a:t>
            </a:r>
          </a:p>
          <a:p>
            <a:r>
              <a:rPr lang="en-US" dirty="0" smtClean="0"/>
              <a:t>Things such as toothpaste, shampoo, and body wash</a:t>
            </a:r>
          </a:p>
          <a:p>
            <a:r>
              <a:rPr lang="en-US" dirty="0" smtClean="0"/>
              <a:t>Makeup</a:t>
            </a:r>
          </a:p>
          <a:p>
            <a:r>
              <a:rPr lang="en-US" dirty="0" smtClean="0"/>
              <a:t>MEDICINE ( direct focus on cancer)</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3" name="Content Placeholder 2"/>
          <p:cNvSpPr>
            <a:spLocks noGrp="1"/>
          </p:cNvSpPr>
          <p:nvPr>
            <p:ph idx="1"/>
          </p:nvPr>
        </p:nvSpPr>
        <p:spPr/>
        <p:txBody>
          <a:bodyPr/>
          <a:lstStyle/>
          <a:p>
            <a:r>
              <a:rPr lang="en-US" dirty="0" smtClean="0"/>
              <a:t>Animal testing hopefully will stop</a:t>
            </a:r>
          </a:p>
          <a:p>
            <a:endParaRPr lang="en-US" dirty="0" smtClean="0"/>
          </a:p>
          <a:p>
            <a:r>
              <a:rPr lang="en-US" dirty="0" smtClean="0"/>
              <a:t>People are trying to push for more computer modeling</a:t>
            </a:r>
          </a:p>
          <a:p>
            <a:endParaRPr lang="en-US" dirty="0" smtClean="0"/>
          </a:p>
          <a:p>
            <a:r>
              <a:rPr lang="en-US" dirty="0" smtClean="0"/>
              <a:t>More money should be put into in vitro research</a:t>
            </a:r>
          </a:p>
          <a:p>
            <a:endParaRPr lang="en-US" dirty="0" smtClean="0"/>
          </a:p>
          <a:p>
            <a:r>
              <a:rPr lang="en-US" dirty="0" smtClean="0"/>
              <a:t>Limiting the number of animals allowed for research, or just cutting down on the numbers used.</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Alternatives</a:t>
            </a:r>
            <a:endParaRPr lang="en-US" dirty="0"/>
          </a:p>
        </p:txBody>
      </p:sp>
      <p:sp>
        <p:nvSpPr>
          <p:cNvPr id="4" name="Content Placeholder 3"/>
          <p:cNvSpPr>
            <a:spLocks noGrp="1"/>
          </p:cNvSpPr>
          <p:nvPr>
            <p:ph idx="1"/>
          </p:nvPr>
        </p:nvSpPr>
        <p:spPr/>
        <p:txBody>
          <a:bodyPr/>
          <a:lstStyle/>
          <a:p>
            <a:r>
              <a:rPr lang="en-US" dirty="0" smtClean="0"/>
              <a:t>Cell cultures- the most promising to ending animal testing</a:t>
            </a:r>
          </a:p>
          <a:p>
            <a:endParaRPr lang="en-US" dirty="0" smtClean="0"/>
          </a:p>
          <a:p>
            <a:r>
              <a:rPr lang="en-US" dirty="0" smtClean="0"/>
              <a:t>Human based- by testing humans</a:t>
            </a:r>
          </a:p>
          <a:p>
            <a:endParaRPr lang="en-US" dirty="0" smtClean="0"/>
          </a:p>
          <a:p>
            <a:r>
              <a:rPr lang="en-US" dirty="0" smtClean="0"/>
              <a:t>Computer Simulation</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Bibliography</a:t>
            </a:r>
            <a:endParaRPr lang="en-US" dirty="0"/>
          </a:p>
        </p:txBody>
      </p:sp>
      <p:sp>
        <p:nvSpPr>
          <p:cNvPr id="3" name="Content Placeholder 2"/>
          <p:cNvSpPr>
            <a:spLocks noGrp="1"/>
          </p:cNvSpPr>
          <p:nvPr>
            <p:ph idx="1"/>
          </p:nvPr>
        </p:nvSpPr>
        <p:spPr/>
        <p:txBody>
          <a:bodyPr>
            <a:normAutofit fontScale="47500" lnSpcReduction="20000"/>
          </a:bodyPr>
          <a:lstStyle/>
          <a:p>
            <a:pPr marL="514350" indent="-514350">
              <a:buNone/>
            </a:pPr>
            <a:r>
              <a:rPr lang="en-US" i="1" dirty="0" smtClean="0"/>
              <a:t>1.    The Animal Care Program and the USDA's Authority Under the AWA</a:t>
            </a:r>
            <a:r>
              <a:rPr lang="en-US" dirty="0" smtClean="0"/>
              <a:t>. (2005, July). Retrieved March 4, 2009, from US Department of Agriculture: </a:t>
            </a:r>
            <a:r>
              <a:rPr lang="en-US" dirty="0" smtClean="0">
                <a:hlinkClick r:id="rId2"/>
              </a:rPr>
              <a:t>http://www.aphis.usda.gov/publications/animal_welfare/content/printable_version/faq_awusda.pdf2</a:t>
            </a:r>
            <a:endParaRPr lang="en-US" dirty="0" smtClean="0"/>
          </a:p>
          <a:p>
            <a:pPr marL="514350" indent="-514350">
              <a:buNone/>
            </a:pPr>
            <a:r>
              <a:rPr lang="en-US" i="1" dirty="0" smtClean="0"/>
              <a:t>2.      Animal Testing</a:t>
            </a:r>
            <a:r>
              <a:rPr lang="en-US" dirty="0" smtClean="0"/>
              <a:t>. (2008). Retrieved March 16, 2009, from </a:t>
            </a:r>
            <a:r>
              <a:rPr lang="en-US" dirty="0" err="1" smtClean="0"/>
              <a:t>APBioStoga</a:t>
            </a:r>
            <a:r>
              <a:rPr lang="en-US" dirty="0" smtClean="0"/>
              <a:t>: http://images.google.com/imgres?imgurl=https://apbiostoga.wikispaces.com/file/view/chart-2.jpg&amp;imgrefurl=https://apbiostoga.wikispaces.com/Animal%2BTesting%2BRights%2BPd.%2B1&amp;usg=__HA2vb5A3T7zu-Tn_uvXUKxLx9OM=&amp;h=507&amp;w=507&amp;sz=49&amp;hl=en&amp;start=1&amp;um=1&amp;tbnid=2n</a:t>
            </a:r>
          </a:p>
          <a:p>
            <a:pPr marL="514350" indent="-514350">
              <a:buNone/>
            </a:pPr>
            <a:r>
              <a:rPr lang="en-US" i="1" dirty="0" smtClean="0"/>
              <a:t>3.     Areas of Research</a:t>
            </a:r>
            <a:r>
              <a:rPr lang="en-US" dirty="0" smtClean="0"/>
              <a:t>. (2009). Retrieved March 16, 2009, from Understanding Animal Research: http://www.understandinganimalresearch.org.uk/about_research/areas_of_research</a:t>
            </a:r>
          </a:p>
          <a:p>
            <a:pPr>
              <a:buNone/>
            </a:pPr>
            <a:r>
              <a:rPr lang="en-US" i="1" dirty="0" smtClean="0"/>
              <a:t>4.    Facts and Figures</a:t>
            </a:r>
            <a:r>
              <a:rPr lang="en-US" dirty="0" smtClean="0"/>
              <a:t>. (2007). Retrieved March 16, 2009, from CCAC: http://www.ccac.ca/en/Publications/New_Facts_Figures/trends/trends_intro.htm</a:t>
            </a:r>
          </a:p>
          <a:p>
            <a:pPr>
              <a:buNone/>
            </a:pPr>
            <a:r>
              <a:rPr lang="en-US" dirty="0" smtClean="0"/>
              <a:t>5.   Goldsmith, D. (2004). Animal Experimentation and Human Medicine. Retrieved February 2, 2009, from Healing Cancer Naturally: </a:t>
            </a:r>
            <a:r>
              <a:rPr lang="en-US" u="sng" dirty="0" smtClean="0">
                <a:hlinkClick r:id="rId3"/>
              </a:rPr>
              <a:t>http://www.healingcancernaturally.com/animal-testing-vivisection.html</a:t>
            </a:r>
            <a:r>
              <a:rPr lang="en-US" dirty="0" smtClean="0"/>
              <a:t> </a:t>
            </a:r>
          </a:p>
          <a:p>
            <a:pPr>
              <a:buNone/>
            </a:pPr>
            <a:r>
              <a:rPr lang="en-US" i="1" dirty="0" smtClean="0"/>
              <a:t>6.    Government Required Animal Testing</a:t>
            </a:r>
            <a:r>
              <a:rPr lang="en-US" dirty="0" smtClean="0"/>
              <a:t>. (2000). Retrieved 16 2008, March, from PETA: http://www.peta.org/mc/factsheet_display.asp?ID=125</a:t>
            </a:r>
          </a:p>
          <a:p>
            <a:pPr>
              <a:buNone/>
            </a:pPr>
            <a:r>
              <a:rPr lang="en-US" i="1" dirty="0" smtClean="0"/>
              <a:t>7.    Laboratory Animal Barometer</a:t>
            </a:r>
            <a:r>
              <a:rPr lang="en-US" dirty="0" smtClean="0"/>
              <a:t>. (2006). Retrieved March 16, 2009, from NCA: http://www.vet.uu.nl/nca/documents/proefdierbarometer</a:t>
            </a:r>
          </a:p>
          <a:p>
            <a:pPr marL="514350" indent="-514350">
              <a:buNone/>
            </a:pPr>
            <a:r>
              <a:rPr lang="en-US" dirty="0" smtClean="0"/>
              <a:t>8.    Marx, J. (1990). </a:t>
            </a:r>
            <a:r>
              <a:rPr lang="en-US" i="1" dirty="0" smtClean="0"/>
              <a:t>Science</a:t>
            </a:r>
            <a:r>
              <a:rPr lang="en-US" dirty="0" smtClean="0"/>
              <a:t> . American Association for the Advancement of Science.</a:t>
            </a:r>
          </a:p>
          <a:p>
            <a:pPr marL="514350" indent="-514350">
              <a:buNone/>
            </a:pPr>
            <a:r>
              <a:rPr lang="en-US" i="1" dirty="0" smtClean="0"/>
              <a:t>9.     Stakeholder Participation</a:t>
            </a:r>
            <a:r>
              <a:rPr lang="en-US" dirty="0" smtClean="0"/>
              <a:t>. (2009). Retrieved March 4, 2009, from American Cancer Society: http://www.cancer.org/docroot/RES/content/RES_4_1_Background_Information_Regarding_Stakeholder_Participation_on_Grant.asp?sitearea=RES</a:t>
            </a:r>
          </a:p>
          <a:p>
            <a:pPr marL="514350" indent="-514350">
              <a:buAutoNum type="arabicPeriod" startAt="7"/>
            </a:pPr>
            <a:endParaRPr lang="en-US" dirty="0" smtClean="0"/>
          </a:p>
          <a:p>
            <a:pPr>
              <a:buNone/>
            </a:pPr>
            <a:r>
              <a:rPr lang="en-US" i="1" dirty="0" smtClean="0"/>
              <a:t>10.   The Animal Care Program and the USDA's Authority Under the AWA</a:t>
            </a:r>
            <a:r>
              <a:rPr lang="en-US" dirty="0" smtClean="0"/>
              <a:t>. (2005, July). Retrieved March 4, 2009, from US Department of Agriculture: </a:t>
            </a:r>
            <a:r>
              <a:rPr lang="en-US" u="sng" dirty="0" smtClean="0">
                <a:hlinkClick r:id="rId4"/>
              </a:rPr>
              <a:t>http://www.aphis.usda.gov/publications/animal_welfare/content/printable_version/faq_awusda.pdf</a:t>
            </a:r>
            <a:r>
              <a:rPr lang="en-US" dirty="0" smtClean="0"/>
              <a:t> </a:t>
            </a:r>
          </a:p>
          <a:p>
            <a:pPr>
              <a:buNone/>
            </a:pPr>
            <a:endParaRPr lang="en-US" dirty="0" smtClean="0"/>
          </a:p>
          <a:p>
            <a:pPr>
              <a:buNone/>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types of animals are used?</a:t>
            </a:r>
            <a:endParaRPr lang="en-US" dirty="0"/>
          </a:p>
        </p:txBody>
      </p:sp>
      <p:sp>
        <p:nvSpPr>
          <p:cNvPr id="3" name="Content Placeholder 2"/>
          <p:cNvSpPr>
            <a:spLocks noGrp="1"/>
          </p:cNvSpPr>
          <p:nvPr>
            <p:ph idx="1"/>
          </p:nvPr>
        </p:nvSpPr>
        <p:spPr/>
        <p:txBody>
          <a:bodyPr>
            <a:normAutofit/>
          </a:bodyPr>
          <a:lstStyle/>
          <a:p>
            <a:r>
              <a:rPr lang="en-US" dirty="0" smtClean="0"/>
              <a:t>Cats </a:t>
            </a:r>
          </a:p>
          <a:p>
            <a:r>
              <a:rPr lang="en-US" dirty="0" smtClean="0"/>
              <a:t>Dogs</a:t>
            </a:r>
          </a:p>
          <a:p>
            <a:r>
              <a:rPr lang="en-US" dirty="0" smtClean="0"/>
              <a:t>Guinea Pigs</a:t>
            </a:r>
          </a:p>
          <a:p>
            <a:r>
              <a:rPr lang="en-US" dirty="0" smtClean="0"/>
              <a:t>Non Human Primates</a:t>
            </a:r>
          </a:p>
          <a:p>
            <a:r>
              <a:rPr lang="en-US" dirty="0" smtClean="0"/>
              <a:t>Pigs </a:t>
            </a:r>
          </a:p>
          <a:p>
            <a:r>
              <a:rPr lang="en-US" dirty="0" smtClean="0"/>
              <a:t>Rabbits</a:t>
            </a:r>
          </a:p>
          <a:p>
            <a:r>
              <a:rPr lang="en-US" dirty="0" smtClean="0"/>
              <a:t>Sheep</a:t>
            </a:r>
          </a:p>
          <a:p>
            <a:r>
              <a:rPr lang="en-US" dirty="0" smtClean="0"/>
              <a:t>Mice &amp; Rats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Mice and Rats</a:t>
            </a:r>
            <a:endParaRPr lang="en-US" dirty="0"/>
          </a:p>
        </p:txBody>
      </p:sp>
      <p:sp>
        <p:nvSpPr>
          <p:cNvPr id="3" name="Content Placeholder 2"/>
          <p:cNvSpPr>
            <a:spLocks noGrp="1"/>
          </p:cNvSpPr>
          <p:nvPr>
            <p:ph idx="1"/>
          </p:nvPr>
        </p:nvSpPr>
        <p:spPr/>
        <p:txBody>
          <a:bodyPr/>
          <a:lstStyle/>
          <a:p>
            <a:r>
              <a:rPr lang="en-US" dirty="0" smtClean="0"/>
              <a:t>Mice and rats are the most used specie of animals in animal testing.</a:t>
            </a:r>
          </a:p>
          <a:p>
            <a:r>
              <a:rPr lang="en-US" dirty="0" smtClean="0"/>
              <a:t>Although mice and rats are the most frequently used they are not accounted for.</a:t>
            </a:r>
          </a:p>
          <a:p>
            <a:r>
              <a:rPr lang="en-US" dirty="0" smtClean="0"/>
              <a:t>This leads to skewed statistics and much of the American public oblivious to the facts.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Mice and Rats</a:t>
            </a:r>
            <a:endParaRPr lang="en-US" dirty="0"/>
          </a:p>
        </p:txBody>
      </p:sp>
      <p:sp>
        <p:nvSpPr>
          <p:cNvPr id="3" name="Content Placeholder 2"/>
          <p:cNvSpPr>
            <a:spLocks noGrp="1"/>
          </p:cNvSpPr>
          <p:nvPr>
            <p:ph idx="1"/>
          </p:nvPr>
        </p:nvSpPr>
        <p:spPr/>
        <p:txBody>
          <a:bodyPr/>
          <a:lstStyle/>
          <a:p>
            <a:r>
              <a:rPr lang="en-US" dirty="0"/>
              <a:t>“Over 90% of the animals used in experimentation are purposely excluded from protection under the Animal Welfare Act (AWA), the only federal law which over sees </a:t>
            </a:r>
            <a:r>
              <a:rPr lang="en-US" b="1" dirty="0"/>
              <a:t>animal testing</a:t>
            </a:r>
            <a:r>
              <a:rPr lang="en-US" dirty="0"/>
              <a:t>. Rats, mice, birds, reptiles, amphibians and fish are not covered and so are expressly eliminated from all safeguards” (The Animal Care Program and the USDA's Authority Under the AWA, 2005).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 Facts and Figures</a:t>
            </a:r>
            <a:endParaRPr lang="en-US" dirty="0"/>
          </a:p>
        </p:txBody>
      </p:sp>
      <p:pic>
        <p:nvPicPr>
          <p:cNvPr id="4" name="Content Placeholder 3" descr="factsandfigures.jpg"/>
          <p:cNvPicPr>
            <a:picLocks noGrp="1" noChangeAspect="1"/>
          </p:cNvPicPr>
          <p:nvPr>
            <p:ph idx="1"/>
          </p:nvPr>
        </p:nvPicPr>
        <p:blipFill>
          <a:blip r:embed="rId3"/>
          <a:stretch>
            <a:fillRect/>
          </a:stretch>
        </p:blipFill>
        <p:spPr>
          <a:xfrm>
            <a:off x="1066800" y="1905000"/>
            <a:ext cx="3067050" cy="4289425"/>
          </a:xfrm>
        </p:spPr>
      </p:pic>
      <p:cxnSp>
        <p:nvCxnSpPr>
          <p:cNvPr id="6" name="Elbow Connector 5"/>
          <p:cNvCxnSpPr/>
          <p:nvPr/>
        </p:nvCxnSpPr>
        <p:spPr>
          <a:xfrm rot="10800000" flipV="1">
            <a:off x="3810000" y="2133600"/>
            <a:ext cx="1905000" cy="381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867400" y="1981200"/>
            <a:ext cx="2133600" cy="2862322"/>
          </a:xfrm>
          <a:prstGeom prst="rect">
            <a:avLst/>
          </a:prstGeom>
          <a:noFill/>
        </p:spPr>
        <p:txBody>
          <a:bodyPr wrap="square" rtlCol="0">
            <a:spAutoFit/>
          </a:bodyPr>
          <a:lstStyle/>
          <a:p>
            <a:r>
              <a:rPr lang="en-US" dirty="0" smtClean="0"/>
              <a:t>The United States</a:t>
            </a:r>
          </a:p>
          <a:p>
            <a:endParaRPr lang="en-US" dirty="0"/>
          </a:p>
          <a:p>
            <a:r>
              <a:rPr lang="en-US" dirty="0" smtClean="0"/>
              <a:t>-Killed 1.14 million animals in 2005</a:t>
            </a:r>
          </a:p>
          <a:p>
            <a:endParaRPr lang="en-US" dirty="0"/>
          </a:p>
          <a:p>
            <a:r>
              <a:rPr lang="en-US" dirty="0" smtClean="0"/>
              <a:t>-90% of mice and rats are unaccounted for as well as a few other species.</a:t>
            </a:r>
            <a:endParaRPr lang="en-US" dirty="0"/>
          </a:p>
        </p:txBody>
      </p:sp>
      <p:sp>
        <p:nvSpPr>
          <p:cNvPr id="7" name="TextBox 6"/>
          <p:cNvSpPr txBox="1"/>
          <p:nvPr/>
        </p:nvSpPr>
        <p:spPr>
          <a:xfrm>
            <a:off x="4114800" y="5410200"/>
            <a:ext cx="4724400" cy="369332"/>
          </a:xfrm>
          <a:prstGeom prst="rect">
            <a:avLst/>
          </a:prstGeom>
          <a:noFill/>
        </p:spPr>
        <p:txBody>
          <a:bodyPr wrap="square" rtlCol="0">
            <a:spAutoFit/>
          </a:bodyPr>
          <a:lstStyle/>
          <a:p>
            <a:r>
              <a:rPr lang="en-US" dirty="0" smtClean="0"/>
              <a:t>(Government Required Animal Testing, 2000)</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Animal Research in 2000</a:t>
            </a:r>
            <a:endParaRPr lang="en-US" dirty="0"/>
          </a:p>
        </p:txBody>
      </p:sp>
      <p:pic>
        <p:nvPicPr>
          <p:cNvPr id="4" name="Content Placeholder 3" descr="vivgraph.jpg"/>
          <p:cNvPicPr>
            <a:picLocks noGrp="1" noChangeAspect="1"/>
          </p:cNvPicPr>
          <p:nvPr>
            <p:ph idx="1"/>
          </p:nvPr>
        </p:nvPicPr>
        <p:blipFill>
          <a:blip r:embed="rId3"/>
          <a:stretch>
            <a:fillRect/>
          </a:stretch>
        </p:blipFill>
        <p:spPr>
          <a:xfrm>
            <a:off x="3047999" y="2209800"/>
            <a:ext cx="3531553" cy="3733800"/>
          </a:xfrm>
        </p:spPr>
      </p:pic>
      <p:sp>
        <p:nvSpPr>
          <p:cNvPr id="6" name="TextBox 5"/>
          <p:cNvSpPr txBox="1"/>
          <p:nvPr/>
        </p:nvSpPr>
        <p:spPr>
          <a:xfrm>
            <a:off x="1676400" y="5943600"/>
            <a:ext cx="5181600" cy="369332"/>
          </a:xfrm>
          <a:prstGeom prst="rect">
            <a:avLst/>
          </a:prstGeom>
          <a:noFill/>
        </p:spPr>
        <p:txBody>
          <a:bodyPr wrap="square" rtlCol="0">
            <a:spAutoFit/>
          </a:bodyPr>
          <a:lstStyle/>
          <a:p>
            <a:r>
              <a:rPr lang="en-US" dirty="0" smtClean="0"/>
              <a:t>(Government Required Animal Testing, 2000)</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Cancer testing</a:t>
            </a:r>
            <a:endParaRPr lang="en-US" dirty="0"/>
          </a:p>
        </p:txBody>
      </p:sp>
      <p:sp>
        <p:nvSpPr>
          <p:cNvPr id="3" name="Content Placeholder 2"/>
          <p:cNvSpPr>
            <a:spLocks noGrp="1"/>
          </p:cNvSpPr>
          <p:nvPr>
            <p:ph idx="1"/>
          </p:nvPr>
        </p:nvSpPr>
        <p:spPr/>
        <p:txBody>
          <a:bodyPr/>
          <a:lstStyle/>
          <a:p>
            <a:r>
              <a:rPr lang="en-US" dirty="0" smtClean="0"/>
              <a:t>Carcinogens ( cancer causing agents)</a:t>
            </a:r>
          </a:p>
          <a:p>
            <a:endParaRPr lang="en-US" dirty="0" smtClean="0"/>
          </a:p>
          <a:p>
            <a:endParaRPr lang="en-US" dirty="0" smtClean="0"/>
          </a:p>
          <a:p>
            <a:r>
              <a:rPr lang="en-US" dirty="0" smtClean="0"/>
              <a:t>“Ames and Lois </a:t>
            </a:r>
            <a:r>
              <a:rPr lang="en-US" dirty="0" err="1" smtClean="0"/>
              <a:t>Swirsky</a:t>
            </a:r>
            <a:r>
              <a:rPr lang="en-US" dirty="0" smtClean="0"/>
              <a:t> Gold established the Carcinogenic Potency Database in the early 1980s, which now contains 4,000 experiments assessing the carcinogenicity of approximately 1,000 chemicals in rodents.” (Marx, 1990)</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397</TotalTime>
  <Words>2296</Words>
  <Application>Microsoft Office PowerPoint</Application>
  <PresentationFormat>On-screen Show (4:3)</PresentationFormat>
  <Paragraphs>229</Paragraphs>
  <Slides>32</Slides>
  <Notes>27</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Flow</vt:lpstr>
      <vt:lpstr>Medicine at the Lives of Innocent Animals</vt:lpstr>
      <vt:lpstr>The Issue</vt:lpstr>
      <vt:lpstr>What are animals tested for?</vt:lpstr>
      <vt:lpstr>What types of animals are used?</vt:lpstr>
      <vt:lpstr>Mice and Rats</vt:lpstr>
      <vt:lpstr>Mice and Rats</vt:lpstr>
      <vt:lpstr>2005 Facts and Figures</vt:lpstr>
      <vt:lpstr>Types of Animal Research in 2000</vt:lpstr>
      <vt:lpstr>Cancer testing</vt:lpstr>
      <vt:lpstr>How does the induced carcinogenicity work?</vt:lpstr>
      <vt:lpstr>Why carcinogenicity test is flawed</vt:lpstr>
      <vt:lpstr>LD-50 Test</vt:lpstr>
      <vt:lpstr>Numbers in the US</vt:lpstr>
      <vt:lpstr>Numbers in the US</vt:lpstr>
      <vt:lpstr>Do the drugs tested work?</vt:lpstr>
      <vt:lpstr>Thalidomide Incident</vt:lpstr>
      <vt:lpstr>Other drugs tested on animals that have gone wrong</vt:lpstr>
      <vt:lpstr>Numbers of animals used from 1975-2007</vt:lpstr>
      <vt:lpstr>Number of animals from 1975-2007 </vt:lpstr>
      <vt:lpstr>Percentage of Animals Used</vt:lpstr>
      <vt:lpstr>Number of animals used within the European Union</vt:lpstr>
      <vt:lpstr>History</vt:lpstr>
      <vt:lpstr>History</vt:lpstr>
      <vt:lpstr>History</vt:lpstr>
      <vt:lpstr>Pro-animal testing</vt:lpstr>
      <vt:lpstr>Pro-animal Testing</vt:lpstr>
      <vt:lpstr>The three R’s of helping animals</vt:lpstr>
      <vt:lpstr>Funding</vt:lpstr>
      <vt:lpstr>Funding</vt:lpstr>
      <vt:lpstr>The future</vt:lpstr>
      <vt:lpstr>The Alternatives</vt:lpstr>
      <vt:lpstr>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Medicine at the Lives of Innocent Animals</dc:title>
  <dc:creator>Brian David</dc:creator>
  <cp:lastModifiedBy>ndemers</cp:lastModifiedBy>
  <cp:revision>39</cp:revision>
  <dcterms:created xsi:type="dcterms:W3CDTF">2009-03-16T01:00:35Z</dcterms:created>
  <dcterms:modified xsi:type="dcterms:W3CDTF">2009-03-18T20:17:37Z</dcterms:modified>
</cp:coreProperties>
</file>