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5" r:id="rId5"/>
    <p:sldId id="259" r:id="rId6"/>
    <p:sldId id="260" r:id="rId7"/>
    <p:sldId id="261" r:id="rId8"/>
    <p:sldId id="264" r:id="rId9"/>
    <p:sldId id="262" r:id="rId10"/>
    <p:sldId id="263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BC1C7D-CD8E-4C65-9929-AC40E1A9D3DF}" type="datetimeFigureOut">
              <a:rPr lang="en-US" smtClean="0"/>
              <a:pPr/>
              <a:t>4/2/2009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BC250-BDA3-47C1-A94B-351EE9D784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BC1C7D-CD8E-4C65-9929-AC40E1A9D3DF}" type="datetimeFigureOut">
              <a:rPr lang="en-US" smtClean="0"/>
              <a:pPr/>
              <a:t>4/2/2009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BC250-BDA3-47C1-A94B-351EE9D784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BC1C7D-CD8E-4C65-9929-AC40E1A9D3DF}" type="datetimeFigureOut">
              <a:rPr lang="en-US" smtClean="0"/>
              <a:pPr/>
              <a:t>4/2/2009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BC250-BDA3-47C1-A94B-351EE9D784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BC1C7D-CD8E-4C65-9929-AC40E1A9D3DF}" type="datetimeFigureOut">
              <a:rPr lang="en-US" smtClean="0"/>
              <a:pPr/>
              <a:t>4/2/2009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BC250-BDA3-47C1-A94B-351EE9D784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BC1C7D-CD8E-4C65-9929-AC40E1A9D3DF}" type="datetimeFigureOut">
              <a:rPr lang="en-US" smtClean="0"/>
              <a:pPr/>
              <a:t>4/2/2009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BC250-BDA3-47C1-A94B-351EE9D784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BC1C7D-CD8E-4C65-9929-AC40E1A9D3DF}" type="datetimeFigureOut">
              <a:rPr lang="en-US" smtClean="0"/>
              <a:pPr/>
              <a:t>4/2/2009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BC250-BDA3-47C1-A94B-351EE9D784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BC1C7D-CD8E-4C65-9929-AC40E1A9D3DF}" type="datetimeFigureOut">
              <a:rPr lang="en-US" smtClean="0"/>
              <a:pPr/>
              <a:t>4/2/2009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BC250-BDA3-47C1-A94B-351EE9D784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BC1C7D-CD8E-4C65-9929-AC40E1A9D3DF}" type="datetimeFigureOut">
              <a:rPr lang="en-US" smtClean="0"/>
              <a:pPr/>
              <a:t>4/2/2009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BC250-BDA3-47C1-A94B-351EE9D784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BC1C7D-CD8E-4C65-9929-AC40E1A9D3DF}" type="datetimeFigureOut">
              <a:rPr lang="en-US" smtClean="0"/>
              <a:pPr/>
              <a:t>4/2/2009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BC250-BDA3-47C1-A94B-351EE9D784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BC1C7D-CD8E-4C65-9929-AC40E1A9D3DF}" type="datetimeFigureOut">
              <a:rPr lang="en-US" smtClean="0"/>
              <a:pPr/>
              <a:t>4/2/2009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BC250-BDA3-47C1-A94B-351EE9D784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BC1C7D-CD8E-4C65-9929-AC40E1A9D3DF}" type="datetimeFigureOut">
              <a:rPr lang="en-US" smtClean="0"/>
              <a:pPr/>
              <a:t>4/2/2009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BC250-BDA3-47C1-A94B-351EE9D784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BC1C7D-CD8E-4C65-9929-AC40E1A9D3DF}" type="datetimeFigureOut">
              <a:rPr lang="en-US" smtClean="0"/>
              <a:pPr/>
              <a:t>4/2/2009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2BC250-BDA3-47C1-A94B-351EE9D7842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alphaModFix amt="6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4650" b="1" dirty="0" smtClean="0">
                <a:latin typeface="Elephant" pitchFamily="18" charset="0"/>
              </a:rPr>
              <a:t>Breaking Our Ethics:</a:t>
            </a:r>
            <a:br>
              <a:rPr lang="en-US" sz="4650" b="1" dirty="0" smtClean="0">
                <a:latin typeface="Elephant" pitchFamily="18" charset="0"/>
              </a:rPr>
            </a:br>
            <a:r>
              <a:rPr lang="en-US" sz="4650" b="1" dirty="0" smtClean="0">
                <a:latin typeface="Elephant" pitchFamily="18" charset="0"/>
              </a:rPr>
              <a:t>Human Cloning</a:t>
            </a:r>
            <a:endParaRPr lang="en-US" sz="4650" b="1" dirty="0">
              <a:latin typeface="Elephant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105400"/>
            <a:ext cx="6400800" cy="1752600"/>
          </a:xfrm>
          <a:noFill/>
          <a:ln>
            <a:noFill/>
          </a:ln>
        </p:spPr>
        <p:txBody>
          <a:bodyPr>
            <a:noAutofit/>
          </a:bodyPr>
          <a:lstStyle/>
          <a:p>
            <a:r>
              <a:rPr lang="en-US" sz="3600" baseline="30000" dirty="0" smtClean="0">
                <a:solidFill>
                  <a:schemeClr val="tx1"/>
                </a:solidFill>
                <a:latin typeface="Imprint MT Shadow" pitchFamily="82" charset="0"/>
              </a:rPr>
              <a:t>Sarah Penfold</a:t>
            </a:r>
          </a:p>
          <a:p>
            <a:r>
              <a:rPr lang="en-US" sz="3600" baseline="30000" dirty="0" smtClean="0">
                <a:solidFill>
                  <a:schemeClr val="tx1"/>
                </a:solidFill>
                <a:latin typeface="Imprint MT Shadow" pitchFamily="82" charset="0"/>
              </a:rPr>
              <a:t>March 19th, 2009</a:t>
            </a:r>
          </a:p>
          <a:p>
            <a:r>
              <a:rPr lang="en-US" sz="3600" baseline="30000" dirty="0" smtClean="0">
                <a:solidFill>
                  <a:schemeClr val="tx1"/>
                </a:solidFill>
                <a:latin typeface="Imprint MT Shadow" pitchFamily="82" charset="0"/>
              </a:rPr>
              <a:t>CRN 11119</a:t>
            </a:r>
          </a:p>
          <a:p>
            <a:r>
              <a:rPr lang="en-US" sz="3600" baseline="30000" dirty="0" smtClean="0">
                <a:solidFill>
                  <a:schemeClr val="tx1"/>
                </a:solidFill>
                <a:latin typeface="Imprint MT Shadow" pitchFamily="82" charset="0"/>
              </a:rPr>
              <a:t>Nora E. Demers, </a:t>
            </a:r>
            <a:r>
              <a:rPr lang="en-US" sz="3600" baseline="30000" dirty="0" err="1" smtClean="0">
                <a:solidFill>
                  <a:schemeClr val="tx1"/>
                </a:solidFill>
                <a:latin typeface="Imprint MT Shadow" pitchFamily="82" charset="0"/>
              </a:rPr>
              <a:t>Ph.D</a:t>
            </a:r>
            <a:endParaRPr lang="en-US" sz="3600" baseline="30000" dirty="0">
              <a:solidFill>
                <a:schemeClr val="tx1"/>
              </a:solidFill>
              <a:latin typeface="Imprint MT Shadow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0000"/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8229600" cy="1143000"/>
          </a:xfrm>
        </p:spPr>
        <p:txBody>
          <a:bodyPr>
            <a:normAutofit/>
          </a:bodyPr>
          <a:lstStyle/>
          <a:p>
            <a:r>
              <a:rPr lang="en-US" sz="4800" dirty="0" smtClean="0">
                <a:solidFill>
                  <a:srgbClr val="C00000"/>
                </a:solidFill>
                <a:latin typeface="Elephant" pitchFamily="18" charset="0"/>
              </a:rPr>
              <a:t>The End.</a:t>
            </a:r>
            <a:endParaRPr lang="en-US" sz="4800" dirty="0">
              <a:solidFill>
                <a:srgbClr val="C00000"/>
              </a:solidFill>
              <a:latin typeface="Elephant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32037"/>
            <a:ext cx="8229600" cy="4525963"/>
          </a:xfrm>
        </p:spPr>
        <p:txBody>
          <a:bodyPr>
            <a:normAutofit fontScale="85000" lnSpcReduction="10000"/>
          </a:bodyPr>
          <a:lstStyle/>
          <a:p>
            <a:pPr algn="ctr"/>
            <a:r>
              <a:rPr lang="en-US" dirty="0" smtClean="0">
                <a:solidFill>
                  <a:srgbClr val="990000"/>
                </a:solidFill>
                <a:latin typeface="Britannic Bold" pitchFamily="34" charset="0"/>
              </a:rPr>
              <a:t>Endless controversies</a:t>
            </a:r>
          </a:p>
          <a:p>
            <a:pPr algn="ctr"/>
            <a:r>
              <a:rPr lang="en-US" dirty="0" smtClean="0">
                <a:solidFill>
                  <a:srgbClr val="990000"/>
                </a:solidFill>
                <a:latin typeface="Britannic Bold" pitchFamily="34" charset="0"/>
              </a:rPr>
              <a:t>Idea of human cloning soon to become reality</a:t>
            </a:r>
          </a:p>
          <a:p>
            <a:pPr algn="ctr"/>
            <a:r>
              <a:rPr lang="en-US" dirty="0" smtClean="0">
                <a:solidFill>
                  <a:srgbClr val="990000"/>
                </a:solidFill>
                <a:latin typeface="Britannic Bold" pitchFamily="34" charset="0"/>
              </a:rPr>
              <a:t>Over half the states allow cloning</a:t>
            </a:r>
          </a:p>
          <a:p>
            <a:pPr algn="ctr"/>
            <a:r>
              <a:rPr lang="en-US" dirty="0" smtClean="0">
                <a:solidFill>
                  <a:srgbClr val="990000"/>
                </a:solidFill>
                <a:latin typeface="Britannic Bold" pitchFamily="34" charset="0"/>
              </a:rPr>
              <a:t>Violation of ethical, moral, and social norms.</a:t>
            </a:r>
          </a:p>
          <a:p>
            <a:pPr algn="ctr"/>
            <a:r>
              <a:rPr lang="en-US" dirty="0" smtClean="0">
                <a:solidFill>
                  <a:srgbClr val="990000"/>
                </a:solidFill>
                <a:latin typeface="Britannic Bold" pitchFamily="34" charset="0"/>
              </a:rPr>
              <a:t>Do the benefits outweigh the risks?</a:t>
            </a:r>
          </a:p>
          <a:p>
            <a:pPr algn="ctr"/>
            <a:r>
              <a:rPr lang="en-US" dirty="0" smtClean="0">
                <a:solidFill>
                  <a:srgbClr val="990000"/>
                </a:solidFill>
                <a:latin typeface="Britannic Bold" pitchFamily="34" charset="0"/>
              </a:rPr>
              <a:t>Better way to spend the funds used to attempt human cloning.</a:t>
            </a:r>
          </a:p>
          <a:p>
            <a:pPr algn="ctr">
              <a:buNone/>
            </a:pPr>
            <a:endParaRPr lang="en-US" dirty="0" smtClean="0">
              <a:solidFill>
                <a:srgbClr val="990000"/>
              </a:solidFill>
              <a:latin typeface="Britannic Bold" pitchFamily="34" charset="0"/>
            </a:endParaRPr>
          </a:p>
          <a:p>
            <a:pPr algn="ctr"/>
            <a:r>
              <a:rPr lang="en-US" dirty="0" smtClean="0">
                <a:solidFill>
                  <a:srgbClr val="990000"/>
                </a:solidFill>
                <a:latin typeface="Britannic Bold" pitchFamily="34" charset="0"/>
              </a:rPr>
              <a:t>http://www.youtube.com/watch?v=cbwekqzhbcY</a:t>
            </a:r>
            <a:endParaRPr lang="en-US" dirty="0">
              <a:solidFill>
                <a:srgbClr val="990000"/>
              </a:solidFill>
              <a:latin typeface="Britannic Bol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Broadway" pitchFamily="82" charset="0"/>
              </a:rPr>
              <a:t>Once upon a time…</a:t>
            </a:r>
            <a:endParaRPr lang="en-US" dirty="0">
              <a:solidFill>
                <a:schemeClr val="bg2">
                  <a:lumMod val="50000"/>
                </a:schemeClr>
              </a:solidFill>
              <a:latin typeface="Broadway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Britannic Bold" pitchFamily="34" charset="0"/>
              </a:rPr>
              <a:t>1885: August Weismann developed a new theory on genetics.</a:t>
            </a:r>
          </a:p>
          <a:p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Britannic Bold" pitchFamily="34" charset="0"/>
              </a:rPr>
              <a:t>1888: Germ plasma theory developed-Roux.</a:t>
            </a:r>
          </a:p>
          <a:p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Britannic Bold" pitchFamily="34" charset="0"/>
              </a:rPr>
              <a:t>1894: Theory is refuted by Hands </a:t>
            </a:r>
            <a:r>
              <a:rPr lang="en-US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Britannic Bold" pitchFamily="34" charset="0"/>
              </a:rPr>
              <a:t>Dreisch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Britannic Bold" pitchFamily="34" charset="0"/>
              </a:rPr>
              <a:t>.</a:t>
            </a:r>
          </a:p>
          <a:p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Britannic Bold" pitchFamily="34" charset="0"/>
              </a:rPr>
              <a:t>1901: Success in embryo research.</a:t>
            </a:r>
          </a:p>
          <a:p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Britannic Bold" pitchFamily="34" charset="0"/>
              </a:rPr>
              <a:t>1902: Weismann-Roux theory disproved.</a:t>
            </a:r>
          </a:p>
          <a:p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Britannic Bold" pitchFamily="34" charset="0"/>
              </a:rPr>
              <a:t>1944: DNA discovered.</a:t>
            </a:r>
          </a:p>
          <a:p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Britannic Bold" pitchFamily="34" charset="0"/>
              </a:rPr>
              <a:t>1950: First successful artificial insemination.</a:t>
            </a:r>
          </a:p>
          <a:p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Britannic Bold" pitchFamily="34" charset="0"/>
              </a:rPr>
              <a:t>1952: First animal cloned.</a:t>
            </a:r>
          </a:p>
          <a:p>
            <a:pPr>
              <a:buNone/>
            </a:pPr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84000"/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rgbClr val="FFFF00"/>
                </a:solidFill>
                <a:latin typeface="Broadway" pitchFamily="82" charset="0"/>
              </a:rPr>
              <a:t>The Essentials of Cloning</a:t>
            </a:r>
            <a:endParaRPr lang="en-US" dirty="0">
              <a:solidFill>
                <a:srgbClr val="FFFF00"/>
              </a:solidFill>
              <a:latin typeface="Broadway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95400"/>
            <a:ext cx="8229600" cy="4525963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en-US" dirty="0" smtClean="0">
                <a:solidFill>
                  <a:srgbClr val="FFC000"/>
                </a:solidFill>
                <a:latin typeface="Britannic Bold" pitchFamily="34" charset="0"/>
              </a:rPr>
              <a:t>Three Types:</a:t>
            </a:r>
          </a:p>
          <a:p>
            <a:pPr lvl="1" algn="ctr"/>
            <a:r>
              <a:rPr lang="en-US" dirty="0" smtClean="0">
                <a:solidFill>
                  <a:srgbClr val="FFC000"/>
                </a:solidFill>
                <a:latin typeface="Britannic Bold" pitchFamily="34" charset="0"/>
              </a:rPr>
              <a:t>DNA Cloning</a:t>
            </a:r>
          </a:p>
          <a:p>
            <a:pPr lvl="1" algn="ctr"/>
            <a:r>
              <a:rPr lang="en-US" dirty="0" smtClean="0">
                <a:solidFill>
                  <a:srgbClr val="FFC000"/>
                </a:solidFill>
                <a:latin typeface="Britannic Bold" pitchFamily="34" charset="0"/>
              </a:rPr>
              <a:t>Reproductive Cloning</a:t>
            </a:r>
          </a:p>
          <a:p>
            <a:pPr lvl="1" algn="ctr"/>
            <a:r>
              <a:rPr lang="en-US" dirty="0" smtClean="0">
                <a:solidFill>
                  <a:srgbClr val="FFC000"/>
                </a:solidFill>
                <a:latin typeface="Britannic Bold" pitchFamily="34" charset="0"/>
              </a:rPr>
              <a:t>Therapeutic Cloning</a:t>
            </a:r>
          </a:p>
          <a:p>
            <a:pPr lvl="1" algn="ctr">
              <a:buNone/>
            </a:pPr>
            <a:endParaRPr lang="en-US" dirty="0" smtClean="0">
              <a:solidFill>
                <a:srgbClr val="FFC000"/>
              </a:solidFill>
              <a:latin typeface="Britannic Bold" pitchFamily="34" charset="0"/>
            </a:endParaRPr>
          </a:p>
          <a:p>
            <a:pPr algn="ctr"/>
            <a:r>
              <a:rPr lang="en-US" dirty="0" smtClean="0">
                <a:solidFill>
                  <a:srgbClr val="FFC000"/>
                </a:solidFill>
                <a:latin typeface="Britannic Bold" pitchFamily="34" charset="0"/>
              </a:rPr>
              <a:t> Risks in Cloning:</a:t>
            </a:r>
          </a:p>
          <a:p>
            <a:pPr lvl="1" algn="ctr"/>
            <a:r>
              <a:rPr lang="en-US" dirty="0" smtClean="0">
                <a:solidFill>
                  <a:srgbClr val="FFC000"/>
                </a:solidFill>
                <a:latin typeface="Britannic Bold" pitchFamily="34" charset="0"/>
              </a:rPr>
              <a:t>How will clone affect the person?</a:t>
            </a:r>
          </a:p>
          <a:p>
            <a:pPr lvl="1" algn="ctr"/>
            <a:r>
              <a:rPr lang="en-US" dirty="0" smtClean="0">
                <a:solidFill>
                  <a:srgbClr val="FFC000"/>
                </a:solidFill>
                <a:latin typeface="Britannic Bold" pitchFamily="34" charset="0"/>
              </a:rPr>
              <a:t>Will the clone have a soul?</a:t>
            </a:r>
          </a:p>
          <a:p>
            <a:pPr lvl="1" algn="ctr"/>
            <a:r>
              <a:rPr lang="en-US" dirty="0" smtClean="0">
                <a:solidFill>
                  <a:srgbClr val="FFC000"/>
                </a:solidFill>
                <a:latin typeface="Britannic Bold" pitchFamily="34" charset="0"/>
              </a:rPr>
              <a:t>Will the clone have a stable psychological state?</a:t>
            </a:r>
          </a:p>
          <a:p>
            <a:pPr lvl="1" algn="ctr"/>
            <a:r>
              <a:rPr lang="en-US" dirty="0" smtClean="0">
                <a:solidFill>
                  <a:srgbClr val="FFC000"/>
                </a:solidFill>
                <a:latin typeface="Britannic Bold" pitchFamily="34" charset="0"/>
              </a:rPr>
              <a:t>Is anyone being subjected to the risk of unnecessary trauma?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8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668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err="1" smtClean="0">
                <a:latin typeface="Elephant" pitchFamily="18" charset="0"/>
              </a:rPr>
              <a:t>CLOtechnologyNING</a:t>
            </a:r>
            <a:endParaRPr lang="en-US" dirty="0">
              <a:latin typeface="Elephant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3962400"/>
            <a:ext cx="8229600" cy="2895600"/>
          </a:xfrm>
        </p:spPr>
        <p:txBody>
          <a:bodyPr/>
          <a:lstStyle/>
          <a:p>
            <a:r>
              <a:rPr lang="en-US" dirty="0" smtClean="0">
                <a:latin typeface="Britannic Bold" pitchFamily="34" charset="0"/>
              </a:rPr>
              <a:t>Somatic Cell Nuclear Transfer (SCNT)</a:t>
            </a:r>
          </a:p>
          <a:p>
            <a:r>
              <a:rPr lang="en-US" dirty="0">
                <a:latin typeface="Britannic Bold" pitchFamily="34" charset="0"/>
              </a:rPr>
              <a:t>C</a:t>
            </a:r>
            <a:r>
              <a:rPr lang="en-US" dirty="0" smtClean="0">
                <a:latin typeface="Britannic Bold" pitchFamily="34" charset="0"/>
              </a:rPr>
              <a:t>hemicals OR electric currents used to stimulate egg</a:t>
            </a:r>
          </a:p>
          <a:p>
            <a:r>
              <a:rPr lang="en-US" dirty="0" smtClean="0">
                <a:latin typeface="Britannic Bold" pitchFamily="34" charset="0"/>
              </a:rPr>
              <a:t>Reprogramming of adult cells</a:t>
            </a:r>
          </a:p>
          <a:p>
            <a:r>
              <a:rPr lang="en-US" dirty="0" smtClean="0">
                <a:latin typeface="Britannic Bold" pitchFamily="34" charset="0"/>
              </a:rPr>
              <a:t>Mass production of animals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5000"/>
            <a:lum/>
          </a:blip>
          <a:srcRect/>
          <a:stretch>
            <a:fillRect l="-2000" t="-7000" r="-2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5715000"/>
            <a:ext cx="6248400" cy="1143000"/>
          </a:xfrm>
        </p:spPr>
        <p:txBody>
          <a:bodyPr>
            <a:normAutofit/>
          </a:bodyPr>
          <a:lstStyle/>
          <a:p>
            <a:r>
              <a:rPr lang="en-US" sz="4800" dirty="0" smtClean="0">
                <a:latin typeface="Elephant" pitchFamily="18" charset="0"/>
              </a:rPr>
              <a:t>ISSUES</a:t>
            </a:r>
            <a:endParaRPr lang="en-US" sz="4800" dirty="0">
              <a:latin typeface="Elephant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228600"/>
            <a:ext cx="40386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>
                <a:solidFill>
                  <a:srgbClr val="51BF3F"/>
                </a:solidFill>
                <a:latin typeface="Britannic Bold" pitchFamily="34" charset="0"/>
              </a:rPr>
              <a:t>Larger amounts of cloned embryos fail.</a:t>
            </a:r>
          </a:p>
          <a:p>
            <a:r>
              <a:rPr lang="en-US" dirty="0" smtClean="0">
                <a:solidFill>
                  <a:srgbClr val="51BF3F"/>
                </a:solidFill>
                <a:latin typeface="Britannic Bold" pitchFamily="34" charset="0"/>
              </a:rPr>
              <a:t>High risk of severe birth defect, deformity, disability and death.</a:t>
            </a:r>
          </a:p>
          <a:p>
            <a:r>
              <a:rPr lang="en-US" dirty="0" smtClean="0">
                <a:solidFill>
                  <a:srgbClr val="51BF3F"/>
                </a:solidFill>
                <a:latin typeface="Britannic Bold" pitchFamily="34" charset="0"/>
              </a:rPr>
              <a:t>Psychological state of </a:t>
            </a:r>
            <a:r>
              <a:rPr lang="en-US" dirty="0" smtClean="0">
                <a:solidFill>
                  <a:srgbClr val="92D050"/>
                </a:solidFill>
                <a:latin typeface="Britannic Bold" pitchFamily="34" charset="0"/>
              </a:rPr>
              <a:t>resulting clone.</a:t>
            </a:r>
          </a:p>
          <a:p>
            <a:r>
              <a:rPr lang="en-US" dirty="0" smtClean="0">
                <a:solidFill>
                  <a:srgbClr val="92D050"/>
                </a:solidFill>
                <a:latin typeface="Britannic Bold" pitchFamily="34" charset="0"/>
              </a:rPr>
              <a:t>Parent of clones’ psychological and emotional state after process.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52400"/>
            <a:ext cx="40386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>
                <a:solidFill>
                  <a:srgbClr val="00B050"/>
                </a:solidFill>
                <a:latin typeface="Britannic Bold" pitchFamily="34" charset="0"/>
              </a:rPr>
              <a:t>Early experiments are likely to result in failure or miscarriage during pregnancy.</a:t>
            </a:r>
          </a:p>
          <a:p>
            <a:r>
              <a:rPr lang="en-US" dirty="0" smtClean="0">
                <a:solidFill>
                  <a:srgbClr val="00B050"/>
                </a:solidFill>
                <a:latin typeface="Britannic Bold" pitchFamily="34" charset="0"/>
              </a:rPr>
              <a:t>Sudden and unforeseen </a:t>
            </a:r>
            <a:r>
              <a:rPr lang="en-US" dirty="0" smtClean="0">
                <a:solidFill>
                  <a:srgbClr val="92D050"/>
                </a:solidFill>
                <a:latin typeface="Britannic Bold" pitchFamily="34" charset="0"/>
              </a:rPr>
              <a:t>death.</a:t>
            </a:r>
          </a:p>
          <a:p>
            <a:r>
              <a:rPr lang="en-US" dirty="0" smtClean="0">
                <a:solidFill>
                  <a:srgbClr val="92D050"/>
                </a:solidFill>
                <a:latin typeface="Britannic Bold" pitchFamily="34" charset="0"/>
              </a:rPr>
              <a:t>Aspects that cause a negative impact.</a:t>
            </a:r>
          </a:p>
          <a:p>
            <a:r>
              <a:rPr lang="en-US" dirty="0" smtClean="0">
                <a:solidFill>
                  <a:srgbClr val="92D050"/>
                </a:solidFill>
                <a:latin typeface="Britannic Bold" pitchFamily="34" charset="0"/>
              </a:rPr>
              <a:t>To have, or to not have a soul?  </a:t>
            </a:r>
          </a:p>
          <a:p>
            <a:endParaRPr lang="en-US" dirty="0">
              <a:solidFill>
                <a:srgbClr val="FF0000"/>
              </a:solidFill>
              <a:latin typeface="Britannic Bol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72000"/>
            <a:lum/>
          </a:blip>
          <a:srcRect/>
          <a:stretch>
            <a:fillRect t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447800"/>
            <a:ext cx="3505200" cy="685800"/>
          </a:xfrm>
        </p:spPr>
        <p:txBody>
          <a:bodyPr>
            <a:noAutofit/>
          </a:bodyPr>
          <a:lstStyle/>
          <a:p>
            <a:r>
              <a:rPr lang="en-US" sz="4800" cap="all" dirty="0" smtClean="0">
                <a:solidFill>
                  <a:srgbClr val="A42CA7"/>
                </a:solidFill>
                <a:latin typeface="Elephant" pitchFamily="18" charset="0"/>
              </a:rPr>
              <a:t>Laws</a:t>
            </a:r>
            <a:endParaRPr lang="en-US" sz="4800" cap="all" dirty="0">
              <a:solidFill>
                <a:srgbClr val="A42CA7"/>
              </a:solidFill>
              <a:latin typeface="Elephant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200401"/>
            <a:ext cx="9296400" cy="3657600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rgbClr val="9E4881"/>
                </a:solidFill>
                <a:latin typeface="Britannic Bold" pitchFamily="34" charset="0"/>
              </a:rPr>
              <a:t>Prohibition laws only at state level.</a:t>
            </a:r>
          </a:p>
          <a:p>
            <a:r>
              <a:rPr lang="en-US" dirty="0" smtClean="0">
                <a:solidFill>
                  <a:srgbClr val="9E4881"/>
                </a:solidFill>
                <a:latin typeface="Britannic Bold" pitchFamily="34" charset="0"/>
              </a:rPr>
              <a:t>15/50 states prohibit human cloning.</a:t>
            </a:r>
          </a:p>
          <a:p>
            <a:r>
              <a:rPr lang="en-US" dirty="0" smtClean="0">
                <a:solidFill>
                  <a:srgbClr val="9E4881"/>
                </a:solidFill>
                <a:latin typeface="Britannic Bold" pitchFamily="34" charset="0"/>
              </a:rPr>
              <a:t>California: first to prohibit issue.</a:t>
            </a:r>
          </a:p>
          <a:p>
            <a:r>
              <a:rPr lang="en-US" dirty="0" smtClean="0">
                <a:solidFill>
                  <a:srgbClr val="9E4881"/>
                </a:solidFill>
                <a:latin typeface="Britannic Bold" pitchFamily="34" charset="0"/>
              </a:rPr>
              <a:t>Arkansas, Connecticut, Indiana, Iowa, Maryland, Massachusetts, Michigan, Rhode Island, New Jersey, North Dakota, South Dakota, and Virginia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 descr="1120-sci-TIERNEY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05200" y="152400"/>
            <a:ext cx="5414660" cy="307700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2" name="Picture 11" descr="StemCellResearchMap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" y="3429000"/>
            <a:ext cx="6248400" cy="328041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5" name="Rectangle 14"/>
          <p:cNvSpPr/>
          <p:nvPr/>
        </p:nvSpPr>
        <p:spPr>
          <a:xfrm>
            <a:off x="228600" y="1143000"/>
            <a:ext cx="2286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3000" dirty="0" smtClean="0">
                <a:solidFill>
                  <a:prstClr val="black"/>
                </a:solidFill>
                <a:latin typeface="Elephant" pitchFamily="18" charset="0"/>
              </a:rPr>
              <a:t>Human Cloning…</a:t>
            </a:r>
            <a:endParaRPr lang="en-US" sz="3000" dirty="0">
              <a:solidFill>
                <a:prstClr val="black"/>
              </a:solidFill>
              <a:latin typeface="Elephant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705600" y="4419600"/>
            <a:ext cx="2286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000" dirty="0" smtClean="0">
                <a:solidFill>
                  <a:prstClr val="black"/>
                </a:solidFill>
                <a:latin typeface="Elephant" pitchFamily="18" charset="0"/>
              </a:rPr>
              <a:t>…Around the Globe</a:t>
            </a:r>
            <a:endParaRPr lang="en-US" sz="3000" dirty="0">
              <a:latin typeface="Elephant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>
                <a:latin typeface="Elephant" pitchFamily="18" charset="0"/>
              </a:rPr>
              <a:t>Religion and Science</a:t>
            </a:r>
            <a:endParaRPr lang="en-US" sz="4800" dirty="0">
              <a:latin typeface="Elephant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286000"/>
            <a:ext cx="8839200" cy="2971800"/>
          </a:xfrm>
        </p:spPr>
        <p:txBody>
          <a:bodyPr/>
          <a:lstStyle/>
          <a:p>
            <a:pPr algn="ctr"/>
            <a:r>
              <a:rPr lang="en-US" dirty="0" smtClean="0">
                <a:latin typeface="Britannic Bold" pitchFamily="34" charset="0"/>
              </a:rPr>
              <a:t>Most common religion in the United States.</a:t>
            </a:r>
          </a:p>
          <a:p>
            <a:pPr algn="ctr"/>
            <a:r>
              <a:rPr lang="en-US" dirty="0" smtClean="0">
                <a:latin typeface="Britannic Bold" pitchFamily="34" charset="0"/>
              </a:rPr>
              <a:t>Are scientists playing God?</a:t>
            </a:r>
          </a:p>
          <a:p>
            <a:pPr algn="ctr"/>
            <a:r>
              <a:rPr lang="en-US" dirty="0" smtClean="0">
                <a:latin typeface="Britannic Bold" pitchFamily="34" charset="0"/>
              </a:rPr>
              <a:t>Twin argument</a:t>
            </a:r>
          </a:p>
          <a:p>
            <a:pPr algn="ctr"/>
            <a:r>
              <a:rPr lang="en-US" dirty="0" smtClean="0">
                <a:latin typeface="Britannic Bold" pitchFamily="34" charset="0"/>
              </a:rPr>
              <a:t>Science vs. Faith</a:t>
            </a:r>
          </a:p>
          <a:p>
            <a:pPr algn="ctr"/>
            <a:r>
              <a:rPr lang="en-US" dirty="0" smtClean="0">
                <a:latin typeface="Britannic Bold" pitchFamily="34" charset="0"/>
              </a:rPr>
              <a:t>A bigger purpose than research.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130</TotalTime>
  <Words>365</Words>
  <Application>Microsoft Office PowerPoint</Application>
  <PresentationFormat>On-screen Show (4:3)</PresentationFormat>
  <Paragraphs>61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Breaking Our Ethics: Human Cloning</vt:lpstr>
      <vt:lpstr>Once upon a time…</vt:lpstr>
      <vt:lpstr>The Essentials of Cloning</vt:lpstr>
      <vt:lpstr>Slide 4</vt:lpstr>
      <vt:lpstr>CLOtechnologyNING</vt:lpstr>
      <vt:lpstr>ISSUES</vt:lpstr>
      <vt:lpstr>Laws</vt:lpstr>
      <vt:lpstr>Slide 8</vt:lpstr>
      <vt:lpstr>Religion and Science</vt:lpstr>
      <vt:lpstr>The End.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Suzanne</dc:creator>
  <cp:lastModifiedBy>Owner</cp:lastModifiedBy>
  <cp:revision>13</cp:revision>
  <dcterms:created xsi:type="dcterms:W3CDTF">2009-03-15T21:40:30Z</dcterms:created>
  <dcterms:modified xsi:type="dcterms:W3CDTF">2009-04-02T13:59:04Z</dcterms:modified>
</cp:coreProperties>
</file>