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 id="288" r:id="rId34"/>
    <p:sldId id="289" r:id="rId35"/>
    <p:sldId id="291" r:id="rId36"/>
    <p:sldId id="292" r:id="rId37"/>
    <p:sldId id="290" r:id="rId38"/>
    <p:sldId id="293" r:id="rId39"/>
    <p:sldId id="294" r:id="rId40"/>
    <p:sldId id="295" r:id="rId41"/>
    <p:sldId id="296" r:id="rId42"/>
    <p:sldId id="299" r:id="rId43"/>
    <p:sldId id="297" r:id="rId44"/>
    <p:sldId id="298" r:id="rId4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29" autoAdjust="0"/>
  </p:normalViewPr>
  <p:slideViewPr>
    <p:cSldViewPr>
      <p:cViewPr varScale="1">
        <p:scale>
          <a:sx n="80" d="100"/>
          <a:sy n="80" d="100"/>
        </p:scale>
        <p:origin x="-1542" y="-78"/>
      </p:cViewPr>
      <p:guideLst>
        <p:guide orient="horz" pos="2160"/>
        <p:guide pos="2880"/>
      </p:guideLst>
    </p:cSldViewPr>
  </p:slideViewPr>
  <p:outlineViewPr>
    <p:cViewPr>
      <p:scale>
        <a:sx n="33" d="100"/>
        <a:sy n="33" d="100"/>
      </p:scale>
      <p:origin x="0" y="862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CD39E4CA-C1B4-41E8-B723-DE2FB4C3D4F8}" type="datetimeFigureOut">
              <a:rPr lang="en-US" smtClean="0"/>
              <a:t>11/2/2009</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BF760BF2-C40C-4963-BAB0-F4ACA79B77D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E04AF-9AA5-4819-8F06-8E86103DB02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E04AF-9AA5-4819-8F06-8E86103DB02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E04AF-9AA5-4819-8F06-8E86103DB02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E04AF-9AA5-4819-8F06-8E86103DB02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E04AF-9AA5-4819-8F06-8E86103DB02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E04AF-9AA5-4819-8F06-8E86103DB02F}"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E04AF-9AA5-4819-8F06-8E86103DB02F}" type="datetimeFigureOut">
              <a:rPr lang="en-US" smtClean="0"/>
              <a:pPr/>
              <a:t>11/2/2009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E04AF-9AA5-4819-8F06-8E86103DB02F}" type="datetimeFigureOut">
              <a:rPr lang="en-US" smtClean="0"/>
              <a:pPr/>
              <a:t>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E04AF-9AA5-4819-8F06-8E86103DB02F}" type="datetimeFigureOut">
              <a:rPr lang="en-US" smtClean="0"/>
              <a:pPr/>
              <a:t>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E04AF-9AA5-4819-8F06-8E86103DB02F}"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E04AF-9AA5-4819-8F06-8E86103DB02F}"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2BB66-3FE4-4C43-B892-FA757028F5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E04AF-9AA5-4819-8F06-8E86103DB02F}" type="datetimeFigureOut">
              <a:rPr lang="en-US" smtClean="0"/>
              <a:pPr/>
              <a:t>11/2/2009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2BB66-3FE4-4C43-B892-FA757028F5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cientificblogging.com/news_account/video_rise_of_the_pepck_c_enhanced_super_mic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emedicine.medscape.com/article/273415-overview" TargetMode="External"/><Relationship Id="rId2" Type="http://schemas.openxmlformats.org/officeDocument/2006/relationships/hyperlink" Target="http://www.sportssci.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Q5-OR87fqa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Genetic Modification to Create Super Humans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C00000"/>
                </a:solidFill>
              </a:rPr>
              <a:t>By Donna Snow</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endParaRPr lang="en-US" dirty="0" smtClean="0">
              <a:solidFill>
                <a:schemeClr val="bg2"/>
              </a:solidFill>
            </a:endParaRPr>
          </a:p>
          <a:p>
            <a:r>
              <a:rPr lang="en-US" dirty="0" smtClean="0">
                <a:solidFill>
                  <a:srgbClr val="FFFF00"/>
                </a:solidFill>
              </a:rPr>
              <a:t>PEPCK is used in the body as an enzyme for the conversion of </a:t>
            </a:r>
            <a:r>
              <a:rPr lang="en-US" dirty="0" err="1" smtClean="0">
                <a:solidFill>
                  <a:srgbClr val="FFFF00"/>
                </a:solidFill>
              </a:rPr>
              <a:t>Pyruvate</a:t>
            </a:r>
            <a:r>
              <a:rPr lang="en-US" dirty="0" smtClean="0">
                <a:solidFill>
                  <a:srgbClr val="FFFF00"/>
                </a:solidFill>
              </a:rPr>
              <a:t> to </a:t>
            </a:r>
            <a:r>
              <a:rPr lang="en-US" dirty="0" err="1" smtClean="0">
                <a:solidFill>
                  <a:srgbClr val="FFFF00"/>
                </a:solidFill>
              </a:rPr>
              <a:t>Phosphoenolpyruvate</a:t>
            </a:r>
            <a:r>
              <a:rPr lang="en-US" dirty="0" smtClean="0">
                <a:solidFill>
                  <a:srgbClr val="FFFF00"/>
                </a:solidFill>
              </a:rPr>
              <a:t>.</a:t>
            </a:r>
          </a:p>
          <a:p>
            <a:endParaRPr lang="en-US" dirty="0" smtClean="0">
              <a:solidFill>
                <a:srgbClr val="FFFF00"/>
              </a:solidFill>
            </a:endParaRPr>
          </a:p>
          <a:p>
            <a:endParaRPr lang="en-US" dirty="0">
              <a:solidFill>
                <a:srgbClr val="FFFF00"/>
              </a:solidFill>
            </a:endParaRPr>
          </a:p>
          <a:p>
            <a:r>
              <a:rPr lang="en-US" dirty="0" err="1" smtClean="0">
                <a:solidFill>
                  <a:srgbClr val="FFFF00"/>
                </a:solidFill>
              </a:rPr>
              <a:t>Pyruvate</a:t>
            </a:r>
            <a:r>
              <a:rPr lang="en-US" dirty="0" smtClean="0">
                <a:solidFill>
                  <a:srgbClr val="FFFF00"/>
                </a:solidFill>
              </a:rPr>
              <a:t> is vital in the body because it is involved in many metabolic pathways to supply energy to living cells in the citric acid cycle.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Citric Acid Cycle</a:t>
            </a:r>
            <a:endParaRPr lang="en-US" b="1" dirty="0">
              <a:solidFill>
                <a:srgbClr val="C00000"/>
              </a:solidFill>
            </a:endParaRPr>
          </a:p>
        </p:txBody>
      </p:sp>
      <p:pic>
        <p:nvPicPr>
          <p:cNvPr id="4" name="Content Placeholder 3" descr="krebs_cycle.gif"/>
          <p:cNvPicPr>
            <a:picLocks noGrp="1" noChangeAspect="1"/>
          </p:cNvPicPr>
          <p:nvPr>
            <p:ph idx="1"/>
          </p:nvPr>
        </p:nvPicPr>
        <p:blipFill>
          <a:blip r:embed="rId2"/>
          <a:stretch>
            <a:fillRect/>
          </a:stretch>
        </p:blipFill>
        <p:spPr>
          <a:xfrm>
            <a:off x="2438400" y="1204926"/>
            <a:ext cx="4648200" cy="455700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FF00"/>
                </a:solidFill>
              </a:rPr>
              <a:t>The citric acid cycle takes place in the Mitochondria of cells. </a:t>
            </a:r>
          </a:p>
          <a:p>
            <a:r>
              <a:rPr lang="en-US" dirty="0" smtClean="0">
                <a:solidFill>
                  <a:srgbClr val="FFFF00"/>
                </a:solidFill>
              </a:rPr>
              <a:t>It is a process which creates Adenosine Tri Phosphate (ATP), which is energy for the cell. </a:t>
            </a:r>
          </a:p>
          <a:p>
            <a:r>
              <a:rPr lang="en-US" dirty="0" smtClean="0">
                <a:solidFill>
                  <a:srgbClr val="FFFF00"/>
                </a:solidFill>
              </a:rPr>
              <a:t>To sum it up, PEPCK is important in the production of energy in the body.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Mice Selection</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FF00"/>
                </a:solidFill>
              </a:rPr>
              <a:t>Once the original mice were born, each one was tested to find out how much PEPCK-C was in their livers, hearts, kidneys and skeletal muscle. </a:t>
            </a:r>
          </a:p>
          <a:p>
            <a:r>
              <a:rPr lang="en-US" dirty="0" smtClean="0">
                <a:solidFill>
                  <a:srgbClr val="FFFF00"/>
                </a:solidFill>
              </a:rPr>
              <a:t>This test was conducted using Western Blotting which is a test used to detect proteins in specific tissue areas.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Example of Western Blotting</a:t>
            </a:r>
            <a:endParaRPr lang="en-US" sz="4000" dirty="0">
              <a:solidFill>
                <a:srgbClr val="C00000"/>
              </a:solidFill>
            </a:endParaRPr>
          </a:p>
        </p:txBody>
      </p:sp>
      <p:pic>
        <p:nvPicPr>
          <p:cNvPr id="4" name="Content Placeholder 3" descr="WESTERN BLOTTING.jpg"/>
          <p:cNvPicPr>
            <a:picLocks noGrp="1" noChangeAspect="1"/>
          </p:cNvPicPr>
          <p:nvPr>
            <p:ph idx="1"/>
          </p:nvPr>
        </p:nvPicPr>
        <p:blipFill>
          <a:blip r:embed="rId2"/>
          <a:stretch>
            <a:fillRect/>
          </a:stretch>
        </p:blipFill>
        <p:spPr>
          <a:xfrm>
            <a:off x="591453" y="1676400"/>
            <a:ext cx="8461009" cy="4648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Mice Selection</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FF00"/>
                </a:solidFill>
              </a:rPr>
              <a:t>6 Mice which had the highest levels PEPCK-C were selected to continue the experiment. </a:t>
            </a:r>
          </a:p>
          <a:p>
            <a:r>
              <a:rPr lang="en-US" dirty="0" smtClean="0">
                <a:solidFill>
                  <a:srgbClr val="FFFF00"/>
                </a:solidFill>
              </a:rPr>
              <a:t>These 6 mice were labeled A, B, C, D, E and F. </a:t>
            </a:r>
          </a:p>
          <a:p>
            <a:r>
              <a:rPr lang="en-US" dirty="0" smtClean="0">
                <a:solidFill>
                  <a:srgbClr val="FFFF00"/>
                </a:solidFill>
              </a:rPr>
              <a:t>It was concluded that C and D had the highest levels of PEPCK-C and they were then bred together to create a new line, named CD. </a:t>
            </a:r>
          </a:p>
          <a:p>
            <a:r>
              <a:rPr lang="en-US" dirty="0" smtClean="0">
                <a:solidFill>
                  <a:srgbClr val="FFFF00"/>
                </a:solidFill>
              </a:rPr>
              <a:t>The new CD mice were then used in a majority of the tests and experiments.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228600" y="533400"/>
            <a:ext cx="88011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Tests Conducted</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C000"/>
                </a:solidFill>
              </a:rPr>
              <a:t>The first test conducted was the ability of untrained super mice (the CD mice) and control mice to run distance. </a:t>
            </a:r>
          </a:p>
          <a:p>
            <a:r>
              <a:rPr lang="en-US" dirty="0" smtClean="0">
                <a:solidFill>
                  <a:srgbClr val="FFC000"/>
                </a:solidFill>
              </a:rPr>
              <a:t>The mice were acclimated to the mouse treadmill room for 30 minutes, after that they were placed on the treadmills for a warm-up.</a:t>
            </a:r>
          </a:p>
          <a:p>
            <a:pPr>
              <a:buNone/>
            </a:pPr>
            <a:endParaRPr lang="en-US" dirty="0">
              <a:solidFill>
                <a:srgbClr val="FFC000"/>
              </a:solidFill>
            </a:endParaRPr>
          </a:p>
        </p:txBody>
      </p:sp>
      <p:pic>
        <p:nvPicPr>
          <p:cNvPr id="4" name="Picture 3" descr="mouse treadmill.jpg"/>
          <p:cNvPicPr>
            <a:picLocks noChangeAspect="1"/>
          </p:cNvPicPr>
          <p:nvPr/>
        </p:nvPicPr>
        <p:blipFill>
          <a:blip r:embed="rId2"/>
          <a:stretch>
            <a:fillRect/>
          </a:stretch>
        </p:blipFill>
        <p:spPr>
          <a:xfrm>
            <a:off x="3429000" y="4724399"/>
            <a:ext cx="1752600" cy="16960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915400" cy="6324600"/>
          </a:xfrm>
        </p:spPr>
        <p:txBody>
          <a:bodyPr>
            <a:normAutofit lnSpcReduction="10000"/>
          </a:bodyPr>
          <a:lstStyle/>
          <a:p>
            <a:endParaRPr lang="en-US" dirty="0" smtClean="0">
              <a:solidFill>
                <a:srgbClr val="FFC000"/>
              </a:solidFill>
            </a:endParaRPr>
          </a:p>
          <a:p>
            <a:r>
              <a:rPr lang="en-US" dirty="0" smtClean="0">
                <a:solidFill>
                  <a:srgbClr val="FFC000"/>
                </a:solidFill>
              </a:rPr>
              <a:t>The warm up consisted of the mice running at a speed of 10 meters per minute for 30 minutes.</a:t>
            </a:r>
          </a:p>
          <a:p>
            <a:endParaRPr lang="en-US" dirty="0" smtClean="0">
              <a:solidFill>
                <a:srgbClr val="FFC000"/>
              </a:solidFill>
            </a:endParaRPr>
          </a:p>
          <a:p>
            <a:r>
              <a:rPr lang="en-US" dirty="0" smtClean="0">
                <a:solidFill>
                  <a:srgbClr val="FFC000"/>
                </a:solidFill>
              </a:rPr>
              <a:t>Once completed the speed was increased to 20 m/min and they were required to run until exhaustion. </a:t>
            </a:r>
          </a:p>
          <a:p>
            <a:endParaRPr lang="en-US" dirty="0" smtClean="0">
              <a:solidFill>
                <a:srgbClr val="FFC000"/>
              </a:solidFill>
            </a:endParaRPr>
          </a:p>
          <a:p>
            <a:r>
              <a:rPr lang="en-US" dirty="0" smtClean="0">
                <a:solidFill>
                  <a:srgbClr val="FFC000"/>
                </a:solidFill>
              </a:rPr>
              <a:t>Exhaustion was defined as the time when the  mice stopped or were unable to continue, even though they were shocked with a mild electric stimulation.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Second Test</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C000"/>
                </a:solidFill>
              </a:rPr>
              <a:t>This test was used to determine the VO</a:t>
            </a:r>
            <a:r>
              <a:rPr lang="en-US" sz="1400" dirty="0" smtClean="0">
                <a:solidFill>
                  <a:srgbClr val="FFC000"/>
                </a:solidFill>
              </a:rPr>
              <a:t>2 </a:t>
            </a:r>
            <a:r>
              <a:rPr lang="en-US" dirty="0" smtClean="0">
                <a:solidFill>
                  <a:srgbClr val="FFC000"/>
                </a:solidFill>
              </a:rPr>
              <a:t>Max, or Aerobic capacity of the mice. </a:t>
            </a:r>
          </a:p>
          <a:p>
            <a:r>
              <a:rPr lang="en-US" dirty="0" smtClean="0">
                <a:solidFill>
                  <a:srgbClr val="FFC000"/>
                </a:solidFill>
              </a:rPr>
              <a:t>Again, the mice were first acclimated to the treadmill room for one hour. </a:t>
            </a:r>
          </a:p>
          <a:p>
            <a:r>
              <a:rPr lang="en-US" dirty="0" smtClean="0">
                <a:solidFill>
                  <a:srgbClr val="FFC000"/>
                </a:solidFill>
              </a:rPr>
              <a:t>During this acclimation hour, tests were conducted to determine the whole body oxygen consumption VO</a:t>
            </a:r>
            <a:r>
              <a:rPr lang="en-US" sz="1400" dirty="0" smtClean="0">
                <a:solidFill>
                  <a:srgbClr val="FFC000"/>
                </a:solidFill>
              </a:rPr>
              <a:t>2, </a:t>
            </a:r>
            <a:r>
              <a:rPr lang="en-US" dirty="0" smtClean="0">
                <a:solidFill>
                  <a:srgbClr val="FFC000"/>
                </a:solidFill>
              </a:rPr>
              <a:t>carbon dioxide production and the respiratory exchange ratio. </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Stance	</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FF00"/>
                </a:solidFill>
              </a:rPr>
              <a:t>Genetic modification, as already done to mice to extend life and increase performance should not be done to humans. </a:t>
            </a:r>
            <a:endParaRPr lang="en-US" dirty="0">
              <a:solidFill>
                <a:srgbClr val="FFFF00"/>
              </a:solidFill>
            </a:endParaRPr>
          </a:p>
        </p:txBody>
      </p:sp>
      <p:pic>
        <p:nvPicPr>
          <p:cNvPr id="4" name="Picture 3" descr="mighty_mouse.jpg"/>
          <p:cNvPicPr>
            <a:picLocks noChangeAspect="1"/>
          </p:cNvPicPr>
          <p:nvPr/>
        </p:nvPicPr>
        <p:blipFill>
          <a:blip r:embed="rId2"/>
          <a:stretch>
            <a:fillRect/>
          </a:stretch>
        </p:blipFill>
        <p:spPr>
          <a:xfrm>
            <a:off x="1143000" y="3276600"/>
            <a:ext cx="6126274" cy="33289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381000"/>
            <a:ext cx="8229600" cy="5745163"/>
          </a:xfrm>
        </p:spPr>
        <p:txBody>
          <a:bodyPr/>
          <a:lstStyle/>
          <a:p>
            <a:endParaRPr lang="en-US" dirty="0" smtClean="0">
              <a:solidFill>
                <a:srgbClr val="FFC000"/>
              </a:solidFill>
            </a:endParaRPr>
          </a:p>
          <a:p>
            <a:r>
              <a:rPr lang="en-US" dirty="0" smtClean="0">
                <a:solidFill>
                  <a:srgbClr val="FFC000"/>
                </a:solidFill>
              </a:rPr>
              <a:t>After the acclimation the mice were placed on the treadmills for warm up. </a:t>
            </a:r>
          </a:p>
          <a:p>
            <a:endParaRPr lang="en-US" dirty="0" smtClean="0">
              <a:solidFill>
                <a:srgbClr val="FFC000"/>
              </a:solidFill>
            </a:endParaRPr>
          </a:p>
          <a:p>
            <a:r>
              <a:rPr lang="en-US" dirty="0" smtClean="0">
                <a:solidFill>
                  <a:srgbClr val="FFC000"/>
                </a:solidFill>
              </a:rPr>
              <a:t>The warm up consisted of the speed at 5m/min at a grade of zero percent. </a:t>
            </a:r>
          </a:p>
          <a:p>
            <a:endParaRPr lang="en-US" dirty="0" smtClean="0">
              <a:solidFill>
                <a:srgbClr val="FFC000"/>
              </a:solidFill>
            </a:endParaRPr>
          </a:p>
          <a:p>
            <a:r>
              <a:rPr lang="en-US" dirty="0" smtClean="0">
                <a:solidFill>
                  <a:srgbClr val="FFC000"/>
                </a:solidFill>
              </a:rPr>
              <a:t>Once warmed up the grade was upgraded twenty-five percent and the speed increased by 2m/min every 2 minutes until exhaustion. </a:t>
            </a:r>
            <a:endParaRPr lang="en-US" dirty="0">
              <a:solidFill>
                <a:srgbClr val="FFC000"/>
              </a:solidFill>
            </a:endParaRPr>
          </a:p>
        </p:txBody>
      </p:sp>
      <p:pic>
        <p:nvPicPr>
          <p:cNvPr id="6" name="Picture 5" descr="mouse treadmill2.jpg"/>
          <p:cNvPicPr>
            <a:picLocks noChangeAspect="1"/>
          </p:cNvPicPr>
          <p:nvPr/>
        </p:nvPicPr>
        <p:blipFill>
          <a:blip r:embed="rId2"/>
          <a:stretch>
            <a:fillRect/>
          </a:stretch>
        </p:blipFill>
        <p:spPr>
          <a:xfrm>
            <a:off x="7010400" y="1828800"/>
            <a:ext cx="1981200" cy="2209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838200"/>
            <a:ext cx="8229600" cy="5287963"/>
          </a:xfrm>
        </p:spPr>
        <p:txBody>
          <a:bodyPr/>
          <a:lstStyle/>
          <a:p>
            <a:r>
              <a:rPr lang="en-US" dirty="0" smtClean="0">
                <a:solidFill>
                  <a:srgbClr val="FFFF00"/>
                </a:solidFill>
              </a:rPr>
              <a:t>The aerobic capacity and the carbon dioxide production was monitored throughout the test. </a:t>
            </a:r>
            <a:endParaRPr lang="en-US" dirty="0">
              <a:solidFill>
                <a:srgbClr val="FFFF00"/>
              </a:solidFill>
            </a:endParaRPr>
          </a:p>
        </p:txBody>
      </p:sp>
      <p:pic>
        <p:nvPicPr>
          <p:cNvPr id="5" name="Picture 4" descr="treadmill3.jpg"/>
          <p:cNvPicPr>
            <a:picLocks noChangeAspect="1"/>
          </p:cNvPicPr>
          <p:nvPr/>
        </p:nvPicPr>
        <p:blipFill>
          <a:blip r:embed="rId2"/>
          <a:stretch>
            <a:fillRect/>
          </a:stretch>
        </p:blipFill>
        <p:spPr>
          <a:xfrm>
            <a:off x="1219200" y="2286000"/>
            <a:ext cx="6400800" cy="3962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Third Test</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FF00"/>
                </a:solidFill>
              </a:rPr>
              <a:t>This test was used to determine the maximum speed of the mice. </a:t>
            </a:r>
          </a:p>
          <a:p>
            <a:r>
              <a:rPr lang="en-US" dirty="0" smtClean="0">
                <a:solidFill>
                  <a:srgbClr val="FFFF00"/>
                </a:solidFill>
              </a:rPr>
              <a:t>The mice were acclimated to the test room for 30 minutes followed by a 30 minute warm up at 10m/min. </a:t>
            </a:r>
          </a:p>
          <a:p>
            <a:r>
              <a:rPr lang="en-US" dirty="0" smtClean="0">
                <a:solidFill>
                  <a:srgbClr val="FFFF00"/>
                </a:solidFill>
              </a:rPr>
              <a:t>Once the warm up was complete the speed was increased by 1m/min every minute until exhaustion.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Additional Testing</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solidFill>
                  <a:srgbClr val="FFFF00"/>
                </a:solidFill>
              </a:rPr>
              <a:t>Aside from the physical tests these mice also had to go through tests which showed how their muscles and tissues were modified. </a:t>
            </a:r>
          </a:p>
          <a:p>
            <a:r>
              <a:rPr lang="en-US" dirty="0" smtClean="0">
                <a:solidFill>
                  <a:srgbClr val="FFFF00"/>
                </a:solidFill>
              </a:rPr>
              <a:t>Magnetic Resonance Imaging (MRI) was done to show the total body fat of the super mice and the control mice. </a:t>
            </a:r>
          </a:p>
          <a:p>
            <a:r>
              <a:rPr lang="en-US" dirty="0" smtClean="0">
                <a:solidFill>
                  <a:srgbClr val="FFFF00"/>
                </a:solidFill>
              </a:rPr>
              <a:t>The MRI’s were conducted over a three week span.</a:t>
            </a:r>
            <a:endParaRPr lang="en-US" dirty="0">
              <a:solidFill>
                <a:srgbClr val="FFFF00"/>
              </a:solidFill>
            </a:endParaRPr>
          </a:p>
        </p:txBody>
      </p:sp>
      <p:sp>
        <p:nvSpPr>
          <p:cNvPr id="5" name="Content Placeholder 4"/>
          <p:cNvSpPr>
            <a:spLocks noGrp="1"/>
          </p:cNvSpPr>
          <p:nvPr>
            <p:ph sz="half" idx="2"/>
          </p:nvPr>
        </p:nvSpPr>
        <p:spPr/>
        <p:txBody>
          <a:bodyPr>
            <a:normAutofit fontScale="85000" lnSpcReduction="10000"/>
          </a:bodyPr>
          <a:lstStyle/>
          <a:p>
            <a:endParaRPr lang="en-US"/>
          </a:p>
        </p:txBody>
      </p:sp>
      <p:pic>
        <p:nvPicPr>
          <p:cNvPr id="4" name="Picture 3" descr="mri mouse.jpg"/>
          <p:cNvPicPr>
            <a:picLocks noChangeAspect="1"/>
          </p:cNvPicPr>
          <p:nvPr/>
        </p:nvPicPr>
        <p:blipFill>
          <a:blip r:embed="rId2"/>
          <a:stretch>
            <a:fillRect/>
          </a:stretch>
        </p:blipFill>
        <p:spPr>
          <a:xfrm>
            <a:off x="5257800" y="1676400"/>
            <a:ext cx="2590800" cy="445293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592763"/>
          </a:xfrm>
        </p:spPr>
        <p:txBody>
          <a:bodyPr/>
          <a:lstStyle/>
          <a:p>
            <a:endParaRPr lang="en-US" dirty="0" smtClean="0">
              <a:solidFill>
                <a:srgbClr val="FFC000"/>
              </a:solidFill>
            </a:endParaRPr>
          </a:p>
          <a:p>
            <a:r>
              <a:rPr lang="en-US" dirty="0" smtClean="0">
                <a:solidFill>
                  <a:srgbClr val="FFFF00"/>
                </a:solidFill>
              </a:rPr>
              <a:t>Histological and Electron Microscopy analysis was completed on skeletal muscle tissue to analyze and compare. </a:t>
            </a:r>
          </a:p>
          <a:p>
            <a:endParaRPr lang="en-US" dirty="0" smtClean="0">
              <a:solidFill>
                <a:srgbClr val="FFFF00"/>
              </a:solidFill>
            </a:endParaRPr>
          </a:p>
          <a:p>
            <a:r>
              <a:rPr lang="en-US" dirty="0" smtClean="0">
                <a:solidFill>
                  <a:srgbClr val="FFFF00"/>
                </a:solidFill>
              </a:rPr>
              <a:t>This was accomplished by isolating skeletal muscle in Formalin solution (an aqueous solution of formaldehyde), in liquid N2 or in Tissue-</a:t>
            </a:r>
            <a:r>
              <a:rPr lang="en-US" dirty="0" err="1" smtClean="0">
                <a:solidFill>
                  <a:srgbClr val="FFFF00"/>
                </a:solidFill>
              </a:rPr>
              <a:t>Tek</a:t>
            </a:r>
            <a:r>
              <a:rPr lang="en-US" dirty="0" smtClean="0">
                <a:solidFill>
                  <a:srgbClr val="FFFF00"/>
                </a:solidFill>
              </a:rPr>
              <a:t> compound. </a:t>
            </a:r>
            <a:endParaRPr lang="en-US" dirty="0">
              <a:solidFill>
                <a:srgbClr val="FFFF00"/>
              </a:solidFill>
            </a:endParaRPr>
          </a:p>
        </p:txBody>
      </p:sp>
      <p:pic>
        <p:nvPicPr>
          <p:cNvPr id="4" name="Picture 3" descr="formalin.jpg"/>
          <p:cNvPicPr>
            <a:picLocks noChangeAspect="1"/>
          </p:cNvPicPr>
          <p:nvPr/>
        </p:nvPicPr>
        <p:blipFill>
          <a:blip r:embed="rId2"/>
          <a:stretch>
            <a:fillRect/>
          </a:stretch>
        </p:blipFill>
        <p:spPr>
          <a:xfrm>
            <a:off x="5257800" y="4800600"/>
            <a:ext cx="838200" cy="15811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Results</a:t>
            </a:r>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The super mice had around 9 more units/g of PEPCK-C activity in their </a:t>
            </a:r>
            <a:r>
              <a:rPr lang="en-US" dirty="0" err="1" smtClean="0">
                <a:solidFill>
                  <a:srgbClr val="FFFF00"/>
                </a:solidFill>
              </a:rPr>
              <a:t>gastronemius</a:t>
            </a:r>
            <a:r>
              <a:rPr lang="en-US" dirty="0" smtClean="0">
                <a:solidFill>
                  <a:srgbClr val="FFFF00"/>
                </a:solidFill>
              </a:rPr>
              <a:t> (calf muscle) and diaphragm. </a:t>
            </a:r>
          </a:p>
          <a:p>
            <a:r>
              <a:rPr lang="en-US" dirty="0" smtClean="0">
                <a:solidFill>
                  <a:srgbClr val="FFFF00"/>
                </a:solidFill>
              </a:rPr>
              <a:t>The same muscles were tested in control mice and they only possessed .08 units/g of PEPCK-C. </a:t>
            </a:r>
          </a:p>
          <a:p>
            <a:r>
              <a:rPr lang="en-US" dirty="0" smtClean="0">
                <a:solidFill>
                  <a:srgbClr val="FFFF00"/>
                </a:solidFill>
              </a:rPr>
              <a:t>The hearts from the super mice contained .74 units/g.</a:t>
            </a:r>
          </a:p>
          <a:p>
            <a:r>
              <a:rPr lang="en-US" dirty="0" smtClean="0">
                <a:solidFill>
                  <a:srgbClr val="FFFF00"/>
                </a:solidFill>
              </a:rPr>
              <a:t>As for control mice, usually PEPCK-C cannot even be detected in their hearts.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Levels of PEPCK-C</a:t>
            </a:r>
            <a:endParaRPr lang="en-US" b="1" dirty="0">
              <a:solidFill>
                <a:srgbClr val="C0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228600" y="1447800"/>
            <a:ext cx="8686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1162050"/>
          </a:xfrm>
        </p:spPr>
        <p:txBody>
          <a:bodyPr>
            <a:normAutofit/>
          </a:bodyPr>
          <a:lstStyle/>
          <a:p>
            <a:r>
              <a:rPr lang="en-US" sz="4400" b="1" dirty="0" smtClean="0">
                <a:solidFill>
                  <a:srgbClr val="C00000"/>
                </a:solidFill>
              </a:rPr>
              <a:t>		Treadmill Testing	</a:t>
            </a:r>
            <a:endParaRPr lang="en-US" sz="4400" b="1" dirty="0">
              <a:solidFill>
                <a:srgbClr val="C00000"/>
              </a:solidFill>
            </a:endParaRPr>
          </a:p>
        </p:txBody>
      </p:sp>
      <p:sp>
        <p:nvSpPr>
          <p:cNvPr id="6" name="Text Placeholder 5"/>
          <p:cNvSpPr>
            <a:spLocks noGrp="1"/>
          </p:cNvSpPr>
          <p:nvPr>
            <p:ph type="body" sz="half" idx="2"/>
          </p:nvPr>
        </p:nvSpPr>
        <p:spPr/>
        <p:txBody>
          <a:bodyPr>
            <a:normAutofit/>
          </a:bodyPr>
          <a:lstStyle/>
          <a:p>
            <a:r>
              <a:rPr lang="en-US" sz="3000" dirty="0" smtClean="0">
                <a:solidFill>
                  <a:srgbClr val="FFFF00"/>
                </a:solidFill>
              </a:rPr>
              <a:t>The super mice ran at a speed of 20m/min for up to 6 km.</a:t>
            </a:r>
          </a:p>
          <a:p>
            <a:r>
              <a:rPr lang="en-US" sz="3000" dirty="0" smtClean="0">
                <a:solidFill>
                  <a:srgbClr val="FFFF00"/>
                </a:solidFill>
              </a:rPr>
              <a:t>The control mice could only run for .2km at this speed.</a:t>
            </a:r>
          </a:p>
          <a:p>
            <a:endParaRPr lang="en-US" sz="3000" dirty="0">
              <a:solidFill>
                <a:srgbClr val="FFFF00"/>
              </a:solidFill>
            </a:endParaRPr>
          </a:p>
        </p:txBody>
      </p:sp>
      <p:pic>
        <p:nvPicPr>
          <p:cNvPr id="8" name="Content Placeholder 7" descr="MouseTreadmill3.jpg"/>
          <p:cNvPicPr>
            <a:picLocks noGrp="1" noChangeAspect="1"/>
          </p:cNvPicPr>
          <p:nvPr>
            <p:ph idx="1"/>
          </p:nvPr>
        </p:nvPicPr>
        <p:blipFill>
          <a:blip r:embed="rId2"/>
          <a:stretch>
            <a:fillRect/>
          </a:stretch>
        </p:blipFill>
        <p:spPr>
          <a:xfrm>
            <a:off x="3962400" y="1447800"/>
            <a:ext cx="4800600" cy="522280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C00000"/>
                </a:solidFill>
              </a:rPr>
              <a:t>Ability to Run Long Distances</a:t>
            </a:r>
            <a:endParaRPr lang="en-US" b="1" dirty="0">
              <a:solidFill>
                <a:srgbClr val="C0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685800" y="1752600"/>
            <a:ext cx="8077200" cy="4849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610600" cy="5821363"/>
          </a:xfrm>
        </p:spPr>
        <p:txBody>
          <a:bodyPr/>
          <a:lstStyle/>
          <a:p>
            <a:endParaRPr lang="en-US" dirty="0" smtClean="0">
              <a:solidFill>
                <a:srgbClr val="FFFF00"/>
              </a:solidFill>
            </a:endParaRPr>
          </a:p>
          <a:p>
            <a:r>
              <a:rPr lang="en-US" dirty="0" smtClean="0">
                <a:solidFill>
                  <a:srgbClr val="FFFF00"/>
                </a:solidFill>
              </a:rPr>
              <a:t>In the 2</a:t>
            </a:r>
            <a:r>
              <a:rPr lang="en-US" baseline="30000" dirty="0" smtClean="0">
                <a:solidFill>
                  <a:srgbClr val="FFFF00"/>
                </a:solidFill>
              </a:rPr>
              <a:t>nd</a:t>
            </a:r>
            <a:r>
              <a:rPr lang="en-US" dirty="0" smtClean="0">
                <a:solidFill>
                  <a:srgbClr val="FFFF00"/>
                </a:solidFill>
              </a:rPr>
              <a:t> treadmill test, the aerobic capacity of the mice was tested. They ran for as long as they could  until exhaustion.</a:t>
            </a:r>
          </a:p>
          <a:p>
            <a:endParaRPr lang="en-US" dirty="0" smtClean="0">
              <a:solidFill>
                <a:srgbClr val="FFFF00"/>
              </a:solidFill>
            </a:endParaRPr>
          </a:p>
          <a:p>
            <a:endParaRPr lang="en-US" dirty="0" smtClean="0">
              <a:solidFill>
                <a:srgbClr val="FFFF00"/>
              </a:solidFill>
            </a:endParaRPr>
          </a:p>
          <a:p>
            <a:r>
              <a:rPr lang="en-US" dirty="0" smtClean="0">
                <a:solidFill>
                  <a:srgbClr val="FFFF00"/>
                </a:solidFill>
              </a:rPr>
              <a:t>The super mice ran for a period of 32 minutes and the control mice only lasted 19 minutes.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Introduction</a:t>
            </a:r>
            <a:endParaRPr lang="en-US" b="1" dirty="0">
              <a:solidFill>
                <a:srgbClr val="C000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A group of Scientists at Case Western University in Cleveland, Ohio have genetically  modified a group of mice to create a line of “super mice.” </a:t>
            </a:r>
          </a:p>
          <a:p>
            <a:pPr>
              <a:buNone/>
            </a:pPr>
            <a:r>
              <a:rPr lang="en-US" dirty="0" smtClean="0">
                <a:solidFill>
                  <a:srgbClr val="FFFF00"/>
                </a:solidFill>
              </a:rPr>
              <a:t>These scientists altered a single metabolism gene and this dramatically changed the mice. </a:t>
            </a:r>
          </a:p>
          <a:p>
            <a:pPr>
              <a:buNone/>
            </a:pPr>
            <a:r>
              <a:rPr lang="en-US" dirty="0" smtClean="0">
                <a:solidFill>
                  <a:srgbClr val="FFFF00"/>
                </a:solidFill>
              </a:rPr>
              <a:t>The super mice could run faster, longer, live longer, reproduce to an older age, had a much faster metabolism, and much more.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Video of Mice Running</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hlinkClick r:id="rId2"/>
              </a:rPr>
              <a:t>http://www.scientificblogging.com/news_account/video_rise_of_the_pepck_c_enhanced_super_mice</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This Means</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The super mice are more active, and they are physically healthier than control mice. </a:t>
            </a:r>
          </a:p>
          <a:p>
            <a:r>
              <a:rPr lang="en-US" dirty="0" smtClean="0">
                <a:solidFill>
                  <a:srgbClr val="FFFF00"/>
                </a:solidFill>
              </a:rPr>
              <a:t>They can consume more food but have less body weight than control mice. </a:t>
            </a:r>
          </a:p>
          <a:p>
            <a:r>
              <a:rPr lang="en-US" dirty="0" smtClean="0">
                <a:solidFill>
                  <a:srgbClr val="FFFF00"/>
                </a:solidFill>
              </a:rPr>
              <a:t>The super mice ate on average 60% more than control mice. </a:t>
            </a:r>
          </a:p>
          <a:p>
            <a:r>
              <a:rPr lang="en-US" dirty="0" smtClean="0">
                <a:solidFill>
                  <a:srgbClr val="FFFF00"/>
                </a:solidFill>
              </a:rPr>
              <a:t>Yet, through MRI comparisons it was found that  for a 6 month old super mouse the volume of adipose tissue was .4+-.2.</a:t>
            </a:r>
          </a:p>
          <a:p>
            <a:r>
              <a:rPr lang="en-US" dirty="0" smtClean="0">
                <a:solidFill>
                  <a:srgbClr val="FFFF00"/>
                </a:solidFill>
              </a:rPr>
              <a:t>For a 6 month old control mouse it was 1.2+-.4.</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304800" y="304800"/>
            <a:ext cx="8610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206141"/>
            <a:ext cx="8534399" cy="6116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More Results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FF00"/>
                </a:solidFill>
              </a:rPr>
              <a:t>The muscles of super mice contain higher numbers or mitochondria than control mice. </a:t>
            </a:r>
          </a:p>
          <a:p>
            <a:r>
              <a:rPr lang="en-US" dirty="0" smtClean="0">
                <a:solidFill>
                  <a:srgbClr val="FFFF00"/>
                </a:solidFill>
              </a:rPr>
              <a:t>Mitochondria are located inside a cell and they are responsible for the production of ATP.</a:t>
            </a:r>
          </a:p>
          <a:p>
            <a:r>
              <a:rPr lang="en-US" dirty="0" smtClean="0">
                <a:solidFill>
                  <a:srgbClr val="FFFF00"/>
                </a:solidFill>
              </a:rPr>
              <a:t>This is one of the reasons why the mice have increased performance and endurance.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srcRect/>
          <a:stretch>
            <a:fillRect/>
          </a:stretch>
        </p:blipFill>
        <p:spPr bwMode="auto">
          <a:xfrm>
            <a:off x="609600" y="381000"/>
            <a:ext cx="8077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 y="381000"/>
            <a:ext cx="85343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Life Span</a:t>
            </a:r>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The super mice live longer than control mice.</a:t>
            </a:r>
          </a:p>
          <a:p>
            <a:r>
              <a:rPr lang="en-US" dirty="0" smtClean="0">
                <a:solidFill>
                  <a:srgbClr val="FFFF00"/>
                </a:solidFill>
              </a:rPr>
              <a:t>In addition, they have higher energy levels at an older age. </a:t>
            </a:r>
          </a:p>
          <a:p>
            <a:r>
              <a:rPr lang="en-US" dirty="0" smtClean="0">
                <a:solidFill>
                  <a:srgbClr val="FFFF00"/>
                </a:solidFill>
              </a:rPr>
              <a:t>For example, a 30-month old female super mouse gave birth to normal sized healthy babies. </a:t>
            </a:r>
          </a:p>
          <a:p>
            <a:r>
              <a:rPr lang="en-US" dirty="0" smtClean="0">
                <a:solidFill>
                  <a:srgbClr val="FFFF00"/>
                </a:solidFill>
              </a:rPr>
              <a:t>Control mice live on average for 1-2 years, at the most for 3 years. Normally female mice breed at 3-4 months old, but not after 5 months of age.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Potential Problems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solidFill>
                  <a:srgbClr val="FFFF00"/>
                </a:solidFill>
              </a:rPr>
              <a:t>Money Problems- This would be a very costly procedure if it is done to humans. Only the wealthy class will be able to afford it at first, creating an even bigger gap between the rich and the poor.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686800" cy="5440363"/>
          </a:xfrm>
        </p:spPr>
        <p:txBody>
          <a:bodyPr>
            <a:normAutofit lnSpcReduction="10000"/>
          </a:bodyPr>
          <a:lstStyle/>
          <a:p>
            <a:pPr>
              <a:buNone/>
            </a:pPr>
            <a:r>
              <a:rPr lang="en-US" dirty="0" smtClean="0">
                <a:solidFill>
                  <a:srgbClr val="FFFF00"/>
                </a:solidFill>
              </a:rPr>
              <a:t>    Inequalities in schools- Since only the wealthy will be taking advantage of this modification, the children of these wealthy people will have increased performance, therefore better at sports. </a:t>
            </a:r>
          </a:p>
          <a:p>
            <a:endParaRPr lang="en-US" dirty="0" smtClean="0">
              <a:solidFill>
                <a:srgbClr val="FFFF00"/>
              </a:solidFill>
            </a:endParaRPr>
          </a:p>
          <a:p>
            <a:r>
              <a:rPr lang="en-US" dirty="0" smtClean="0">
                <a:solidFill>
                  <a:srgbClr val="FFFF00"/>
                </a:solidFill>
              </a:rPr>
              <a:t>Example: A school sports team will chose the best players to be on the team. The genetically modified children will be faster, stronger, and have more endurance, and be chosen for the team.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History</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Selective breeding goes back for centuries. Selective breeding of animals was mentioned in the Bible, in Genesis 30:25-43. In this Jacob selectively breeds black sheep with white sheep to create black and white streaked sheep. </a:t>
            </a:r>
          </a:p>
          <a:p>
            <a:r>
              <a:rPr lang="en-US" dirty="0" smtClean="0">
                <a:solidFill>
                  <a:srgbClr val="FFFF00"/>
                </a:solidFill>
              </a:rPr>
              <a:t>1953- Watson &amp; Crick discover the double helix structure of DNA. This discovery opened the door for all kinds of experiments. </a:t>
            </a:r>
          </a:p>
          <a:p>
            <a:pPr>
              <a:buNone/>
            </a:pPr>
            <a:endParaRPr lang="en-US" dirty="0">
              <a:solidFill>
                <a:srgbClr val="00B050"/>
              </a:solidFill>
            </a:endParaRPr>
          </a:p>
        </p:txBody>
      </p:sp>
      <p:pic>
        <p:nvPicPr>
          <p:cNvPr id="4" name="Picture 3" descr="dna.jpg"/>
          <p:cNvPicPr>
            <a:picLocks noChangeAspect="1"/>
          </p:cNvPicPr>
          <p:nvPr/>
        </p:nvPicPr>
        <p:blipFill>
          <a:blip r:embed="rId2"/>
          <a:stretch>
            <a:fillRect/>
          </a:stretch>
        </p:blipFill>
        <p:spPr>
          <a:xfrm>
            <a:off x="3429000" y="5791200"/>
            <a:ext cx="3657600" cy="8096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763000" cy="5364163"/>
          </a:xfrm>
        </p:spPr>
        <p:txBody>
          <a:bodyPr>
            <a:normAutofit/>
          </a:bodyPr>
          <a:lstStyle/>
          <a:p>
            <a:r>
              <a:rPr lang="en-US" dirty="0" smtClean="0">
                <a:solidFill>
                  <a:srgbClr val="FFFF00"/>
                </a:solidFill>
              </a:rPr>
              <a:t>Overpopulation- As estimated by the United Nations, China has the largest population. Followed by India and then the US. The US and China are both in the top three riches countries in the world for 2009. </a:t>
            </a:r>
          </a:p>
          <a:p>
            <a:endParaRPr lang="en-US" dirty="0" smtClean="0">
              <a:solidFill>
                <a:srgbClr val="FFFF00"/>
              </a:solidFill>
            </a:endParaRPr>
          </a:p>
          <a:p>
            <a:r>
              <a:rPr lang="en-US" dirty="0" smtClean="0">
                <a:solidFill>
                  <a:srgbClr val="FFFF00"/>
                </a:solidFill>
              </a:rPr>
              <a:t>So, with China and the US having money, they will be the ones taking advantage of this modification, creating an even larger population.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9144000" cy="5668963"/>
          </a:xfrm>
        </p:spPr>
        <p:txBody>
          <a:bodyPr>
            <a:normAutofit fontScale="92500" lnSpcReduction="10000"/>
          </a:bodyPr>
          <a:lstStyle/>
          <a:p>
            <a:r>
              <a:rPr lang="en-US" dirty="0" smtClean="0">
                <a:solidFill>
                  <a:srgbClr val="FFFF00"/>
                </a:solidFill>
              </a:rPr>
              <a:t>Sports- Professional athletes all </a:t>
            </a:r>
            <a:r>
              <a:rPr lang="en-US" dirty="0" smtClean="0">
                <a:solidFill>
                  <a:srgbClr val="FFFF00"/>
                </a:solidFill>
              </a:rPr>
              <a:t>possess </a:t>
            </a:r>
            <a:r>
              <a:rPr lang="en-US" dirty="0" smtClean="0">
                <a:solidFill>
                  <a:srgbClr val="FFFF00"/>
                </a:solidFill>
              </a:rPr>
              <a:t>certain qualities including: determination, natural talent, dedication and skills and they have to work hard and train to be where they are. </a:t>
            </a:r>
          </a:p>
          <a:p>
            <a:r>
              <a:rPr lang="en-US" dirty="0" smtClean="0">
                <a:solidFill>
                  <a:srgbClr val="FFFF00"/>
                </a:solidFill>
              </a:rPr>
              <a:t>If we genetically engineered people to be good at sports, we would lose all of those qualities and we would lose sports. </a:t>
            </a:r>
          </a:p>
          <a:p>
            <a:r>
              <a:rPr lang="en-US" dirty="0" smtClean="0">
                <a:solidFill>
                  <a:srgbClr val="FFFF00"/>
                </a:solidFill>
              </a:rPr>
              <a:t>A quote from Bill </a:t>
            </a:r>
            <a:r>
              <a:rPr lang="en-US" dirty="0" err="1" smtClean="0">
                <a:solidFill>
                  <a:srgbClr val="FFFF00"/>
                </a:solidFill>
              </a:rPr>
              <a:t>McKibben</a:t>
            </a:r>
            <a:r>
              <a:rPr lang="en-US" dirty="0" smtClean="0">
                <a:solidFill>
                  <a:srgbClr val="FFFF00"/>
                </a:solidFill>
              </a:rPr>
              <a:t> who is against this modification being done to humans, “We won’t simply lose races, we’ll lose racing: we’ll lose the possibility of the test, the challenge, the celebration that athletics represents.”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ghty_mouse_b.jpg"/>
          <p:cNvPicPr>
            <a:picLocks noGrp="1" noChangeAspect="1"/>
          </p:cNvPicPr>
          <p:nvPr>
            <p:ph idx="4294967295"/>
          </p:nvPr>
        </p:nvPicPr>
        <p:blipFill>
          <a:blip r:embed="rId2"/>
          <a:stretch>
            <a:fillRect/>
          </a:stretch>
        </p:blipFill>
        <p:spPr>
          <a:xfrm>
            <a:off x="685800" y="381000"/>
            <a:ext cx="8054485" cy="62484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References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2000" dirty="0" smtClean="0">
                <a:solidFill>
                  <a:schemeClr val="bg1"/>
                </a:solidFill>
              </a:rPr>
              <a:t>1. Albright &amp; Stern (1998). Adipose Tissue. Encyclopedia of Sports Medicine and Science. </a:t>
            </a:r>
            <a:r>
              <a:rPr lang="en-US" sz="2000" dirty="0" err="1" smtClean="0">
                <a:solidFill>
                  <a:schemeClr val="bg1"/>
                </a:solidFill>
              </a:rPr>
              <a:t>Retreived</a:t>
            </a:r>
            <a:r>
              <a:rPr lang="en-US" sz="2000" dirty="0" smtClean="0">
                <a:solidFill>
                  <a:schemeClr val="bg1"/>
                </a:solidFill>
              </a:rPr>
              <a:t> from </a:t>
            </a:r>
            <a:r>
              <a:rPr lang="en-US" sz="2000" dirty="0" smtClean="0">
                <a:solidFill>
                  <a:schemeClr val="bg1"/>
                </a:solidFill>
                <a:hlinkClick r:id="rId2"/>
              </a:rPr>
              <a:t>www.sportssci.org</a:t>
            </a:r>
            <a:r>
              <a:rPr lang="en-US" sz="2000" dirty="0" smtClean="0">
                <a:solidFill>
                  <a:schemeClr val="bg1"/>
                </a:solidFill>
              </a:rPr>
              <a:t> on 9/16/09.</a:t>
            </a:r>
          </a:p>
          <a:p>
            <a:r>
              <a:rPr lang="en-US" sz="2000" dirty="0" smtClean="0">
                <a:solidFill>
                  <a:schemeClr val="bg1"/>
                </a:solidFill>
              </a:rPr>
              <a:t>2. Campbell &amp; Reece (2005). Biology, Seventh Edition. Pearson Education Inc: California.</a:t>
            </a:r>
          </a:p>
          <a:p>
            <a:r>
              <a:rPr lang="en-US" sz="2000" dirty="0" smtClean="0">
                <a:solidFill>
                  <a:schemeClr val="bg1"/>
                </a:solidFill>
              </a:rPr>
              <a:t>3. </a:t>
            </a:r>
            <a:r>
              <a:rPr lang="en-US" sz="2000" dirty="0" err="1" smtClean="0">
                <a:solidFill>
                  <a:schemeClr val="bg1"/>
                </a:solidFill>
              </a:rPr>
              <a:t>Dayal</a:t>
            </a:r>
            <a:r>
              <a:rPr lang="en-US" sz="2000" dirty="0" smtClean="0">
                <a:solidFill>
                  <a:schemeClr val="bg1"/>
                </a:solidFill>
              </a:rPr>
              <a:t> &amp; </a:t>
            </a:r>
            <a:r>
              <a:rPr lang="en-US" sz="2000" dirty="0" err="1" smtClean="0">
                <a:solidFill>
                  <a:schemeClr val="bg1"/>
                </a:solidFill>
              </a:rPr>
              <a:t>Zarek</a:t>
            </a:r>
            <a:r>
              <a:rPr lang="en-US" sz="2000" dirty="0" smtClean="0">
                <a:solidFill>
                  <a:schemeClr val="bg1"/>
                </a:solidFill>
              </a:rPr>
              <a:t> (2008). </a:t>
            </a:r>
            <a:r>
              <a:rPr lang="en-US" sz="2000" dirty="0" err="1" smtClean="0">
                <a:solidFill>
                  <a:schemeClr val="bg1"/>
                </a:solidFill>
              </a:rPr>
              <a:t>Preimplantation</a:t>
            </a:r>
            <a:r>
              <a:rPr lang="en-US" sz="2000" dirty="0" smtClean="0">
                <a:solidFill>
                  <a:schemeClr val="bg1"/>
                </a:solidFill>
              </a:rPr>
              <a:t> Genetic Diagnosis. </a:t>
            </a:r>
            <a:r>
              <a:rPr lang="en-US" sz="2000" dirty="0" err="1" smtClean="0">
                <a:solidFill>
                  <a:schemeClr val="bg1"/>
                </a:solidFill>
              </a:rPr>
              <a:t>Retreived</a:t>
            </a:r>
            <a:r>
              <a:rPr lang="en-US" sz="2000" dirty="0" smtClean="0">
                <a:solidFill>
                  <a:schemeClr val="bg1"/>
                </a:solidFill>
              </a:rPr>
              <a:t> from </a:t>
            </a:r>
            <a:r>
              <a:rPr lang="en-US" sz="2000" dirty="0" smtClean="0">
                <a:solidFill>
                  <a:schemeClr val="bg1"/>
                </a:solidFill>
                <a:hlinkClick r:id="rId3"/>
              </a:rPr>
              <a:t>http://emedicine.medscape.com/article/273415-overview</a:t>
            </a:r>
            <a:r>
              <a:rPr lang="en-US" sz="2000" dirty="0" smtClean="0">
                <a:solidFill>
                  <a:schemeClr val="bg1"/>
                </a:solidFill>
              </a:rPr>
              <a:t>  on 10/04/09.</a:t>
            </a:r>
          </a:p>
          <a:p>
            <a:r>
              <a:rPr lang="en-US" sz="2000" dirty="0" smtClean="0">
                <a:solidFill>
                  <a:schemeClr val="bg1"/>
                </a:solidFill>
              </a:rPr>
              <a:t>4. </a:t>
            </a:r>
            <a:r>
              <a:rPr lang="en-US" sz="2000" dirty="0" err="1" smtClean="0">
                <a:solidFill>
                  <a:schemeClr val="bg1"/>
                </a:solidFill>
              </a:rPr>
              <a:t>Hakimi</a:t>
            </a:r>
            <a:r>
              <a:rPr lang="en-US" sz="2000" dirty="0" smtClean="0">
                <a:solidFill>
                  <a:schemeClr val="bg1"/>
                </a:solidFill>
              </a:rPr>
              <a:t>, Yang, </a:t>
            </a:r>
            <a:r>
              <a:rPr lang="en-US" sz="2000" dirty="0" err="1" smtClean="0">
                <a:solidFill>
                  <a:schemeClr val="bg1"/>
                </a:solidFill>
              </a:rPr>
              <a:t>Casadesus</a:t>
            </a:r>
            <a:r>
              <a:rPr lang="en-US" sz="2000" dirty="0" smtClean="0">
                <a:solidFill>
                  <a:schemeClr val="bg1"/>
                </a:solidFill>
              </a:rPr>
              <a:t>, Massillon, </a:t>
            </a:r>
            <a:r>
              <a:rPr lang="en-US" sz="2000" dirty="0" err="1" smtClean="0">
                <a:solidFill>
                  <a:schemeClr val="bg1"/>
                </a:solidFill>
              </a:rPr>
              <a:t>Tolentino</a:t>
            </a:r>
            <a:r>
              <a:rPr lang="en-US" sz="2000" dirty="0" smtClean="0">
                <a:solidFill>
                  <a:schemeClr val="bg1"/>
                </a:solidFill>
              </a:rPr>
              <a:t>-Silva, Nye, Cabrera, et al. (2007). </a:t>
            </a:r>
            <a:r>
              <a:rPr lang="en-US" sz="2000" dirty="0" err="1" smtClean="0">
                <a:solidFill>
                  <a:schemeClr val="bg1"/>
                </a:solidFill>
              </a:rPr>
              <a:t>Overexpression</a:t>
            </a:r>
            <a:r>
              <a:rPr lang="en-US" sz="2000" dirty="0" smtClean="0">
                <a:solidFill>
                  <a:schemeClr val="bg1"/>
                </a:solidFill>
              </a:rPr>
              <a:t> of the </a:t>
            </a:r>
            <a:r>
              <a:rPr lang="en-US" sz="2000" dirty="0" err="1" smtClean="0">
                <a:solidFill>
                  <a:schemeClr val="bg1"/>
                </a:solidFill>
              </a:rPr>
              <a:t>Cystolic</a:t>
            </a:r>
            <a:r>
              <a:rPr lang="en-US" sz="2000" dirty="0" smtClean="0">
                <a:solidFill>
                  <a:schemeClr val="bg1"/>
                </a:solidFill>
              </a:rPr>
              <a:t> Form of </a:t>
            </a:r>
            <a:r>
              <a:rPr lang="en-US" sz="2000" dirty="0" err="1" smtClean="0">
                <a:solidFill>
                  <a:schemeClr val="bg1"/>
                </a:solidFill>
              </a:rPr>
              <a:t>Phosphoenolpyruvate</a:t>
            </a:r>
            <a:r>
              <a:rPr lang="en-US" sz="2000" dirty="0" smtClean="0">
                <a:solidFill>
                  <a:schemeClr val="bg1"/>
                </a:solidFill>
              </a:rPr>
              <a:t> </a:t>
            </a:r>
            <a:r>
              <a:rPr lang="en-US" sz="2000" dirty="0" err="1" smtClean="0">
                <a:solidFill>
                  <a:schemeClr val="bg1"/>
                </a:solidFill>
              </a:rPr>
              <a:t>Carboxykinase</a:t>
            </a:r>
            <a:r>
              <a:rPr lang="en-US" sz="2000" dirty="0" smtClean="0">
                <a:solidFill>
                  <a:schemeClr val="bg1"/>
                </a:solidFill>
              </a:rPr>
              <a:t> (GTP) in </a:t>
            </a:r>
            <a:r>
              <a:rPr lang="en-US" sz="2000" dirty="0" err="1" smtClean="0">
                <a:solidFill>
                  <a:schemeClr val="bg1"/>
                </a:solidFill>
              </a:rPr>
              <a:t>Skelatal</a:t>
            </a:r>
            <a:r>
              <a:rPr lang="en-US" sz="2000" dirty="0" smtClean="0">
                <a:solidFill>
                  <a:schemeClr val="bg1"/>
                </a:solidFill>
              </a:rPr>
              <a:t> </a:t>
            </a:r>
            <a:r>
              <a:rPr lang="en-US" sz="2000" dirty="0" err="1" smtClean="0">
                <a:solidFill>
                  <a:schemeClr val="bg1"/>
                </a:solidFill>
              </a:rPr>
              <a:t>Repatterns</a:t>
            </a:r>
            <a:r>
              <a:rPr lang="en-US" sz="2000" dirty="0" smtClean="0">
                <a:solidFill>
                  <a:schemeClr val="bg1"/>
                </a:solidFill>
              </a:rPr>
              <a:t>. </a:t>
            </a:r>
            <a:r>
              <a:rPr lang="en-US" sz="2000" i="1" dirty="0" smtClean="0">
                <a:solidFill>
                  <a:schemeClr val="bg1"/>
                </a:solidFill>
              </a:rPr>
              <a:t>The Journal of Biological Chemistry, </a:t>
            </a:r>
            <a:r>
              <a:rPr lang="en-US" sz="2000" dirty="0" smtClean="0">
                <a:solidFill>
                  <a:schemeClr val="bg1"/>
                </a:solidFill>
              </a:rPr>
              <a:t>282, 45, 32844-32855</a:t>
            </a:r>
          </a:p>
          <a:p>
            <a:r>
              <a:rPr lang="en-US" sz="2000" dirty="0" smtClean="0">
                <a:solidFill>
                  <a:schemeClr val="bg1"/>
                </a:solidFill>
              </a:rPr>
              <a:t>5.</a:t>
            </a:r>
            <a:r>
              <a:rPr lang="en-US" sz="2000" dirty="0" smtClean="0"/>
              <a:t> </a:t>
            </a:r>
            <a:r>
              <a:rPr lang="en-US" sz="2000" dirty="0" smtClean="0">
                <a:solidFill>
                  <a:schemeClr val="bg1"/>
                </a:solidFill>
              </a:rPr>
              <a:t>King &amp; IU </a:t>
            </a:r>
            <a:r>
              <a:rPr lang="en-US" sz="2000" dirty="0" err="1" smtClean="0">
                <a:solidFill>
                  <a:schemeClr val="bg1"/>
                </a:solidFill>
              </a:rPr>
              <a:t>SChool</a:t>
            </a:r>
            <a:r>
              <a:rPr lang="en-US" sz="2000" dirty="0" smtClean="0">
                <a:solidFill>
                  <a:schemeClr val="bg1"/>
                </a:solidFill>
              </a:rPr>
              <a:t> of Medicine (2009). </a:t>
            </a:r>
            <a:r>
              <a:rPr lang="en-US" sz="2000" dirty="0" err="1" smtClean="0">
                <a:solidFill>
                  <a:schemeClr val="bg1"/>
                </a:solidFill>
              </a:rPr>
              <a:t>Gluconeogenesis</a:t>
            </a:r>
            <a:r>
              <a:rPr lang="en-US" sz="2000" dirty="0" smtClean="0">
                <a:solidFill>
                  <a:schemeClr val="bg1"/>
                </a:solidFill>
              </a:rPr>
              <a:t>: Synthesis of New Glucose. </a:t>
            </a:r>
            <a:r>
              <a:rPr lang="en-US" sz="2000" dirty="0" err="1" smtClean="0">
                <a:solidFill>
                  <a:schemeClr val="bg1"/>
                </a:solidFill>
              </a:rPr>
              <a:t>Retreived</a:t>
            </a:r>
            <a:r>
              <a:rPr lang="en-US" sz="2000" dirty="0" smtClean="0">
                <a:solidFill>
                  <a:schemeClr val="bg1"/>
                </a:solidFill>
              </a:rPr>
              <a:t> from www.themedicalbiochemistrypage.org on 10/11/09</a:t>
            </a:r>
          </a:p>
          <a:p>
            <a:r>
              <a:rPr lang="en-US" sz="2000" dirty="0" smtClean="0">
                <a:solidFill>
                  <a:schemeClr val="bg1"/>
                </a:solidFill>
              </a:rPr>
              <a:t>6. </a:t>
            </a:r>
            <a:r>
              <a:rPr lang="en-US" sz="2000" dirty="0" err="1" smtClean="0">
                <a:solidFill>
                  <a:schemeClr val="bg1"/>
                </a:solidFill>
              </a:rPr>
              <a:t>Kuure</a:t>
            </a:r>
            <a:r>
              <a:rPr lang="en-US" sz="2000" dirty="0" smtClean="0">
                <a:solidFill>
                  <a:schemeClr val="bg1"/>
                </a:solidFill>
              </a:rPr>
              <a:t>-Kinsey, M. &amp; </a:t>
            </a:r>
            <a:r>
              <a:rPr lang="en-US" sz="2000" dirty="0" err="1" smtClean="0">
                <a:solidFill>
                  <a:schemeClr val="bg1"/>
                </a:solidFill>
              </a:rPr>
              <a:t>McCooey</a:t>
            </a:r>
            <a:r>
              <a:rPr lang="en-US" sz="2000" dirty="0" smtClean="0">
                <a:solidFill>
                  <a:schemeClr val="bg1"/>
                </a:solidFill>
              </a:rPr>
              <a:t>, B. (2000). The Basics of Recombinant DNA. Retrieved from http://www.rpi.edu/dept/chem-eng/Biotech-Environ/Projects00/rdna/rdna.html on 10/04/05</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1800" dirty="0" smtClean="0">
                <a:solidFill>
                  <a:schemeClr val="bg1"/>
                </a:solidFill>
              </a:rPr>
              <a:t>7. </a:t>
            </a:r>
            <a:r>
              <a:rPr lang="en-US" sz="1800" dirty="0" err="1" smtClean="0">
                <a:solidFill>
                  <a:schemeClr val="bg1"/>
                </a:solidFill>
              </a:rPr>
              <a:t>McKibben</a:t>
            </a:r>
            <a:r>
              <a:rPr lang="en-US" sz="1800" dirty="0" smtClean="0">
                <a:solidFill>
                  <a:schemeClr val="bg1"/>
                </a:solidFill>
              </a:rPr>
              <a:t> (2003). Enough. Henry Holt and Co: New York.</a:t>
            </a:r>
          </a:p>
          <a:p>
            <a:r>
              <a:rPr lang="en-US" sz="1800" dirty="0" smtClean="0">
                <a:solidFill>
                  <a:schemeClr val="bg1"/>
                </a:solidFill>
              </a:rPr>
              <a:t>8. Workman (2009). GDP Estimates for Richest Countries in 2009. Retrieved from http://global-economy.suite101.com/article.cfm/gdp_estimates_for_richest_countries_in_2009 on 10/03/09.</a:t>
            </a:r>
          </a:p>
          <a:p>
            <a:r>
              <a:rPr lang="en-US" sz="1800" dirty="0" smtClean="0">
                <a:solidFill>
                  <a:schemeClr val="bg1"/>
                </a:solidFill>
              </a:rPr>
              <a:t>9</a:t>
            </a:r>
            <a:r>
              <a:rPr lang="en-US" sz="1800" smtClean="0">
                <a:solidFill>
                  <a:schemeClr val="bg1"/>
                </a:solidFill>
              </a:rPr>
              <a:t>. The </a:t>
            </a:r>
            <a:r>
              <a:rPr lang="en-US" sz="1800" dirty="0" smtClean="0">
                <a:solidFill>
                  <a:schemeClr val="bg1"/>
                </a:solidFill>
              </a:rPr>
              <a:t>American Association for the Advancement of Science (2007). "Experts Warn Gene-Doping in the Horizon, Urge Public to Discuss Ethical Implications." US Fed News Service: Washington D.C.</a:t>
            </a:r>
          </a:p>
          <a:p>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smtClean="0">
                <a:solidFill>
                  <a:srgbClr val="C00000"/>
                </a:solidFill>
              </a:rPr>
              <a:t>History Continued</a:t>
            </a:r>
            <a:endParaRPr lang="en-US" b="1" dirty="0">
              <a:solidFill>
                <a:srgbClr val="C00000"/>
              </a:solidFill>
            </a:endParaRPr>
          </a:p>
        </p:txBody>
      </p:sp>
      <p:sp>
        <p:nvSpPr>
          <p:cNvPr id="3" name="Content Placeholder 2"/>
          <p:cNvSpPr>
            <a:spLocks noGrp="1"/>
          </p:cNvSpPr>
          <p:nvPr>
            <p:ph idx="1"/>
          </p:nvPr>
        </p:nvSpPr>
        <p:spPr>
          <a:xfrm>
            <a:off x="457200" y="609600"/>
            <a:ext cx="8229600" cy="5516563"/>
          </a:xfrm>
        </p:spPr>
        <p:txBody>
          <a:bodyPr/>
          <a:lstStyle/>
          <a:p>
            <a:r>
              <a:rPr lang="en-US" dirty="0" smtClean="0">
                <a:solidFill>
                  <a:srgbClr val="FFFF00"/>
                </a:solidFill>
              </a:rPr>
              <a:t>1973- The first recombinant DNA experiments took place. Recombinant DNA is when a piece of DNA is taken and inserted into another piece. </a:t>
            </a:r>
          </a:p>
          <a:p>
            <a:r>
              <a:rPr lang="en-US" dirty="0" smtClean="0">
                <a:solidFill>
                  <a:srgbClr val="FFFF00"/>
                </a:solidFill>
              </a:rPr>
              <a:t>1996- The first mammal is successfully cloned. She was named Dolly the Sheep. </a:t>
            </a:r>
          </a:p>
          <a:p>
            <a:pPr>
              <a:buNone/>
            </a:pPr>
            <a:endParaRPr lang="en-US" dirty="0">
              <a:solidFill>
                <a:srgbClr val="00B050"/>
              </a:solidFill>
            </a:endParaRPr>
          </a:p>
        </p:txBody>
      </p:sp>
      <p:pic>
        <p:nvPicPr>
          <p:cNvPr id="5" name="Picture 4" descr="dolly.jpg"/>
          <p:cNvPicPr>
            <a:picLocks noChangeAspect="1"/>
          </p:cNvPicPr>
          <p:nvPr/>
        </p:nvPicPr>
        <p:blipFill>
          <a:blip r:embed="rId2"/>
          <a:stretch>
            <a:fillRect/>
          </a:stretch>
        </p:blipFill>
        <p:spPr>
          <a:xfrm>
            <a:off x="3352800" y="3962400"/>
            <a:ext cx="2286000" cy="1959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C00000"/>
                </a:solidFill>
              </a:rPr>
              <a:t>History Continued</a:t>
            </a:r>
            <a:endParaRPr lang="en-US" b="1" dirty="0">
              <a:solidFill>
                <a:srgbClr val="C00000"/>
              </a:solidFill>
            </a:endParaRPr>
          </a:p>
        </p:txBody>
      </p:sp>
      <p:sp>
        <p:nvSpPr>
          <p:cNvPr id="3" name="Content Placeholder 2"/>
          <p:cNvSpPr>
            <a:spLocks noGrp="1"/>
          </p:cNvSpPr>
          <p:nvPr>
            <p:ph idx="1"/>
          </p:nvPr>
        </p:nvSpPr>
        <p:spPr>
          <a:xfrm>
            <a:off x="457200" y="990600"/>
            <a:ext cx="8229600" cy="5135563"/>
          </a:xfrm>
        </p:spPr>
        <p:txBody>
          <a:bodyPr/>
          <a:lstStyle/>
          <a:p>
            <a:r>
              <a:rPr lang="en-US" dirty="0" smtClean="0">
                <a:solidFill>
                  <a:srgbClr val="FFFF00"/>
                </a:solidFill>
              </a:rPr>
              <a:t>2004- Preimplantation genetic diagnosis (PGD) can now be used for children who are not at risk for disease. PGD is normally used to produce a child free of disease. The embryo is screened for disease that the parents are at risk of passing on to the child, then it can be corrected. In 2004 it was decided that it could be used for any child. So, this is one step closer to creating “designer humans.”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Modification</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The modification was done so that the scientists could gather a better understanding of the metabolic and physiological function of </a:t>
            </a:r>
            <a:r>
              <a:rPr lang="en-US" dirty="0" err="1" smtClean="0">
                <a:solidFill>
                  <a:srgbClr val="FFFF00"/>
                </a:solidFill>
              </a:rPr>
              <a:t>phosphoenolpyruvate</a:t>
            </a:r>
            <a:r>
              <a:rPr lang="en-US" dirty="0" smtClean="0">
                <a:solidFill>
                  <a:srgbClr val="FFFF00"/>
                </a:solidFill>
              </a:rPr>
              <a:t> </a:t>
            </a:r>
            <a:r>
              <a:rPr lang="en-US" dirty="0" err="1" smtClean="0">
                <a:solidFill>
                  <a:srgbClr val="FFFF00"/>
                </a:solidFill>
              </a:rPr>
              <a:t>carboxykinase</a:t>
            </a:r>
            <a:r>
              <a:rPr lang="en-US" dirty="0" smtClean="0">
                <a:solidFill>
                  <a:srgbClr val="FFFF00"/>
                </a:solidFill>
              </a:rPr>
              <a:t> (PEPCK-C). </a:t>
            </a:r>
          </a:p>
          <a:p>
            <a:r>
              <a:rPr lang="en-US" dirty="0" smtClean="0">
                <a:solidFill>
                  <a:srgbClr val="FFFF00"/>
                </a:solidFill>
              </a:rPr>
              <a:t>The scientists constructed a </a:t>
            </a:r>
            <a:r>
              <a:rPr lang="en-US" dirty="0" err="1" smtClean="0">
                <a:solidFill>
                  <a:srgbClr val="FFFF00"/>
                </a:solidFill>
              </a:rPr>
              <a:t>chimeric</a:t>
            </a:r>
            <a:r>
              <a:rPr lang="en-US" dirty="0" smtClean="0">
                <a:solidFill>
                  <a:srgbClr val="FFFF00"/>
                </a:solidFill>
              </a:rPr>
              <a:t> gene and inserted it into the embryos of 34 different mice, both male and female. This gene contained the DNA for PEPCK-C.</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686800" cy="5897563"/>
          </a:xfrm>
        </p:spPr>
        <p:txBody>
          <a:bodyPr/>
          <a:lstStyle/>
          <a:p>
            <a:endParaRPr lang="en-US" dirty="0" smtClean="0">
              <a:solidFill>
                <a:schemeClr val="bg2"/>
              </a:solidFill>
            </a:endParaRPr>
          </a:p>
          <a:p>
            <a:r>
              <a:rPr lang="en-US" dirty="0" smtClean="0">
                <a:solidFill>
                  <a:srgbClr val="FFFF00"/>
                </a:solidFill>
              </a:rPr>
              <a:t>A Chimeric gene is an artificially created gene, made by putting together pieces of other genes. </a:t>
            </a:r>
          </a:p>
          <a:p>
            <a:endParaRPr lang="en-US" dirty="0" smtClean="0">
              <a:solidFill>
                <a:srgbClr val="FFFF00"/>
              </a:solidFill>
            </a:endParaRPr>
          </a:p>
          <a:p>
            <a:r>
              <a:rPr lang="en-US" dirty="0" smtClean="0">
                <a:solidFill>
                  <a:srgbClr val="FFFF00"/>
                </a:solidFill>
              </a:rPr>
              <a:t>They inserted the </a:t>
            </a:r>
            <a:r>
              <a:rPr lang="en-US" dirty="0" err="1" smtClean="0">
                <a:solidFill>
                  <a:srgbClr val="FFFF00"/>
                </a:solidFill>
              </a:rPr>
              <a:t>chimeric</a:t>
            </a:r>
            <a:r>
              <a:rPr lang="en-US" dirty="0" smtClean="0">
                <a:solidFill>
                  <a:srgbClr val="FFFF00"/>
                </a:solidFill>
              </a:rPr>
              <a:t> gene using standard microinjection techniques. </a:t>
            </a:r>
          </a:p>
          <a:p>
            <a:endParaRPr lang="en-US" dirty="0" smtClean="0">
              <a:solidFill>
                <a:srgbClr val="FFFF00"/>
              </a:solidFill>
            </a:endParaRPr>
          </a:p>
          <a:p>
            <a:r>
              <a:rPr lang="en-US" dirty="0" smtClean="0">
                <a:solidFill>
                  <a:srgbClr val="FFFF00"/>
                </a:solidFill>
              </a:rPr>
              <a:t>Microinjection is basically using a micropipette to insert a substance into a cell.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8229600" cy="5592763"/>
          </a:xfrm>
        </p:spPr>
        <p:txBody>
          <a:bodyPr/>
          <a:lstStyle/>
          <a:p>
            <a:endParaRPr lang="en-US" dirty="0" smtClean="0">
              <a:solidFill>
                <a:srgbClr val="FFFF00"/>
              </a:solidFill>
            </a:endParaRPr>
          </a:p>
          <a:p>
            <a:pPr lvl="1">
              <a:buNone/>
            </a:pPr>
            <a:r>
              <a:rPr lang="en-US" dirty="0" smtClean="0">
                <a:solidFill>
                  <a:srgbClr val="FFFF00"/>
                </a:solidFill>
              </a:rPr>
              <a:t>                  Video on Microinjection</a:t>
            </a:r>
            <a:r>
              <a:rPr lang="en-US" dirty="0" smtClean="0">
                <a:solidFill>
                  <a:schemeClr val="bg2"/>
                </a:solidFill>
              </a:rPr>
              <a:t>:</a:t>
            </a:r>
          </a:p>
          <a:p>
            <a:endParaRPr lang="en-US" dirty="0" smtClean="0">
              <a:solidFill>
                <a:srgbClr val="7030A0"/>
              </a:solidFill>
              <a:hlinkClick r:id="rId2"/>
            </a:endParaRPr>
          </a:p>
          <a:p>
            <a:r>
              <a:rPr lang="en-US" dirty="0" smtClean="0">
                <a:solidFill>
                  <a:srgbClr val="7030A0"/>
                </a:solidFill>
                <a:hlinkClick r:id="rId2"/>
              </a:rPr>
              <a:t>http://www.youtube.com/watch?v=Q5-OR87fqac</a:t>
            </a:r>
            <a:r>
              <a:rPr lang="en-US" dirty="0" smtClean="0">
                <a:solidFill>
                  <a:srgbClr val="7030A0"/>
                </a:solidFill>
              </a:rPr>
              <a:t>   </a:t>
            </a:r>
            <a:endParaRPr lang="en-US"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1897</Words>
  <Application>Microsoft Office PowerPoint</Application>
  <PresentationFormat>On-screen Show (4:3)</PresentationFormat>
  <Paragraphs>132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Genetic Modification to Create Super Humans</vt:lpstr>
      <vt:lpstr>Stance </vt:lpstr>
      <vt:lpstr>Introduction</vt:lpstr>
      <vt:lpstr>History</vt:lpstr>
      <vt:lpstr>History Continued</vt:lpstr>
      <vt:lpstr>History Continued</vt:lpstr>
      <vt:lpstr>The Modification</vt:lpstr>
      <vt:lpstr>Slide 8</vt:lpstr>
      <vt:lpstr>Slide 9</vt:lpstr>
      <vt:lpstr>Slide 10</vt:lpstr>
      <vt:lpstr>The Citric Acid Cycle</vt:lpstr>
      <vt:lpstr>Slide 12</vt:lpstr>
      <vt:lpstr>Mice Selection</vt:lpstr>
      <vt:lpstr>Example of Western Blotting</vt:lpstr>
      <vt:lpstr>Mice Selection</vt:lpstr>
      <vt:lpstr>Slide 16</vt:lpstr>
      <vt:lpstr>Tests Conducted</vt:lpstr>
      <vt:lpstr>Slide 18</vt:lpstr>
      <vt:lpstr>Second Test</vt:lpstr>
      <vt:lpstr>Slide 20</vt:lpstr>
      <vt:lpstr>Slide 21</vt:lpstr>
      <vt:lpstr>Third Test</vt:lpstr>
      <vt:lpstr>Additional Testing</vt:lpstr>
      <vt:lpstr>Slide 24</vt:lpstr>
      <vt:lpstr>Results</vt:lpstr>
      <vt:lpstr>Levels of PEPCK-C</vt:lpstr>
      <vt:lpstr>  Treadmill Testing </vt:lpstr>
      <vt:lpstr>Ability to Run Long Distances</vt:lpstr>
      <vt:lpstr>Slide 29</vt:lpstr>
      <vt:lpstr>Video of Mice Running</vt:lpstr>
      <vt:lpstr>What This Means</vt:lpstr>
      <vt:lpstr>Slide 32</vt:lpstr>
      <vt:lpstr>Slide 33</vt:lpstr>
      <vt:lpstr>More Results</vt:lpstr>
      <vt:lpstr>Slide 35</vt:lpstr>
      <vt:lpstr>Slide 36</vt:lpstr>
      <vt:lpstr>Life Span</vt:lpstr>
      <vt:lpstr>Potential Problems</vt:lpstr>
      <vt:lpstr>Slide 39</vt:lpstr>
      <vt:lpstr>Slide 40</vt:lpstr>
      <vt:lpstr>Slide 41</vt:lpstr>
      <vt:lpstr>Slide 42</vt:lpstr>
      <vt:lpstr>References</vt:lpstr>
      <vt:lpstr>Slide 44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Snow</dc:creator>
  <cp:lastModifiedBy>Donna Snow</cp:lastModifiedBy>
  <cp:revision>90</cp:revision>
  <dcterms:created xsi:type="dcterms:W3CDTF">2009-10-30T15:09:29Z</dcterms:created>
  <dcterms:modified xsi:type="dcterms:W3CDTF">2009-11-03T01:15:42Z</dcterms:modified>
</cp:coreProperties>
</file>