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1"/>
  </p:notesMasterIdLst>
  <p:sldIdLst>
    <p:sldId id="259" r:id="rId2"/>
    <p:sldId id="275" r:id="rId3"/>
    <p:sldId id="276" r:id="rId4"/>
    <p:sldId id="277" r:id="rId5"/>
    <p:sldId id="278" r:id="rId6"/>
    <p:sldId id="279" r:id="rId7"/>
    <p:sldId id="280" r:id="rId8"/>
    <p:sldId id="281" r:id="rId9"/>
    <p:sldId id="267" r:id="rId10"/>
    <p:sldId id="268" r:id="rId11"/>
    <p:sldId id="269"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6" r:id="rId31"/>
    <p:sldId id="256" r:id="rId32"/>
    <p:sldId id="257" r:id="rId33"/>
    <p:sldId id="258" r:id="rId34"/>
    <p:sldId id="271" r:id="rId35"/>
    <p:sldId id="272" r:id="rId36"/>
    <p:sldId id="273" r:id="rId37"/>
    <p:sldId id="305" r:id="rId38"/>
    <p:sldId id="303" r:id="rId39"/>
    <p:sldId id="30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9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8ABAD1-11A7-4FE7-955B-27B469A8FE90}" type="datetimeFigureOut">
              <a:rPr lang="en-US" smtClean="0"/>
              <a:pPr/>
              <a:t>11/12/2009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9091C-45C3-4DF9-B5C2-9F749939BA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9091C-45C3-4DF9-B5C2-9F749939BAC9}"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Taylor ended up writing the rBGH labeling guidelines that prohibit the dairy industry from stating that their products either contain or are free from rBGH. Even worse, to keep rBGH-milk from being "stigmatized" in the marketplace, the FDA ruled that the labels of non-rBGH products must state that there is no difference between rBGH and the natural hormone. </a:t>
            </a:r>
            <a:endParaRPr lang="en-US" dirty="0"/>
          </a:p>
        </p:txBody>
      </p:sp>
      <p:sp>
        <p:nvSpPr>
          <p:cNvPr id="4" name="Slide Number Placeholder 3"/>
          <p:cNvSpPr>
            <a:spLocks noGrp="1"/>
          </p:cNvSpPr>
          <p:nvPr>
            <p:ph type="sldNum" sz="quarter" idx="10"/>
          </p:nvPr>
        </p:nvSpPr>
        <p:spPr/>
        <p:txBody>
          <a:bodyPr/>
          <a:lstStyle/>
          <a:p>
            <a:fld id="{ABD9091C-45C3-4DF9-B5C2-9F749939BAC9}"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69EBE5-E823-40F8-B8F0-5490D73C1852}" type="datetimeFigureOut">
              <a:rPr lang="en-US" smtClean="0"/>
              <a:pPr/>
              <a:t>11/12/2009</a:t>
            </a:fld>
            <a:endParaRPr lang="en-US"/>
          </a:p>
        </p:txBody>
      </p:sp>
      <p:sp>
        <p:nvSpPr>
          <p:cNvPr id="16" name="Slide Number Placeholder 15"/>
          <p:cNvSpPr>
            <a:spLocks noGrp="1"/>
          </p:cNvSpPr>
          <p:nvPr>
            <p:ph type="sldNum" sz="quarter" idx="11"/>
          </p:nvPr>
        </p:nvSpPr>
        <p:spPr/>
        <p:txBody>
          <a:bodyPr/>
          <a:lstStyle/>
          <a:p>
            <a:fld id="{8CCBB817-AAA4-470F-B999-19C91CDE019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69EBE5-E823-40F8-B8F0-5490D73C1852}" type="datetimeFigureOut">
              <a:rPr lang="en-US" smtClean="0"/>
              <a:pPr/>
              <a:t>11/12/2009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BB817-AAA4-470F-B999-19C91CDE01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69EBE5-E823-40F8-B8F0-5490D73C1852}" type="datetimeFigureOut">
              <a:rPr lang="en-US" smtClean="0"/>
              <a:pPr/>
              <a:t>11/12/2009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BB817-AAA4-470F-B999-19C91CDE01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69EBE5-E823-40F8-B8F0-5490D73C1852}" type="datetimeFigureOut">
              <a:rPr lang="en-US" smtClean="0"/>
              <a:pPr/>
              <a:t>11/12/2009</a:t>
            </a:fld>
            <a:endParaRPr lang="en-US"/>
          </a:p>
        </p:txBody>
      </p:sp>
      <p:sp>
        <p:nvSpPr>
          <p:cNvPr id="15" name="Slide Number Placeholder 14"/>
          <p:cNvSpPr>
            <a:spLocks noGrp="1"/>
          </p:cNvSpPr>
          <p:nvPr>
            <p:ph type="sldNum" sz="quarter" idx="15"/>
          </p:nvPr>
        </p:nvSpPr>
        <p:spPr/>
        <p:txBody>
          <a:bodyPr/>
          <a:lstStyle>
            <a:lvl1pPr algn="ctr">
              <a:defRPr/>
            </a:lvl1pPr>
          </a:lstStyle>
          <a:p>
            <a:fld id="{8CCBB817-AAA4-470F-B999-19C91CDE019C}"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69EBE5-E823-40F8-B8F0-5490D73C1852}" type="datetimeFigureOut">
              <a:rPr lang="en-US" smtClean="0"/>
              <a:pPr/>
              <a:t>11/12/2009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BB817-AAA4-470F-B999-19C91CDE019C}"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69EBE5-E823-40F8-B8F0-5490D73C1852}" type="datetimeFigureOut">
              <a:rPr lang="en-US" smtClean="0"/>
              <a:pPr/>
              <a:t>11/12/2009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BB817-AAA4-470F-B999-19C91CDE019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CCBB817-AAA4-470F-B999-19C91CDE019C}"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69EBE5-E823-40F8-B8F0-5490D73C1852}" type="datetimeFigureOut">
              <a:rPr lang="en-US" smtClean="0"/>
              <a:pPr/>
              <a:t>11/12/2009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69EBE5-E823-40F8-B8F0-5490D73C1852}" type="datetimeFigureOut">
              <a:rPr lang="en-US" smtClean="0"/>
              <a:pPr/>
              <a:t>11/12/2009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CBB817-AAA4-470F-B999-19C91CDE019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9EBE5-E823-40F8-B8F0-5490D73C1852}" type="datetimeFigureOut">
              <a:rPr lang="en-US" smtClean="0"/>
              <a:pPr/>
              <a:t>11/12/2009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CBB817-AAA4-470F-B999-19C91CDE01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69EBE5-E823-40F8-B8F0-5490D73C1852}" type="datetimeFigureOut">
              <a:rPr lang="en-US" smtClean="0"/>
              <a:pPr/>
              <a:t>11/12/2009</a:t>
            </a:fld>
            <a:endParaRPr lang="en-US"/>
          </a:p>
        </p:txBody>
      </p:sp>
      <p:sp>
        <p:nvSpPr>
          <p:cNvPr id="9" name="Slide Number Placeholder 8"/>
          <p:cNvSpPr>
            <a:spLocks noGrp="1"/>
          </p:cNvSpPr>
          <p:nvPr>
            <p:ph type="sldNum" sz="quarter" idx="15"/>
          </p:nvPr>
        </p:nvSpPr>
        <p:spPr/>
        <p:txBody>
          <a:bodyPr/>
          <a:lstStyle/>
          <a:p>
            <a:fld id="{8CCBB817-AAA4-470F-B999-19C91CDE019C}"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69EBE5-E823-40F8-B8F0-5490D73C1852}" type="datetimeFigureOut">
              <a:rPr lang="en-US" smtClean="0"/>
              <a:pPr/>
              <a:t>11/12/2009</a:t>
            </a:fld>
            <a:endParaRPr lang="en-US"/>
          </a:p>
        </p:txBody>
      </p:sp>
      <p:sp>
        <p:nvSpPr>
          <p:cNvPr id="9" name="Slide Number Placeholder 8"/>
          <p:cNvSpPr>
            <a:spLocks noGrp="1"/>
          </p:cNvSpPr>
          <p:nvPr>
            <p:ph type="sldNum" sz="quarter" idx="11"/>
          </p:nvPr>
        </p:nvSpPr>
        <p:spPr/>
        <p:txBody>
          <a:bodyPr/>
          <a:lstStyle/>
          <a:p>
            <a:fld id="{8CCBB817-AAA4-470F-B999-19C91CDE019C}"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69EBE5-E823-40F8-B8F0-5490D73C1852}" type="datetimeFigureOut">
              <a:rPr lang="en-US" smtClean="0"/>
              <a:pPr/>
              <a:t>11/12/2009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CCBB817-AAA4-470F-B999-19C91CDE019C}"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3SXVpvgXo9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81000" y="3048000"/>
            <a:ext cx="8229600" cy="1524000"/>
          </a:xfrm>
        </p:spPr>
        <p:txBody>
          <a:bodyPr/>
          <a:lstStyle/>
          <a:p>
            <a:pPr algn="ctr"/>
            <a:r>
              <a:rPr lang="en-US" sz="2400" dirty="0" smtClean="0">
                <a:solidFill>
                  <a:schemeClr val="bg1"/>
                </a:solidFill>
              </a:rPr>
              <a:t>Tara Atwood</a:t>
            </a:r>
          </a:p>
          <a:p>
            <a:pPr algn="ctr"/>
            <a:r>
              <a:rPr lang="en-US" sz="2400" dirty="0" smtClean="0">
                <a:solidFill>
                  <a:schemeClr val="bg1"/>
                </a:solidFill>
              </a:rPr>
              <a:t>Arianne Paul</a:t>
            </a:r>
          </a:p>
          <a:p>
            <a:pPr algn="ctr"/>
            <a:r>
              <a:rPr lang="en-US" sz="2400" dirty="0" smtClean="0">
                <a:solidFill>
                  <a:schemeClr val="bg1"/>
                </a:solidFill>
              </a:rPr>
              <a:t>Brandon Wright</a:t>
            </a:r>
            <a:endParaRPr lang="en-US" sz="2400" dirty="0">
              <a:solidFill>
                <a:schemeClr val="bg1"/>
              </a:solidFill>
            </a:endParaRPr>
          </a:p>
        </p:txBody>
      </p:sp>
      <p:sp>
        <p:nvSpPr>
          <p:cNvPr id="2" name="Title 1"/>
          <p:cNvSpPr>
            <a:spLocks noGrp="1"/>
          </p:cNvSpPr>
          <p:nvPr>
            <p:ph type="title"/>
          </p:nvPr>
        </p:nvSpPr>
        <p:spPr>
          <a:xfrm>
            <a:off x="457200" y="152400"/>
            <a:ext cx="7696200" cy="1905000"/>
          </a:xfrm>
        </p:spPr>
        <p:txBody>
          <a:bodyPr>
            <a:normAutofit/>
          </a:bodyPr>
          <a:lstStyle/>
          <a:p>
            <a:pPr algn="ctr"/>
            <a:r>
              <a:rPr lang="en-US" b="1" dirty="0" smtClean="0">
                <a:solidFill>
                  <a:schemeClr val="bg1"/>
                </a:solidFill>
              </a:rPr>
              <a:t>Issues With rBGH and Milk Labeling</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533400"/>
            <a:ext cx="2057400" cy="1371600"/>
          </a:xfrm>
        </p:spPr>
        <p:txBody>
          <a:bodyPr>
            <a:normAutofit fontScale="90000"/>
          </a:bodyPr>
          <a:lstStyle/>
          <a:p>
            <a:pPr algn="ctr"/>
            <a:r>
              <a:rPr lang="en-US" dirty="0" smtClean="0">
                <a:solidFill>
                  <a:schemeClr val="bg1"/>
                </a:solidFill>
              </a:rPr>
              <a:t>Milk Yield per cow has increased as the use of rBGH has become more prevalent.</a:t>
            </a:r>
            <a:endParaRPr lang="en-US" dirty="0">
              <a:solidFill>
                <a:schemeClr val="bg1"/>
              </a:solidFill>
            </a:endParaRPr>
          </a:p>
        </p:txBody>
      </p:sp>
      <p:sp>
        <p:nvSpPr>
          <p:cNvPr id="4" name="Text Placeholder 3"/>
          <p:cNvSpPr>
            <a:spLocks noGrp="1"/>
          </p:cNvSpPr>
          <p:nvPr>
            <p:ph type="body" sz="half" idx="2"/>
          </p:nvPr>
        </p:nvSpPr>
        <p:spPr>
          <a:xfrm>
            <a:off x="4419600" y="6248400"/>
            <a:ext cx="2133600" cy="457200"/>
          </a:xfrm>
        </p:spPr>
        <p:txBody>
          <a:bodyPr/>
          <a:lstStyle/>
          <a:p>
            <a:pPr algn="ctr"/>
            <a:r>
              <a:rPr lang="en-US" dirty="0" smtClean="0">
                <a:solidFill>
                  <a:schemeClr val="bg1"/>
                </a:solidFill>
              </a:rPr>
              <a:t>(Gould, 2008)</a:t>
            </a:r>
            <a:endParaRPr lang="en-US" dirty="0">
              <a:solidFill>
                <a:schemeClr val="bg1"/>
              </a:solidFill>
            </a:endParaRPr>
          </a:p>
        </p:txBody>
      </p:sp>
      <p:pic>
        <p:nvPicPr>
          <p:cNvPr id="5" name="Picture Placeholder 4" descr="milk yield per cow.bmp"/>
          <p:cNvPicPr>
            <a:picLocks noGrp="1"/>
          </p:cNvPicPr>
          <p:nvPr>
            <p:ph type="pic" idx="1"/>
          </p:nvPr>
        </p:nvPicPr>
        <p:blipFill>
          <a:blip r:embed="rId2" cstate="print"/>
          <a:srcRect/>
          <a:stretch>
            <a:fillRect/>
          </a:stretch>
        </p:blipFill>
        <p:spPr>
          <a:prstGeom prst="rect">
            <a:avLst/>
          </a:prstGeom>
          <a:ln>
            <a:solidFill>
              <a:schemeClr val="bg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91200"/>
            <a:ext cx="6248400" cy="762000"/>
          </a:xfrm>
        </p:spPr>
        <p:txBody>
          <a:bodyPr>
            <a:normAutofit/>
          </a:bodyPr>
          <a:lstStyle/>
          <a:p>
            <a:pPr algn="ctr"/>
            <a:r>
              <a:rPr lang="en-US" dirty="0" smtClean="0">
                <a:solidFill>
                  <a:schemeClr val="bg1"/>
                </a:solidFill>
              </a:rPr>
              <a:t>Growth hormone use continues as the amount of milk produced increases.</a:t>
            </a:r>
            <a:endParaRPr lang="en-US" dirty="0">
              <a:solidFill>
                <a:schemeClr val="bg1"/>
              </a:solidFill>
            </a:endParaRPr>
          </a:p>
        </p:txBody>
      </p:sp>
      <p:sp>
        <p:nvSpPr>
          <p:cNvPr id="4" name="Text Placeholder 3"/>
          <p:cNvSpPr>
            <a:spLocks noGrp="1"/>
          </p:cNvSpPr>
          <p:nvPr>
            <p:ph type="body" sz="half" idx="2"/>
          </p:nvPr>
        </p:nvSpPr>
        <p:spPr>
          <a:xfrm>
            <a:off x="6629400" y="1600200"/>
            <a:ext cx="2057400" cy="838200"/>
          </a:xfrm>
        </p:spPr>
        <p:txBody>
          <a:bodyPr/>
          <a:lstStyle/>
          <a:p>
            <a:pPr algn="ctr"/>
            <a:r>
              <a:rPr lang="en-US" dirty="0" smtClean="0">
                <a:solidFill>
                  <a:schemeClr val="bg1"/>
                </a:solidFill>
              </a:rPr>
              <a:t>(Gould, 2008)</a:t>
            </a:r>
            <a:endParaRPr lang="en-US" dirty="0">
              <a:solidFill>
                <a:schemeClr val="bg1"/>
              </a:solidFill>
            </a:endParaRPr>
          </a:p>
        </p:txBody>
      </p:sp>
      <p:pic>
        <p:nvPicPr>
          <p:cNvPr id="5" name="Picture Placeholder 4" descr="overall milk production.bmp"/>
          <p:cNvPicPr>
            <a:picLocks noGrp="1"/>
          </p:cNvPicPr>
          <p:nvPr>
            <p:ph type="pic" idx="1"/>
          </p:nvPr>
        </p:nvPicPr>
        <p:blipFill>
          <a:blip r:embed="rId2" cstate="print"/>
          <a:srcRect/>
          <a:stretch>
            <a:fillRect/>
          </a:stretch>
        </p:blipFill>
        <p:spPr>
          <a:xfrm>
            <a:off x="228600" y="228600"/>
            <a:ext cx="5943600" cy="5562600"/>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Use of </a:t>
            </a:r>
            <a:r>
              <a:rPr lang="en-US" dirty="0" err="1" smtClean="0">
                <a:solidFill>
                  <a:schemeClr val="bg1"/>
                </a:solidFill>
              </a:rPr>
              <a:t>rBGH</a:t>
            </a:r>
            <a:r>
              <a:rPr lang="en-US" dirty="0" smtClean="0">
                <a:solidFill>
                  <a:schemeClr val="bg1"/>
                </a:solidFill>
              </a:rPr>
              <a:t> in the U.S.</a:t>
            </a:r>
            <a:endParaRPr lang="en-US" dirty="0">
              <a:solidFill>
                <a:schemeClr val="bg1"/>
              </a:solidFill>
            </a:endParaRPr>
          </a:p>
        </p:txBody>
      </p:sp>
      <p:sp>
        <p:nvSpPr>
          <p:cNvPr id="6" name="Content Placeholder 5"/>
          <p:cNvSpPr>
            <a:spLocks noGrp="1"/>
          </p:cNvSpPr>
          <p:nvPr>
            <p:ph idx="1"/>
          </p:nvPr>
        </p:nvSpPr>
        <p:spPr>
          <a:xfrm>
            <a:off x="457200" y="1600200"/>
            <a:ext cx="5791200" cy="4525963"/>
          </a:xfrm>
        </p:spPr>
        <p:txBody>
          <a:bodyPr/>
          <a:lstStyle/>
          <a:p>
            <a:r>
              <a:rPr lang="en-US" dirty="0" smtClean="0">
                <a:solidFill>
                  <a:schemeClr val="bg1"/>
                </a:solidFill>
              </a:rPr>
              <a:t>Of the 9 million dairy cows in the U.S, one third are supplemented with </a:t>
            </a:r>
            <a:r>
              <a:rPr lang="en-US" dirty="0" err="1" smtClean="0">
                <a:solidFill>
                  <a:schemeClr val="bg1"/>
                </a:solidFill>
              </a:rPr>
              <a:t>Posilac</a:t>
            </a: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pic>
        <p:nvPicPr>
          <p:cNvPr id="11266" name="Picture 2" descr="http://www.as-projects.com/images/dairy_2__600_x_450__k20j.jpg"/>
          <p:cNvPicPr>
            <a:picLocks noChangeAspect="1" noChangeArrowheads="1"/>
          </p:cNvPicPr>
          <p:nvPr/>
        </p:nvPicPr>
        <p:blipFill>
          <a:blip r:embed="rId2" cstate="print"/>
          <a:srcRect/>
          <a:stretch>
            <a:fillRect/>
          </a:stretch>
        </p:blipFill>
        <p:spPr bwMode="auto">
          <a:xfrm>
            <a:off x="1066800" y="3352800"/>
            <a:ext cx="4114800" cy="30861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How did this happen? History of Milk and </a:t>
            </a:r>
            <a:r>
              <a:rPr lang="en-US" dirty="0" err="1" smtClean="0">
                <a:solidFill>
                  <a:schemeClr val="bg1"/>
                </a:solidFill>
              </a:rPr>
              <a:t>rBGH</a:t>
            </a:r>
            <a:endParaRPr lang="en-US" dirty="0">
              <a:solidFill>
                <a:schemeClr val="bg1"/>
              </a:solidFill>
            </a:endParaRPr>
          </a:p>
        </p:txBody>
      </p:sp>
      <p:sp>
        <p:nvSpPr>
          <p:cNvPr id="3" name="Content Placeholder 2"/>
          <p:cNvSpPr>
            <a:spLocks noGrp="1"/>
          </p:cNvSpPr>
          <p:nvPr>
            <p:ph idx="1"/>
          </p:nvPr>
        </p:nvSpPr>
        <p:spPr>
          <a:xfrm>
            <a:off x="381000" y="1676400"/>
            <a:ext cx="6096000" cy="4876800"/>
          </a:xfrm>
        </p:spPr>
        <p:txBody>
          <a:bodyPr>
            <a:normAutofit fontScale="62500" lnSpcReduction="20000"/>
          </a:bodyPr>
          <a:lstStyle/>
          <a:p>
            <a:pPr>
              <a:buNone/>
            </a:pPr>
            <a:endParaRPr lang="en-US" dirty="0" smtClean="0">
              <a:solidFill>
                <a:schemeClr val="bg1"/>
              </a:solidFill>
            </a:endParaRPr>
          </a:p>
          <a:p>
            <a:pPr lvl="0" hangingPunct="0"/>
            <a:r>
              <a:rPr lang="en-US" dirty="0" smtClean="0">
                <a:solidFill>
                  <a:schemeClr val="bg1"/>
                </a:solidFill>
              </a:rPr>
              <a:t>9000 B.C. - It is assumed that milk consumption as a beverage probably began with the domestication of animals, which began in Iran and Afghanistan around this time (How Milk is Made, 2007).</a:t>
            </a:r>
          </a:p>
          <a:p>
            <a:pPr>
              <a:buNone/>
            </a:pPr>
            <a:endParaRPr lang="en-US" dirty="0" smtClean="0">
              <a:solidFill>
                <a:schemeClr val="bg1"/>
              </a:solidFill>
            </a:endParaRPr>
          </a:p>
          <a:p>
            <a:pPr lvl="0" hangingPunct="0"/>
            <a:r>
              <a:rPr lang="en-US" dirty="0" smtClean="0">
                <a:solidFill>
                  <a:schemeClr val="bg1"/>
                </a:solidFill>
              </a:rPr>
              <a:t>1790 A.D. - Population centers such as New York, Boston, Philadelphia were large enough to become a market for large-scale dairy operations. To meet the increased demand, cattle that produced better milk such as Holstein-</a:t>
            </a:r>
            <a:r>
              <a:rPr lang="en-US" dirty="0" err="1" smtClean="0">
                <a:solidFill>
                  <a:schemeClr val="bg1"/>
                </a:solidFill>
              </a:rPr>
              <a:t>Friesens</a:t>
            </a:r>
            <a:r>
              <a:rPr lang="en-US" dirty="0" smtClean="0">
                <a:solidFill>
                  <a:schemeClr val="bg1"/>
                </a:solidFill>
              </a:rPr>
              <a:t>, </a:t>
            </a:r>
            <a:r>
              <a:rPr lang="en-US" dirty="0" err="1" smtClean="0">
                <a:solidFill>
                  <a:schemeClr val="bg1"/>
                </a:solidFill>
              </a:rPr>
              <a:t>Ayrshires</a:t>
            </a:r>
            <a:r>
              <a:rPr lang="en-US" dirty="0" smtClean="0">
                <a:solidFill>
                  <a:schemeClr val="bg1"/>
                </a:solidFill>
              </a:rPr>
              <a:t> and </a:t>
            </a:r>
            <a:r>
              <a:rPr lang="en-US" dirty="0" err="1" smtClean="0">
                <a:solidFill>
                  <a:schemeClr val="bg1"/>
                </a:solidFill>
              </a:rPr>
              <a:t>Guernseys</a:t>
            </a:r>
            <a:r>
              <a:rPr lang="en-US" dirty="0" smtClean="0">
                <a:solidFill>
                  <a:schemeClr val="bg1"/>
                </a:solidFill>
              </a:rPr>
              <a:t> were imported (How Milk is Made, 2007).</a:t>
            </a:r>
          </a:p>
          <a:p>
            <a:pPr>
              <a:buNone/>
            </a:pPr>
            <a:endParaRPr lang="en-US" dirty="0" smtClean="0">
              <a:solidFill>
                <a:schemeClr val="bg1"/>
              </a:solidFill>
            </a:endParaRPr>
          </a:p>
          <a:p>
            <a:pPr lvl="0" hangingPunct="0"/>
            <a:r>
              <a:rPr lang="en-US" dirty="0" smtClean="0">
                <a:solidFill>
                  <a:schemeClr val="bg1"/>
                </a:solidFill>
              </a:rPr>
              <a:t>1856 A.D. The dairy industry is growing and so is the technology being used to process milk. “Gail </a:t>
            </a:r>
            <a:r>
              <a:rPr lang="en-US" dirty="0" err="1" smtClean="0">
                <a:solidFill>
                  <a:schemeClr val="bg1"/>
                </a:solidFill>
              </a:rPr>
              <a:t>Bordon</a:t>
            </a:r>
            <a:r>
              <a:rPr lang="en-US" dirty="0" smtClean="0">
                <a:solidFill>
                  <a:schemeClr val="bg1"/>
                </a:solidFill>
              </a:rPr>
              <a:t> patented a method for making condensed milk be heating it in a partial vacuum. This method removed much of the water so the milk could be stored in smaller volumes and protected the milk from germs in the air. During the Civil War, condensed milk was used by the Union troops”.</a:t>
            </a:r>
          </a:p>
          <a:p>
            <a:pPr>
              <a:buNone/>
            </a:pPr>
            <a:endParaRPr lang="en-US" dirty="0" smtClean="0">
              <a:solidFill>
                <a:schemeClr val="bg1"/>
              </a:solidFill>
            </a:endParaRPr>
          </a:p>
          <a:p>
            <a:pPr>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Milk</a:t>
            </a:r>
            <a:endParaRPr lang="en-US" dirty="0">
              <a:solidFill>
                <a:schemeClr val="bg1"/>
              </a:solidFill>
            </a:endParaRPr>
          </a:p>
        </p:txBody>
      </p:sp>
      <p:sp>
        <p:nvSpPr>
          <p:cNvPr id="3" name="Content Placeholder 2"/>
          <p:cNvSpPr>
            <a:spLocks noGrp="1"/>
          </p:cNvSpPr>
          <p:nvPr>
            <p:ph idx="1"/>
          </p:nvPr>
        </p:nvSpPr>
        <p:spPr>
          <a:xfrm>
            <a:off x="457200" y="1600200"/>
            <a:ext cx="6019800" cy="4876800"/>
          </a:xfrm>
        </p:spPr>
        <p:txBody>
          <a:bodyPr>
            <a:normAutofit fontScale="62500" lnSpcReduction="20000"/>
          </a:bodyPr>
          <a:lstStyle/>
          <a:p>
            <a:pPr hangingPunct="0"/>
            <a:r>
              <a:rPr lang="en-US" dirty="0" smtClean="0">
                <a:solidFill>
                  <a:schemeClr val="bg1"/>
                </a:solidFill>
              </a:rPr>
              <a:t>1863 A.D. - Louis Pasteur developed pasteurization but widespread use of pasteurizing milk did not occur until the early 1900s (How Milk is Made, 2007). This allowed for the safe production of milk and would reduce the transmission of infections and diseases passed through the cow.</a:t>
            </a:r>
          </a:p>
          <a:p>
            <a:pPr lvl="0" hangingPunct="0">
              <a:buNone/>
            </a:pPr>
            <a:endParaRPr lang="en-US" dirty="0" smtClean="0">
              <a:solidFill>
                <a:schemeClr val="bg1"/>
              </a:solidFill>
            </a:endParaRPr>
          </a:p>
          <a:p>
            <a:pPr lvl="0" hangingPunct="0"/>
            <a:r>
              <a:rPr lang="en-US" dirty="0" smtClean="0">
                <a:solidFill>
                  <a:schemeClr val="bg1"/>
                </a:solidFill>
              </a:rPr>
              <a:t>1901 A.D. - Monsanto was founded in St. Louis, Missouri, </a:t>
            </a:r>
            <a:r>
              <a:rPr lang="en-US" dirty="0" smtClean="0">
                <a:solidFill>
                  <a:schemeClr val="bg1"/>
                </a:solidFill>
              </a:rPr>
              <a:t>by </a:t>
            </a:r>
            <a:r>
              <a:rPr lang="en-US" dirty="0" smtClean="0">
                <a:solidFill>
                  <a:schemeClr val="bg1"/>
                </a:solidFill>
              </a:rPr>
              <a:t>John Francis </a:t>
            </a:r>
            <a:r>
              <a:rPr lang="en-US" dirty="0" err="1" smtClean="0">
                <a:solidFill>
                  <a:schemeClr val="bg1"/>
                </a:solidFill>
              </a:rPr>
              <a:t>Queeny</a:t>
            </a:r>
            <a:r>
              <a:rPr lang="en-US" dirty="0" smtClean="0">
                <a:solidFill>
                  <a:schemeClr val="bg1"/>
                </a:solidFill>
              </a:rPr>
              <a:t>, a 30-year veteran of the pharmaceutical industry. He funded the start-up with his own money and capital from a soft drink distributor, and gave the company his wife's maiden name. His father in law was Emmanuel Mendes de Monsanto a wealthy sugar factor. (Monsanto.com, 2009) This was the start of a long road to controlling major biotechnology in today’s world.</a:t>
            </a:r>
          </a:p>
          <a:p>
            <a:pPr>
              <a:buNone/>
            </a:pPr>
            <a:endParaRPr lang="en-US" dirty="0" smtClean="0">
              <a:solidFill>
                <a:schemeClr val="bg1"/>
              </a:solidFill>
            </a:endParaRPr>
          </a:p>
          <a:p>
            <a:pPr lvl="0" hangingPunct="0"/>
            <a:r>
              <a:rPr lang="en-US" dirty="0" smtClean="0">
                <a:solidFill>
                  <a:schemeClr val="bg1"/>
                </a:solidFill>
              </a:rPr>
              <a:t>1930 A.D. - </a:t>
            </a:r>
            <a:r>
              <a:rPr lang="en-US" dirty="0" smtClean="0">
                <a:solidFill>
                  <a:schemeClr val="bg1"/>
                </a:solidFill>
              </a:rPr>
              <a:t>It </a:t>
            </a:r>
            <a:r>
              <a:rPr lang="en-US" dirty="0" smtClean="0">
                <a:solidFill>
                  <a:schemeClr val="bg1"/>
                </a:solidFill>
              </a:rPr>
              <a:t>was realized that cows injected with material drawn from bovine (cow) pituitary glands (hormone secreting organ) produced more milk. (Consumer Concerns about Hormones in Food, Cornell University. 2000) </a:t>
            </a:r>
          </a:p>
          <a:p>
            <a:pPr>
              <a:buNone/>
            </a:pPr>
            <a:endParaRPr lang="en-US" dirty="0" smtClean="0">
              <a:solidFill>
                <a:schemeClr val="bg1"/>
              </a:solidFill>
            </a:endParaRPr>
          </a:p>
          <a:p>
            <a:pPr lvl="0" hangingPunct="0"/>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Milk</a:t>
            </a:r>
            <a:endParaRPr lang="en-US" dirty="0">
              <a:solidFill>
                <a:schemeClr val="bg1"/>
              </a:solidFill>
            </a:endParaRPr>
          </a:p>
        </p:txBody>
      </p:sp>
      <p:sp>
        <p:nvSpPr>
          <p:cNvPr id="3" name="Content Placeholder 2"/>
          <p:cNvSpPr>
            <a:spLocks noGrp="1"/>
          </p:cNvSpPr>
          <p:nvPr>
            <p:ph idx="1"/>
          </p:nvPr>
        </p:nvSpPr>
        <p:spPr>
          <a:xfrm>
            <a:off x="457200" y="1600200"/>
            <a:ext cx="5867400" cy="4525963"/>
          </a:xfrm>
        </p:spPr>
        <p:txBody>
          <a:bodyPr>
            <a:normAutofit fontScale="62500" lnSpcReduction="20000"/>
          </a:bodyPr>
          <a:lstStyle/>
          <a:p>
            <a:pPr lvl="0" hangingPunct="0"/>
            <a:r>
              <a:rPr lang="en-US" dirty="0" smtClean="0">
                <a:solidFill>
                  <a:schemeClr val="bg1"/>
                </a:solidFill>
              </a:rPr>
              <a:t>1935 A.D. - Consumers will have delivered to their doorsteps milk, cream and buttermilk in bottles with cap </a:t>
            </a:r>
            <a:r>
              <a:rPr lang="en-US" dirty="0" smtClean="0">
                <a:solidFill>
                  <a:schemeClr val="bg1"/>
                </a:solidFill>
              </a:rPr>
              <a:t>labels</a:t>
            </a:r>
            <a:r>
              <a:rPr lang="en-US" dirty="0" smtClean="0">
                <a:solidFill>
                  <a:schemeClr val="bg1"/>
                </a:solidFill>
              </a:rPr>
              <a:t>  which was </a:t>
            </a:r>
            <a:r>
              <a:rPr lang="en-US" dirty="0" smtClean="0">
                <a:solidFill>
                  <a:schemeClr val="bg1"/>
                </a:solidFill>
              </a:rPr>
              <a:t>d</a:t>
            </a:r>
            <a:r>
              <a:rPr lang="en-US" dirty="0" smtClean="0">
                <a:solidFill>
                  <a:schemeClr val="bg1"/>
                </a:solidFill>
              </a:rPr>
              <a:t>etermined </a:t>
            </a:r>
            <a:r>
              <a:rPr lang="en-US" dirty="0" smtClean="0">
                <a:solidFill>
                  <a:schemeClr val="bg1"/>
                </a:solidFill>
              </a:rPr>
              <a:t>to prevent the sale of stale milk. (Chicago Tribune. 2009)</a:t>
            </a:r>
          </a:p>
          <a:p>
            <a:pPr>
              <a:buNone/>
            </a:pPr>
            <a:endParaRPr lang="en-US" dirty="0" smtClean="0">
              <a:solidFill>
                <a:schemeClr val="bg1"/>
              </a:solidFill>
            </a:endParaRPr>
          </a:p>
          <a:p>
            <a:pPr lvl="0" hangingPunct="0"/>
            <a:r>
              <a:rPr lang="en-US" dirty="0" smtClean="0">
                <a:solidFill>
                  <a:schemeClr val="bg1"/>
                </a:solidFill>
              </a:rPr>
              <a:t>1979 A.D. – Monsanto obtains the rights to develop fully and commercialize Genentech’s recombinant BST process. (History of BST, 2001) This is the start of the mass production of hormones for cows. </a:t>
            </a:r>
          </a:p>
          <a:p>
            <a:pPr>
              <a:buNone/>
            </a:pPr>
            <a:endParaRPr lang="en-US" dirty="0" smtClean="0">
              <a:solidFill>
                <a:schemeClr val="bg1"/>
              </a:solidFill>
            </a:endParaRPr>
          </a:p>
          <a:p>
            <a:pPr lvl="0" hangingPunct="0"/>
            <a:r>
              <a:rPr lang="en-US" dirty="0" smtClean="0">
                <a:solidFill>
                  <a:schemeClr val="bg1"/>
                </a:solidFill>
              </a:rPr>
              <a:t>1994 A.D. - United States Food and Drug Administration approves </a:t>
            </a:r>
            <a:r>
              <a:rPr lang="en-US" dirty="0" err="1" smtClean="0">
                <a:solidFill>
                  <a:schemeClr val="bg1"/>
                </a:solidFill>
              </a:rPr>
              <a:t>rBGH</a:t>
            </a:r>
            <a:r>
              <a:rPr lang="en-US" dirty="0" smtClean="0">
                <a:solidFill>
                  <a:schemeClr val="bg1"/>
                </a:solidFill>
              </a:rPr>
              <a:t> for commercial sale in the United States. This will start the mass hysteria with the problems associate with Monsanto and with milk health problems.</a:t>
            </a:r>
          </a:p>
          <a:p>
            <a:pPr>
              <a:buNone/>
            </a:pPr>
            <a:endParaRPr lang="en-US" dirty="0" smtClean="0">
              <a:solidFill>
                <a:schemeClr val="bg1"/>
              </a:solidFill>
            </a:endParaRPr>
          </a:p>
          <a:p>
            <a:pPr lvl="0" hangingPunct="0"/>
            <a:r>
              <a:rPr lang="en-US" dirty="0" smtClean="0">
                <a:solidFill>
                  <a:schemeClr val="bg1"/>
                </a:solidFill>
              </a:rPr>
              <a:t>2008 A.D. – The drug </a:t>
            </a:r>
            <a:r>
              <a:rPr lang="en-US" dirty="0" err="1" smtClean="0">
                <a:solidFill>
                  <a:schemeClr val="bg1"/>
                </a:solidFill>
              </a:rPr>
              <a:t>Posilac</a:t>
            </a:r>
            <a:r>
              <a:rPr lang="en-US" dirty="0" smtClean="0">
                <a:solidFill>
                  <a:schemeClr val="bg1"/>
                </a:solidFill>
              </a:rPr>
              <a:t> is sold to </a:t>
            </a:r>
            <a:r>
              <a:rPr lang="en-US" dirty="0" err="1" smtClean="0">
                <a:solidFill>
                  <a:schemeClr val="bg1"/>
                </a:solidFill>
              </a:rPr>
              <a:t>Elanco</a:t>
            </a:r>
            <a:r>
              <a:rPr lang="en-US" dirty="0" smtClean="0">
                <a:solidFill>
                  <a:schemeClr val="bg1"/>
                </a:solidFill>
              </a:rPr>
              <a:t> by Monsanto following controversies surrounding the use of the hormone in dairy cows (Monsanto.com, 2009).</a:t>
            </a: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Human Health Risks</a:t>
            </a:r>
            <a:endParaRPr lang="en-US" dirty="0">
              <a:solidFill>
                <a:schemeClr val="bg1"/>
              </a:solidFill>
            </a:endParaRPr>
          </a:p>
        </p:txBody>
      </p:sp>
      <p:sp>
        <p:nvSpPr>
          <p:cNvPr id="3" name="Content Placeholder 2"/>
          <p:cNvSpPr>
            <a:spLocks noGrp="1"/>
          </p:cNvSpPr>
          <p:nvPr>
            <p:ph idx="1"/>
          </p:nvPr>
        </p:nvSpPr>
        <p:spPr>
          <a:xfrm>
            <a:off x="457200" y="1600200"/>
            <a:ext cx="6096000" cy="4525963"/>
          </a:xfrm>
        </p:spPr>
        <p:txBody>
          <a:bodyPr>
            <a:normAutofit lnSpcReduction="10000"/>
          </a:bodyPr>
          <a:lstStyle/>
          <a:p>
            <a:r>
              <a:rPr lang="en-US" dirty="0" err="1" smtClean="0">
                <a:solidFill>
                  <a:schemeClr val="bg1"/>
                </a:solidFill>
              </a:rPr>
              <a:t>rBGH</a:t>
            </a:r>
            <a:r>
              <a:rPr lang="en-US" dirty="0" smtClean="0">
                <a:solidFill>
                  <a:schemeClr val="bg1"/>
                </a:solidFill>
              </a:rPr>
              <a:t> increases the concentration of insulin-like growth factor-1 (IGF-1) in the milk</a:t>
            </a:r>
          </a:p>
          <a:p>
            <a:r>
              <a:rPr lang="en-US" dirty="0" smtClean="0">
                <a:solidFill>
                  <a:schemeClr val="bg1"/>
                </a:solidFill>
              </a:rPr>
              <a:t>One study shows an increase from 1-5 </a:t>
            </a:r>
            <a:r>
              <a:rPr lang="en-US" dirty="0" err="1" smtClean="0">
                <a:solidFill>
                  <a:schemeClr val="bg1"/>
                </a:solidFill>
              </a:rPr>
              <a:t>ng</a:t>
            </a:r>
            <a:r>
              <a:rPr lang="en-US" dirty="0" smtClean="0">
                <a:solidFill>
                  <a:schemeClr val="bg1"/>
                </a:solidFill>
              </a:rPr>
              <a:t>/ml to 6-20 </a:t>
            </a:r>
            <a:r>
              <a:rPr lang="en-US" dirty="0" err="1" smtClean="0">
                <a:solidFill>
                  <a:schemeClr val="bg1"/>
                </a:solidFill>
              </a:rPr>
              <a:t>ng</a:t>
            </a:r>
            <a:r>
              <a:rPr lang="en-US" dirty="0" smtClean="0">
                <a:solidFill>
                  <a:schemeClr val="bg1"/>
                </a:solidFill>
              </a:rPr>
              <a:t>/ml in the milk treated with </a:t>
            </a:r>
            <a:r>
              <a:rPr lang="en-US" dirty="0" err="1" smtClean="0">
                <a:solidFill>
                  <a:schemeClr val="bg1"/>
                </a:solidFill>
              </a:rPr>
              <a:t>rBGH</a:t>
            </a:r>
            <a:endParaRPr lang="en-US" dirty="0" smtClean="0">
              <a:solidFill>
                <a:schemeClr val="bg1"/>
              </a:solidFill>
            </a:endParaRPr>
          </a:p>
          <a:p>
            <a:r>
              <a:rPr lang="en-US" dirty="0" smtClean="0">
                <a:solidFill>
                  <a:schemeClr val="bg1"/>
                </a:solidFill>
              </a:rPr>
              <a:t>Monsanto’s study reported a tenfold increase of IGF-1 in </a:t>
            </a:r>
            <a:r>
              <a:rPr lang="en-US" dirty="0" err="1" smtClean="0">
                <a:solidFill>
                  <a:schemeClr val="bg1"/>
                </a:solidFill>
              </a:rPr>
              <a:t>rBGH</a:t>
            </a:r>
            <a:r>
              <a:rPr lang="en-US" dirty="0" smtClean="0">
                <a:solidFill>
                  <a:schemeClr val="bg1"/>
                </a:solidFill>
              </a:rPr>
              <a:t> treated milk</a:t>
            </a:r>
          </a:p>
          <a:p>
            <a:r>
              <a:rPr lang="en-US" dirty="0" smtClean="0">
                <a:solidFill>
                  <a:schemeClr val="bg1"/>
                </a:solidFill>
              </a:rPr>
              <a:t>This is a problem because many studies have found correlations between IGF-1 levels and several types of cancer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IGF-1 and Cancer</a:t>
            </a:r>
            <a:endParaRPr lang="en-US" dirty="0">
              <a:solidFill>
                <a:schemeClr val="bg1"/>
              </a:solidFill>
            </a:endParaRPr>
          </a:p>
        </p:txBody>
      </p:sp>
      <p:sp>
        <p:nvSpPr>
          <p:cNvPr id="3" name="Content Placeholder 2"/>
          <p:cNvSpPr>
            <a:spLocks noGrp="1"/>
          </p:cNvSpPr>
          <p:nvPr>
            <p:ph idx="1"/>
          </p:nvPr>
        </p:nvSpPr>
        <p:spPr>
          <a:xfrm>
            <a:off x="457200" y="1600200"/>
            <a:ext cx="6172200" cy="4525963"/>
          </a:xfrm>
        </p:spPr>
        <p:txBody>
          <a:bodyPr>
            <a:normAutofit/>
          </a:bodyPr>
          <a:lstStyle/>
          <a:p>
            <a:r>
              <a:rPr lang="en-US" dirty="0" smtClean="0">
                <a:solidFill>
                  <a:schemeClr val="bg1"/>
                </a:solidFill>
              </a:rPr>
              <a:t>IGF-1 is naturally produced in the body in the liver and regulates:</a:t>
            </a:r>
          </a:p>
          <a:p>
            <a:pPr lvl="1"/>
            <a:r>
              <a:rPr lang="en-US" dirty="0" smtClean="0">
                <a:solidFill>
                  <a:schemeClr val="bg1"/>
                </a:solidFill>
              </a:rPr>
              <a:t>Transport processes</a:t>
            </a:r>
          </a:p>
          <a:p>
            <a:pPr lvl="1"/>
            <a:r>
              <a:rPr lang="en-US" dirty="0" smtClean="0">
                <a:solidFill>
                  <a:schemeClr val="bg1"/>
                </a:solidFill>
              </a:rPr>
              <a:t>Cell growth</a:t>
            </a:r>
          </a:p>
          <a:p>
            <a:pPr lvl="1"/>
            <a:r>
              <a:rPr lang="en-US" dirty="0" smtClean="0">
                <a:solidFill>
                  <a:schemeClr val="bg1"/>
                </a:solidFill>
              </a:rPr>
              <a:t>Replication and</a:t>
            </a:r>
          </a:p>
          <a:p>
            <a:pPr lvl="1"/>
            <a:r>
              <a:rPr lang="en-US" dirty="0" smtClean="0">
                <a:solidFill>
                  <a:schemeClr val="bg1"/>
                </a:solidFill>
              </a:rPr>
              <a:t>Differentiation</a:t>
            </a:r>
          </a:p>
          <a:p>
            <a:r>
              <a:rPr lang="en-US" dirty="0" smtClean="0">
                <a:solidFill>
                  <a:schemeClr val="bg1"/>
                </a:solidFill>
              </a:rPr>
              <a:t>IGF-1 in cows and humans is identical, leading scientists to believe that it could lead to cancer</a:t>
            </a:r>
          </a:p>
          <a:p>
            <a:pPr>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RCLEredNOCIRCLElarge.gif"/>
          <p:cNvPicPr>
            <a:picLocks noGrp="1"/>
          </p:cNvPicPr>
          <p:nvPr>
            <p:ph idx="1"/>
          </p:nvPr>
        </p:nvPicPr>
        <p:blipFill>
          <a:blip r:embed="rId2" cstate="print"/>
          <a:stretch>
            <a:fillRect/>
          </a:stretch>
        </p:blipFill>
        <p:spPr>
          <a:xfrm>
            <a:off x="533400" y="304801"/>
            <a:ext cx="4419600" cy="5257800"/>
          </a:xfrm>
          <a:prstGeom prst="rect">
            <a:avLst/>
          </a:prstGeom>
        </p:spPr>
      </p:pic>
      <p:sp>
        <p:nvSpPr>
          <p:cNvPr id="5" name="TextBox 4"/>
          <p:cNvSpPr txBox="1"/>
          <p:nvPr/>
        </p:nvSpPr>
        <p:spPr>
          <a:xfrm>
            <a:off x="609600" y="5715000"/>
            <a:ext cx="4495800" cy="923330"/>
          </a:xfrm>
          <a:prstGeom prst="rect">
            <a:avLst/>
          </a:prstGeom>
          <a:noFill/>
        </p:spPr>
        <p:txBody>
          <a:bodyPr wrap="square" rtlCol="0">
            <a:spAutoFit/>
          </a:bodyPr>
          <a:lstStyle/>
          <a:p>
            <a:pPr algn="ctr"/>
            <a:r>
              <a:rPr lang="en-US" dirty="0" smtClean="0">
                <a:solidFill>
                  <a:schemeClr val="bg1"/>
                </a:solidFill>
              </a:rPr>
              <a:t>This diagram clearly shows a relationship between IGF-1 levels in human blood and cancer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IGF-1 Studies</a:t>
            </a:r>
            <a:endParaRPr lang="en-US" dirty="0">
              <a:solidFill>
                <a:schemeClr val="bg1"/>
              </a:solidFill>
            </a:endParaRPr>
          </a:p>
        </p:txBody>
      </p:sp>
      <p:sp>
        <p:nvSpPr>
          <p:cNvPr id="3" name="Content Placeholder 2"/>
          <p:cNvSpPr>
            <a:spLocks noGrp="1"/>
          </p:cNvSpPr>
          <p:nvPr>
            <p:ph idx="1"/>
          </p:nvPr>
        </p:nvSpPr>
        <p:spPr>
          <a:xfrm>
            <a:off x="457200" y="1600200"/>
            <a:ext cx="5867400" cy="4525963"/>
          </a:xfrm>
        </p:spPr>
        <p:txBody>
          <a:bodyPr>
            <a:normAutofit fontScale="92500" lnSpcReduction="10000"/>
          </a:bodyPr>
          <a:lstStyle/>
          <a:p>
            <a:r>
              <a:rPr lang="en-US" dirty="0" smtClean="0">
                <a:solidFill>
                  <a:schemeClr val="bg1"/>
                </a:solidFill>
              </a:rPr>
              <a:t>The FDA says that IGF-1 cannot be absorbed when taken orally, however this information comes from the pharmaceutical companies that profit from making </a:t>
            </a:r>
            <a:r>
              <a:rPr lang="en-US" dirty="0" err="1" smtClean="0">
                <a:solidFill>
                  <a:schemeClr val="bg1"/>
                </a:solidFill>
              </a:rPr>
              <a:t>Posilac</a:t>
            </a:r>
            <a:r>
              <a:rPr lang="en-US" dirty="0" smtClean="0">
                <a:solidFill>
                  <a:schemeClr val="bg1"/>
                </a:solidFill>
              </a:rPr>
              <a:t>.</a:t>
            </a:r>
          </a:p>
          <a:p>
            <a:r>
              <a:rPr lang="en-US" dirty="0" smtClean="0">
                <a:solidFill>
                  <a:schemeClr val="bg1"/>
                </a:solidFill>
              </a:rPr>
              <a:t>Also, the studies were done for very short time periods (2-4 weeks)</a:t>
            </a:r>
          </a:p>
          <a:p>
            <a:r>
              <a:rPr lang="en-US" dirty="0" smtClean="0">
                <a:solidFill>
                  <a:schemeClr val="bg1"/>
                </a:solidFill>
              </a:rPr>
              <a:t>Results stated that the rats studied did not have enlarged livers, thymuses and </a:t>
            </a:r>
            <a:r>
              <a:rPr lang="en-US" dirty="0" err="1" smtClean="0">
                <a:solidFill>
                  <a:schemeClr val="bg1"/>
                </a:solidFill>
              </a:rPr>
              <a:t>epiphyseal</a:t>
            </a:r>
            <a:r>
              <a:rPr lang="en-US" dirty="0" smtClean="0">
                <a:solidFill>
                  <a:schemeClr val="bg1"/>
                </a:solidFill>
              </a:rPr>
              <a:t> plates of their tibias, but this is too small a set of effects to base decisions 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Introduction</a:t>
            </a:r>
            <a:endParaRPr lang="en-US" b="1" dirty="0">
              <a:solidFill>
                <a:schemeClr val="bg1"/>
              </a:solidFill>
            </a:endParaRPr>
          </a:p>
        </p:txBody>
      </p:sp>
      <p:sp>
        <p:nvSpPr>
          <p:cNvPr id="3" name="Content Placeholder 2"/>
          <p:cNvSpPr>
            <a:spLocks noGrp="1"/>
          </p:cNvSpPr>
          <p:nvPr>
            <p:ph idx="1"/>
          </p:nvPr>
        </p:nvSpPr>
        <p:spPr>
          <a:xfrm>
            <a:off x="457200" y="1600200"/>
            <a:ext cx="5867400" cy="4525963"/>
          </a:xfrm>
        </p:spPr>
        <p:txBody>
          <a:bodyPr/>
          <a:lstStyle/>
          <a:p>
            <a:r>
              <a:rPr lang="en-US" dirty="0" smtClean="0">
                <a:solidFill>
                  <a:schemeClr val="bg1"/>
                </a:solidFill>
              </a:rPr>
              <a:t>Considering the unknown and potential health effects of rBGH, dairy products containing hormones should be labeled so that consumers may make an informed choice when purchasing dairy goods.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More Studies</a:t>
            </a:r>
            <a:endParaRPr lang="en-US" dirty="0">
              <a:solidFill>
                <a:schemeClr val="bg1"/>
              </a:solidFill>
            </a:endParaRPr>
          </a:p>
        </p:txBody>
      </p:sp>
      <p:sp>
        <p:nvSpPr>
          <p:cNvPr id="3" name="Content Placeholder 2"/>
          <p:cNvSpPr>
            <a:spLocks noGrp="1"/>
          </p:cNvSpPr>
          <p:nvPr>
            <p:ph idx="1"/>
          </p:nvPr>
        </p:nvSpPr>
        <p:spPr>
          <a:xfrm>
            <a:off x="457200" y="1600200"/>
            <a:ext cx="5867400" cy="4525963"/>
          </a:xfrm>
        </p:spPr>
        <p:txBody>
          <a:bodyPr>
            <a:normAutofit/>
          </a:bodyPr>
          <a:lstStyle/>
          <a:p>
            <a:r>
              <a:rPr lang="en-US" dirty="0" smtClean="0">
                <a:solidFill>
                  <a:schemeClr val="bg1"/>
                </a:solidFill>
              </a:rPr>
              <a:t>The FDA approved the use of </a:t>
            </a:r>
            <a:r>
              <a:rPr lang="en-US" dirty="0" err="1" smtClean="0">
                <a:solidFill>
                  <a:schemeClr val="bg1"/>
                </a:solidFill>
              </a:rPr>
              <a:t>rBGH</a:t>
            </a:r>
            <a:r>
              <a:rPr lang="en-US" dirty="0" smtClean="0">
                <a:solidFill>
                  <a:schemeClr val="bg1"/>
                </a:solidFill>
              </a:rPr>
              <a:t> in 1993 with information from an unpublished study done by Monsanto</a:t>
            </a:r>
          </a:p>
          <a:p>
            <a:r>
              <a:rPr lang="en-US" dirty="0" smtClean="0">
                <a:solidFill>
                  <a:schemeClr val="bg1"/>
                </a:solidFill>
              </a:rPr>
              <a:t>Upon further inspection, the Health Protection Branch of Canada found that 20-30% of the rats absorbed this hormone into their bloodstream</a:t>
            </a:r>
          </a:p>
          <a:p>
            <a:pPr lvl="1"/>
            <a:r>
              <a:rPr lang="en-US" dirty="0" smtClean="0">
                <a:solidFill>
                  <a:schemeClr val="bg1"/>
                </a:solidFill>
              </a:rPr>
              <a:t>They also found evidence of cysts and increased hormone levels in the blood</a:t>
            </a:r>
          </a:p>
          <a:p>
            <a:pPr lvl="1"/>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IGF-1</a:t>
            </a:r>
            <a:endParaRPr lang="en-US" dirty="0">
              <a:solidFill>
                <a:schemeClr val="bg1"/>
              </a:solidFill>
            </a:endParaRPr>
          </a:p>
        </p:txBody>
      </p:sp>
      <p:sp>
        <p:nvSpPr>
          <p:cNvPr id="3" name="Content Placeholder 2"/>
          <p:cNvSpPr>
            <a:spLocks noGrp="1"/>
          </p:cNvSpPr>
          <p:nvPr>
            <p:ph idx="1"/>
          </p:nvPr>
        </p:nvSpPr>
        <p:spPr>
          <a:xfrm>
            <a:off x="457200" y="1600200"/>
            <a:ext cx="5867400" cy="4525963"/>
          </a:xfrm>
        </p:spPr>
        <p:txBody>
          <a:bodyPr/>
          <a:lstStyle/>
          <a:p>
            <a:r>
              <a:rPr lang="en-US" dirty="0" smtClean="0">
                <a:solidFill>
                  <a:schemeClr val="bg1"/>
                </a:solidFill>
              </a:rPr>
              <a:t>IGF-1 is usually degraded in the intestines when administered alone</a:t>
            </a:r>
          </a:p>
          <a:p>
            <a:r>
              <a:rPr lang="en-US" dirty="0" smtClean="0">
                <a:solidFill>
                  <a:schemeClr val="bg1"/>
                </a:solidFill>
              </a:rPr>
              <a:t>However, when it is introduced with casein, a protein found in milk, the degradation was inhibited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rBGH</a:t>
            </a:r>
            <a:r>
              <a:rPr lang="en-US" dirty="0" smtClean="0">
                <a:solidFill>
                  <a:schemeClr val="bg1"/>
                </a:solidFill>
              </a:rPr>
              <a:t> free Companies</a:t>
            </a:r>
            <a:endParaRPr lang="en-US" dirty="0">
              <a:solidFill>
                <a:schemeClr val="bg1"/>
              </a:solidFill>
            </a:endParaRPr>
          </a:p>
        </p:txBody>
      </p:sp>
      <p:sp>
        <p:nvSpPr>
          <p:cNvPr id="3" name="Content Placeholder 2"/>
          <p:cNvSpPr>
            <a:spLocks noGrp="1"/>
          </p:cNvSpPr>
          <p:nvPr>
            <p:ph idx="1"/>
          </p:nvPr>
        </p:nvSpPr>
        <p:spPr>
          <a:xfrm>
            <a:off x="457200" y="1600200"/>
            <a:ext cx="5867400" cy="4525963"/>
          </a:xfrm>
        </p:spPr>
        <p:txBody>
          <a:bodyPr>
            <a:normAutofit/>
          </a:bodyPr>
          <a:lstStyle/>
          <a:p>
            <a:r>
              <a:rPr lang="en-US" dirty="0" smtClean="0">
                <a:solidFill>
                  <a:schemeClr val="bg1"/>
                </a:solidFill>
              </a:rPr>
              <a:t>There are several companies that only use </a:t>
            </a:r>
            <a:r>
              <a:rPr lang="en-US" dirty="0" err="1" smtClean="0">
                <a:solidFill>
                  <a:schemeClr val="bg1"/>
                </a:solidFill>
              </a:rPr>
              <a:t>rBGH</a:t>
            </a:r>
            <a:r>
              <a:rPr lang="en-US" dirty="0" smtClean="0">
                <a:solidFill>
                  <a:schemeClr val="bg1"/>
                </a:solidFill>
              </a:rPr>
              <a:t> free dairy products including:</a:t>
            </a:r>
          </a:p>
          <a:p>
            <a:pPr lvl="1"/>
            <a:r>
              <a:rPr lang="en-US" dirty="0" smtClean="0">
                <a:solidFill>
                  <a:schemeClr val="bg1"/>
                </a:solidFill>
              </a:rPr>
              <a:t>Kroger</a:t>
            </a:r>
          </a:p>
          <a:p>
            <a:pPr lvl="1"/>
            <a:r>
              <a:rPr lang="en-US" dirty="0" smtClean="0">
                <a:solidFill>
                  <a:schemeClr val="bg1"/>
                </a:solidFill>
              </a:rPr>
              <a:t>Prairie Farms Dairy</a:t>
            </a:r>
          </a:p>
          <a:p>
            <a:pPr lvl="1"/>
            <a:r>
              <a:rPr lang="en-US" dirty="0" smtClean="0">
                <a:solidFill>
                  <a:schemeClr val="bg1"/>
                </a:solidFill>
              </a:rPr>
              <a:t>Publix</a:t>
            </a:r>
          </a:p>
          <a:p>
            <a:pPr lvl="1"/>
            <a:r>
              <a:rPr lang="en-US" dirty="0" smtClean="0">
                <a:solidFill>
                  <a:schemeClr val="bg1"/>
                </a:solidFill>
              </a:rPr>
              <a:t>Ben &amp; Jerry’s</a:t>
            </a:r>
          </a:p>
          <a:p>
            <a:pPr lvl="1"/>
            <a:r>
              <a:rPr lang="en-US" dirty="0" smtClean="0">
                <a:solidFill>
                  <a:schemeClr val="bg1"/>
                </a:solidFill>
              </a:rPr>
              <a:t>Starbucks</a:t>
            </a:r>
          </a:p>
          <a:p>
            <a:pPr lvl="1"/>
            <a:r>
              <a:rPr lang="en-US" dirty="0" smtClean="0">
                <a:solidFill>
                  <a:schemeClr val="bg1"/>
                </a:solidFill>
              </a:rPr>
              <a:t>Wal-Mart</a:t>
            </a:r>
            <a:endParaRPr lang="en-US" dirty="0">
              <a:solidFill>
                <a:schemeClr val="bg1"/>
              </a:solidFill>
            </a:endParaRPr>
          </a:p>
        </p:txBody>
      </p:sp>
      <p:pic>
        <p:nvPicPr>
          <p:cNvPr id="4098" name="Picture 2" descr="http://augustachronicle.com/images/headlines/081597/tech_icecream.jpg"/>
          <p:cNvPicPr>
            <a:picLocks noChangeAspect="1" noChangeArrowheads="1"/>
          </p:cNvPicPr>
          <p:nvPr/>
        </p:nvPicPr>
        <p:blipFill>
          <a:blip r:embed="rId2" cstate="print"/>
          <a:srcRect/>
          <a:stretch>
            <a:fillRect/>
          </a:stretch>
        </p:blipFill>
        <p:spPr bwMode="auto">
          <a:xfrm>
            <a:off x="3352800" y="4114800"/>
            <a:ext cx="2819400" cy="227666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Infections &amp; Antibiotics</a:t>
            </a:r>
            <a:endParaRPr lang="en-US" dirty="0">
              <a:solidFill>
                <a:schemeClr val="bg1"/>
              </a:solidFill>
            </a:endParaRPr>
          </a:p>
        </p:txBody>
      </p:sp>
      <p:sp>
        <p:nvSpPr>
          <p:cNvPr id="3" name="Content Placeholder 2"/>
          <p:cNvSpPr>
            <a:spLocks noGrp="1"/>
          </p:cNvSpPr>
          <p:nvPr>
            <p:ph idx="1"/>
          </p:nvPr>
        </p:nvSpPr>
        <p:spPr>
          <a:xfrm>
            <a:off x="457200" y="1600200"/>
            <a:ext cx="3886200" cy="4876799"/>
          </a:xfrm>
        </p:spPr>
        <p:txBody>
          <a:bodyPr>
            <a:normAutofit lnSpcReduction="10000"/>
          </a:bodyPr>
          <a:lstStyle/>
          <a:p>
            <a:r>
              <a:rPr lang="en-US" dirty="0" smtClean="0">
                <a:solidFill>
                  <a:schemeClr val="bg1"/>
                </a:solidFill>
              </a:rPr>
              <a:t>Since the use of </a:t>
            </a:r>
            <a:r>
              <a:rPr lang="en-US" dirty="0" err="1" smtClean="0">
                <a:solidFill>
                  <a:schemeClr val="bg1"/>
                </a:solidFill>
              </a:rPr>
              <a:t>rBGH</a:t>
            </a:r>
            <a:r>
              <a:rPr lang="en-US" dirty="0" smtClean="0">
                <a:solidFill>
                  <a:schemeClr val="bg1"/>
                </a:solidFill>
              </a:rPr>
              <a:t> in cows creates health problems in the cow such as mastitis, antibiotics must be used to treat it</a:t>
            </a:r>
          </a:p>
          <a:p>
            <a:r>
              <a:rPr lang="en-US" dirty="0" smtClean="0">
                <a:solidFill>
                  <a:schemeClr val="bg1"/>
                </a:solidFill>
              </a:rPr>
              <a:t>The use of antibiotics could lead to human allergic reactions and the development of antibiotic-resistant bacterial strains</a:t>
            </a:r>
          </a:p>
        </p:txBody>
      </p:sp>
      <p:pic>
        <p:nvPicPr>
          <p:cNvPr id="3075" name="Picture 3"/>
          <p:cNvPicPr>
            <a:picLocks noChangeAspect="1" noChangeArrowheads="1"/>
          </p:cNvPicPr>
          <p:nvPr/>
        </p:nvPicPr>
        <p:blipFill>
          <a:blip r:embed="rId2" cstate="print"/>
          <a:srcRect/>
          <a:stretch>
            <a:fillRect/>
          </a:stretch>
        </p:blipFill>
        <p:spPr bwMode="auto">
          <a:xfrm>
            <a:off x="4572000" y="1828800"/>
            <a:ext cx="4332581"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Health Problems for the Cows</a:t>
            </a:r>
            <a:endParaRPr lang="en-US" dirty="0">
              <a:solidFill>
                <a:schemeClr val="bg1"/>
              </a:solidFill>
            </a:endParaRPr>
          </a:p>
        </p:txBody>
      </p:sp>
      <p:sp>
        <p:nvSpPr>
          <p:cNvPr id="3" name="Content Placeholder 2"/>
          <p:cNvSpPr>
            <a:spLocks noGrp="1"/>
          </p:cNvSpPr>
          <p:nvPr>
            <p:ph idx="1"/>
          </p:nvPr>
        </p:nvSpPr>
        <p:spPr>
          <a:xfrm>
            <a:off x="457200" y="1600200"/>
            <a:ext cx="4343400" cy="4724399"/>
          </a:xfrm>
        </p:spPr>
        <p:txBody>
          <a:bodyPr>
            <a:normAutofit/>
          </a:bodyPr>
          <a:lstStyle/>
          <a:p>
            <a:r>
              <a:rPr lang="en-US" dirty="0" err="1" smtClean="0">
                <a:solidFill>
                  <a:schemeClr val="bg1"/>
                </a:solidFill>
              </a:rPr>
              <a:t>rBGH</a:t>
            </a:r>
            <a:r>
              <a:rPr lang="en-US" dirty="0" smtClean="0">
                <a:solidFill>
                  <a:schemeClr val="bg1"/>
                </a:solidFill>
              </a:rPr>
              <a:t> is like crack for cows</a:t>
            </a:r>
          </a:p>
          <a:p>
            <a:pPr lvl="1"/>
            <a:r>
              <a:rPr lang="en-US" dirty="0" smtClean="0">
                <a:solidFill>
                  <a:schemeClr val="bg1"/>
                </a:solidFill>
              </a:rPr>
              <a:t>Revs their systems and forces them to produce more milk</a:t>
            </a:r>
          </a:p>
          <a:p>
            <a:r>
              <a:rPr lang="en-US" dirty="0" smtClean="0">
                <a:solidFill>
                  <a:schemeClr val="bg1"/>
                </a:solidFill>
              </a:rPr>
              <a:t>A study done in Canada found that there was a 25% increase in the risk of mastitis in cows treated with </a:t>
            </a:r>
            <a:r>
              <a:rPr lang="en-US" dirty="0" err="1" smtClean="0">
                <a:solidFill>
                  <a:schemeClr val="bg1"/>
                </a:solidFill>
              </a:rPr>
              <a:t>rBGH</a:t>
            </a:r>
            <a:endParaRPr lang="en-US" dirty="0" smtClean="0">
              <a:solidFill>
                <a:schemeClr val="bg1"/>
              </a:solidFill>
            </a:endParaRPr>
          </a:p>
        </p:txBody>
      </p:sp>
      <p:pic>
        <p:nvPicPr>
          <p:cNvPr id="2050" name="Picture 2" descr="http://www.adpulp.com/archives/2008/09/03/iamcow.jpg"/>
          <p:cNvPicPr>
            <a:picLocks noChangeAspect="1" noChangeArrowheads="1"/>
          </p:cNvPicPr>
          <p:nvPr/>
        </p:nvPicPr>
        <p:blipFill>
          <a:blip r:embed="rId2" cstate="print"/>
          <a:srcRect/>
          <a:stretch>
            <a:fillRect/>
          </a:stretch>
        </p:blipFill>
        <p:spPr bwMode="auto">
          <a:xfrm>
            <a:off x="5334000" y="1752600"/>
            <a:ext cx="3543300" cy="4724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Mastitis</a:t>
            </a:r>
            <a:endParaRPr lang="en-US" dirty="0">
              <a:solidFill>
                <a:schemeClr val="bg1"/>
              </a:solidFill>
            </a:endParaRPr>
          </a:p>
        </p:txBody>
      </p:sp>
      <p:sp>
        <p:nvSpPr>
          <p:cNvPr id="3" name="Content Placeholder 2"/>
          <p:cNvSpPr>
            <a:spLocks noGrp="1"/>
          </p:cNvSpPr>
          <p:nvPr>
            <p:ph idx="1"/>
          </p:nvPr>
        </p:nvSpPr>
        <p:spPr>
          <a:xfrm>
            <a:off x="457200" y="1600201"/>
            <a:ext cx="5867400" cy="2133600"/>
          </a:xfrm>
        </p:spPr>
        <p:txBody>
          <a:bodyPr/>
          <a:lstStyle/>
          <a:p>
            <a:r>
              <a:rPr lang="en-US" dirty="0" smtClean="0">
                <a:solidFill>
                  <a:schemeClr val="bg1"/>
                </a:solidFill>
              </a:rPr>
              <a:t>Symptoms</a:t>
            </a:r>
          </a:p>
          <a:p>
            <a:pPr lvl="1"/>
            <a:r>
              <a:rPr lang="en-US" dirty="0" smtClean="0">
                <a:solidFill>
                  <a:schemeClr val="bg1"/>
                </a:solidFill>
              </a:rPr>
              <a:t>Inflamed udders</a:t>
            </a:r>
          </a:p>
          <a:p>
            <a:pPr lvl="1"/>
            <a:r>
              <a:rPr lang="en-US" dirty="0" smtClean="0">
                <a:solidFill>
                  <a:schemeClr val="bg1"/>
                </a:solidFill>
              </a:rPr>
              <a:t>Secretions of blood and pus in the milk</a:t>
            </a:r>
            <a:endParaRPr lang="en-US" dirty="0">
              <a:solidFill>
                <a:schemeClr val="bg1"/>
              </a:solidFill>
            </a:endParaRPr>
          </a:p>
        </p:txBody>
      </p:sp>
      <p:pic>
        <p:nvPicPr>
          <p:cNvPr id="1028" name="Picture 4" descr="http://i907.photobucket.com/albums/ac271/NegotiationIsOver/1cow.jpg"/>
          <p:cNvPicPr>
            <a:picLocks noChangeAspect="1" noChangeArrowheads="1"/>
          </p:cNvPicPr>
          <p:nvPr/>
        </p:nvPicPr>
        <p:blipFill>
          <a:blip r:embed="rId2" cstate="print"/>
          <a:srcRect/>
          <a:stretch>
            <a:fillRect/>
          </a:stretch>
        </p:blipFill>
        <p:spPr bwMode="auto">
          <a:xfrm>
            <a:off x="2057400" y="3657600"/>
            <a:ext cx="3429000" cy="2601772"/>
          </a:xfrm>
          <a:prstGeom prst="rect">
            <a:avLst/>
          </a:prstGeom>
          <a:noFill/>
        </p:spPr>
      </p:pic>
      <p:sp>
        <p:nvSpPr>
          <p:cNvPr id="6" name="TextBox 5"/>
          <p:cNvSpPr txBox="1"/>
          <p:nvPr/>
        </p:nvSpPr>
        <p:spPr>
          <a:xfrm>
            <a:off x="2209800" y="6324600"/>
            <a:ext cx="3124200" cy="381000"/>
          </a:xfrm>
          <a:prstGeom prst="rect">
            <a:avLst/>
          </a:prstGeom>
          <a:noFill/>
        </p:spPr>
        <p:txBody>
          <a:bodyPr wrap="square" rtlCol="0">
            <a:spAutoFit/>
          </a:bodyPr>
          <a:lstStyle/>
          <a:p>
            <a:pPr algn="ctr"/>
            <a:r>
              <a:rPr lang="en-US" dirty="0" smtClean="0"/>
              <a:t>Cow with mastitis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715000" cy="914400"/>
          </a:xfrm>
        </p:spPr>
        <p:txBody>
          <a:bodyPr>
            <a:normAutofit fontScale="90000"/>
          </a:bodyPr>
          <a:lstStyle/>
          <a:p>
            <a:r>
              <a:rPr lang="en-US" dirty="0" smtClean="0">
                <a:solidFill>
                  <a:schemeClr val="bg1"/>
                </a:solidFill>
              </a:rPr>
              <a:t>Other Risks to Cow’s Health</a:t>
            </a:r>
            <a:endParaRPr lang="en-US" dirty="0">
              <a:solidFill>
                <a:schemeClr val="bg1"/>
              </a:solidFill>
            </a:endParaRPr>
          </a:p>
        </p:txBody>
      </p:sp>
      <p:sp>
        <p:nvSpPr>
          <p:cNvPr id="3" name="Content Placeholder 2"/>
          <p:cNvSpPr>
            <a:spLocks noGrp="1"/>
          </p:cNvSpPr>
          <p:nvPr>
            <p:ph idx="1"/>
          </p:nvPr>
        </p:nvSpPr>
        <p:spPr>
          <a:xfrm>
            <a:off x="228600" y="1219200"/>
            <a:ext cx="5867400" cy="3276600"/>
          </a:xfrm>
        </p:spPr>
        <p:txBody>
          <a:bodyPr>
            <a:normAutofit fontScale="92500" lnSpcReduction="20000"/>
          </a:bodyPr>
          <a:lstStyle/>
          <a:p>
            <a:r>
              <a:rPr lang="en-US" dirty="0" smtClean="0">
                <a:solidFill>
                  <a:schemeClr val="bg1"/>
                </a:solidFill>
              </a:rPr>
              <a:t>Use of </a:t>
            </a:r>
            <a:r>
              <a:rPr lang="en-US" dirty="0" err="1" smtClean="0">
                <a:solidFill>
                  <a:schemeClr val="bg1"/>
                </a:solidFill>
              </a:rPr>
              <a:t>rBGH</a:t>
            </a:r>
            <a:r>
              <a:rPr lang="en-US" dirty="0" smtClean="0">
                <a:solidFill>
                  <a:schemeClr val="bg1"/>
                </a:solidFill>
              </a:rPr>
              <a:t> substantially decreases the cow’s chances of being able to conceive</a:t>
            </a:r>
          </a:p>
          <a:p>
            <a:r>
              <a:rPr lang="en-US" dirty="0" smtClean="0">
                <a:solidFill>
                  <a:schemeClr val="bg1"/>
                </a:solidFill>
              </a:rPr>
              <a:t>50% increase in the risk of clinical lameness</a:t>
            </a:r>
          </a:p>
          <a:p>
            <a:r>
              <a:rPr lang="en-US" dirty="0" smtClean="0">
                <a:solidFill>
                  <a:schemeClr val="bg1"/>
                </a:solidFill>
              </a:rPr>
              <a:t>Reduces life span of dairy cattle</a:t>
            </a:r>
          </a:p>
          <a:p>
            <a:r>
              <a:rPr lang="en-US" dirty="0" smtClean="0">
                <a:solidFill>
                  <a:schemeClr val="bg1"/>
                </a:solidFill>
              </a:rPr>
              <a:t>The conclusion of this Canadian study led the government to banning </a:t>
            </a:r>
            <a:r>
              <a:rPr lang="en-US" dirty="0" err="1" smtClean="0">
                <a:solidFill>
                  <a:schemeClr val="bg1"/>
                </a:solidFill>
              </a:rPr>
              <a:t>rBGHs</a:t>
            </a:r>
            <a:r>
              <a:rPr lang="en-US" dirty="0" smtClean="0">
                <a:solidFill>
                  <a:schemeClr val="bg1"/>
                </a:solidFill>
              </a:rPr>
              <a:t> because the implications these hormones have on the cow’s health is not worth the increased dairy production</a:t>
            </a:r>
            <a:endParaRPr lang="en-US" dirty="0">
              <a:solidFill>
                <a:schemeClr val="bg1"/>
              </a:solidFill>
            </a:endParaRPr>
          </a:p>
        </p:txBody>
      </p:sp>
      <p:pic>
        <p:nvPicPr>
          <p:cNvPr id="37890" name="Picture 2" descr="cow sick cartoon"/>
          <p:cNvPicPr>
            <a:picLocks noChangeAspect="1" noChangeArrowheads="1"/>
          </p:cNvPicPr>
          <p:nvPr/>
        </p:nvPicPr>
        <p:blipFill>
          <a:blip r:embed="rId2" cstate="print"/>
          <a:srcRect/>
          <a:stretch>
            <a:fillRect/>
          </a:stretch>
        </p:blipFill>
        <p:spPr bwMode="auto">
          <a:xfrm>
            <a:off x="1752600" y="4495800"/>
            <a:ext cx="2624666" cy="2362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77000" cy="914400"/>
          </a:xfrm>
        </p:spPr>
        <p:txBody>
          <a:bodyPr/>
          <a:lstStyle/>
          <a:p>
            <a:r>
              <a:rPr lang="en-US" dirty="0" smtClean="0">
                <a:solidFill>
                  <a:schemeClr val="bg1"/>
                </a:solidFill>
              </a:rPr>
              <a:t>The label of </a:t>
            </a:r>
            <a:r>
              <a:rPr lang="en-US" dirty="0" err="1" smtClean="0">
                <a:solidFill>
                  <a:schemeClr val="bg1"/>
                </a:solidFill>
              </a:rPr>
              <a:t>Posilac</a:t>
            </a:r>
            <a:endParaRPr lang="en-US" dirty="0">
              <a:solidFill>
                <a:schemeClr val="bg1"/>
              </a:solidFill>
            </a:endParaRPr>
          </a:p>
        </p:txBody>
      </p:sp>
      <p:pic>
        <p:nvPicPr>
          <p:cNvPr id="36866" name="Picture 2" descr="http://www.macalester.edu/environmentalstudies/students/projects/citizenscience2008/rbgh/images/Posilac%20Animal%20Warnings.png"/>
          <p:cNvPicPr>
            <a:picLocks noChangeAspect="1" noChangeArrowheads="1"/>
          </p:cNvPicPr>
          <p:nvPr/>
        </p:nvPicPr>
        <p:blipFill>
          <a:blip r:embed="rId2" cstate="print"/>
          <a:srcRect/>
          <a:stretch>
            <a:fillRect/>
          </a:stretch>
        </p:blipFill>
        <p:spPr bwMode="auto">
          <a:xfrm>
            <a:off x="381000" y="1269856"/>
            <a:ext cx="5715000" cy="52928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Health Implications</a:t>
            </a:r>
            <a:endParaRPr lang="en-US" dirty="0">
              <a:solidFill>
                <a:schemeClr val="bg1"/>
              </a:solidFill>
            </a:endParaRPr>
          </a:p>
        </p:txBody>
      </p:sp>
      <p:pic>
        <p:nvPicPr>
          <p:cNvPr id="4" name="Content Placeholder 3" descr="cowGRAPHICnew.jpg"/>
          <p:cNvPicPr>
            <a:picLocks noGrp="1"/>
          </p:cNvPicPr>
          <p:nvPr>
            <p:ph idx="1"/>
          </p:nvPr>
        </p:nvPicPr>
        <p:blipFill>
          <a:blip r:embed="rId2" cstate="print"/>
          <a:stretch>
            <a:fillRect/>
          </a:stretch>
        </p:blipFill>
        <p:spPr>
          <a:xfrm>
            <a:off x="457200" y="1828800"/>
            <a:ext cx="5715000" cy="44958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rBGH</a:t>
            </a:r>
            <a:r>
              <a:rPr lang="en-US" dirty="0" smtClean="0">
                <a:solidFill>
                  <a:schemeClr val="bg1"/>
                </a:solidFill>
              </a:rPr>
              <a:t> Around the World</a:t>
            </a:r>
            <a:endParaRPr lang="en-US" dirty="0">
              <a:solidFill>
                <a:schemeClr val="bg1"/>
              </a:solidFill>
            </a:endParaRPr>
          </a:p>
        </p:txBody>
      </p:sp>
      <p:sp>
        <p:nvSpPr>
          <p:cNvPr id="3" name="Content Placeholder 2"/>
          <p:cNvSpPr>
            <a:spLocks noGrp="1"/>
          </p:cNvSpPr>
          <p:nvPr>
            <p:ph idx="1"/>
          </p:nvPr>
        </p:nvSpPr>
        <p:spPr>
          <a:xfrm>
            <a:off x="457200" y="1600200"/>
            <a:ext cx="6019800" cy="4525963"/>
          </a:xfrm>
        </p:spPr>
        <p:txBody>
          <a:bodyPr>
            <a:normAutofit fontScale="92500" lnSpcReduction="20000"/>
          </a:bodyPr>
          <a:lstStyle/>
          <a:p>
            <a:r>
              <a:rPr lang="en-US" dirty="0" smtClean="0">
                <a:solidFill>
                  <a:schemeClr val="bg1"/>
                </a:solidFill>
              </a:rPr>
              <a:t>The use of </a:t>
            </a:r>
            <a:r>
              <a:rPr lang="en-US" dirty="0" err="1" smtClean="0">
                <a:solidFill>
                  <a:schemeClr val="bg1"/>
                </a:solidFill>
              </a:rPr>
              <a:t>rBGH</a:t>
            </a:r>
            <a:r>
              <a:rPr lang="en-US" dirty="0" smtClean="0">
                <a:solidFill>
                  <a:schemeClr val="bg1"/>
                </a:solidFill>
              </a:rPr>
              <a:t> in dairy production has been banned in:</a:t>
            </a:r>
          </a:p>
          <a:p>
            <a:pPr lvl="1"/>
            <a:r>
              <a:rPr lang="en-US" dirty="0" smtClean="0">
                <a:solidFill>
                  <a:schemeClr val="bg1"/>
                </a:solidFill>
              </a:rPr>
              <a:t>Australia</a:t>
            </a:r>
          </a:p>
          <a:p>
            <a:pPr lvl="1"/>
            <a:r>
              <a:rPr lang="en-US" dirty="0" smtClean="0">
                <a:solidFill>
                  <a:schemeClr val="bg1"/>
                </a:solidFill>
              </a:rPr>
              <a:t>Canada</a:t>
            </a:r>
          </a:p>
          <a:p>
            <a:pPr lvl="1"/>
            <a:r>
              <a:rPr lang="en-US" dirty="0" smtClean="0">
                <a:solidFill>
                  <a:schemeClr val="bg1"/>
                </a:solidFill>
              </a:rPr>
              <a:t>Japan</a:t>
            </a:r>
          </a:p>
          <a:p>
            <a:pPr lvl="1"/>
            <a:r>
              <a:rPr lang="en-US" dirty="0" smtClean="0">
                <a:solidFill>
                  <a:schemeClr val="bg1"/>
                </a:solidFill>
              </a:rPr>
              <a:t>All 27 countries in the European Union</a:t>
            </a:r>
          </a:p>
          <a:p>
            <a:r>
              <a:rPr lang="en-US" dirty="0" smtClean="0">
                <a:solidFill>
                  <a:schemeClr val="bg1"/>
                </a:solidFill>
              </a:rPr>
              <a:t>These countries see no reason in putting cows and humans at health risk to produce milk that will not even get consumed</a:t>
            </a:r>
          </a:p>
          <a:p>
            <a:r>
              <a:rPr lang="en-US" dirty="0" smtClean="0">
                <a:solidFill>
                  <a:schemeClr val="bg1"/>
                </a:solidFill>
              </a:rPr>
              <a:t>They are also </a:t>
            </a:r>
            <a:r>
              <a:rPr lang="en-US" dirty="0" smtClean="0">
                <a:solidFill>
                  <a:schemeClr val="bg1"/>
                </a:solidFill>
              </a:rPr>
              <a:t>aware that the only ones who benefit from this </a:t>
            </a:r>
            <a:r>
              <a:rPr lang="en-US" dirty="0" smtClean="0">
                <a:solidFill>
                  <a:schemeClr val="bg1"/>
                </a:solidFill>
              </a:rPr>
              <a:t>are the corporate </a:t>
            </a:r>
            <a:r>
              <a:rPr lang="en-US" dirty="0" smtClean="0">
                <a:solidFill>
                  <a:schemeClr val="bg1"/>
                </a:solidFill>
              </a:rPr>
              <a:t>owners of the drug and large </a:t>
            </a:r>
            <a:r>
              <a:rPr lang="en-US" dirty="0" smtClean="0">
                <a:solidFill>
                  <a:schemeClr val="bg1"/>
                </a:solidFill>
              </a:rPr>
              <a:t>farms.</a:t>
            </a:r>
            <a:endParaRPr lang="en-US" dirty="0" smtClean="0">
              <a:solidFill>
                <a:schemeClr val="bg1"/>
              </a:solidFill>
            </a:endParaRPr>
          </a:p>
          <a:p>
            <a:pPr lvl="1"/>
            <a:r>
              <a:rPr lang="en-US" dirty="0" smtClean="0">
                <a:solidFill>
                  <a:schemeClr val="bg1"/>
                </a:solidFill>
              </a:rPr>
              <a:t>Small scale agriculture is preferred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What is rBGH?</a:t>
            </a:r>
            <a:endParaRPr lang="en-US" b="1" dirty="0">
              <a:solidFill>
                <a:schemeClr val="bg1"/>
              </a:solidFill>
            </a:endParaRPr>
          </a:p>
        </p:txBody>
      </p:sp>
      <p:sp>
        <p:nvSpPr>
          <p:cNvPr id="3" name="Content Placeholder 2"/>
          <p:cNvSpPr>
            <a:spLocks noGrp="1"/>
          </p:cNvSpPr>
          <p:nvPr>
            <p:ph idx="1"/>
          </p:nvPr>
        </p:nvSpPr>
        <p:spPr>
          <a:xfrm>
            <a:off x="457200" y="1600200"/>
            <a:ext cx="5867400" cy="4525963"/>
          </a:xfrm>
        </p:spPr>
        <p:txBody>
          <a:bodyPr>
            <a:normAutofit/>
          </a:bodyPr>
          <a:lstStyle/>
          <a:p>
            <a:r>
              <a:rPr lang="en-US" dirty="0" smtClean="0">
                <a:solidFill>
                  <a:schemeClr val="bg1"/>
                </a:solidFill>
              </a:rPr>
              <a:t>Recombinant bovine growth hormone or recombinant bovine somatotropin (rBST).</a:t>
            </a:r>
          </a:p>
          <a:p>
            <a:r>
              <a:rPr lang="en-US" dirty="0" smtClean="0">
                <a:solidFill>
                  <a:schemeClr val="bg1"/>
                </a:solidFill>
              </a:rPr>
              <a:t>Synthetic protein hormone that is intended to increase milk production in cattle.</a:t>
            </a:r>
          </a:p>
          <a:p>
            <a:r>
              <a:rPr lang="en-US" dirty="0" smtClean="0">
                <a:solidFill>
                  <a:schemeClr val="bg1"/>
                </a:solidFill>
              </a:rPr>
              <a:t>Created by the Monsanto Company using recombinant DNA technology, named it </a:t>
            </a:r>
            <a:r>
              <a:rPr lang="en-US" dirty="0" err="1" smtClean="0">
                <a:solidFill>
                  <a:schemeClr val="bg1"/>
                </a:solidFill>
              </a:rPr>
              <a:t>Posilac</a:t>
            </a: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001000" cy="609600"/>
          </a:xfrm>
        </p:spPr>
        <p:txBody>
          <a:bodyPr/>
          <a:lstStyle/>
          <a:p>
            <a:pPr>
              <a:buNone/>
            </a:pPr>
            <a:r>
              <a:rPr lang="en-US" dirty="0" smtClean="0">
                <a:hlinkClick r:id="rId3"/>
              </a:rPr>
              <a:t>http://www.youtube.com/watch?v=3SXVpvgXo9Q</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133600"/>
            <a:ext cx="5943600" cy="3810000"/>
          </a:xfrm>
        </p:spPr>
        <p:txBody>
          <a:bodyPr>
            <a:normAutofit fontScale="85000" lnSpcReduction="10000"/>
          </a:bodyPr>
          <a:lstStyle/>
          <a:p>
            <a:r>
              <a:rPr lang="en-US" dirty="0" smtClean="0">
                <a:solidFill>
                  <a:schemeClr val="bg1"/>
                </a:solidFill>
              </a:rPr>
              <a:t>In 1960 the Agricultural Division is established</a:t>
            </a:r>
          </a:p>
          <a:p>
            <a:pPr lvl="1"/>
            <a:r>
              <a:rPr lang="en-US" dirty="0" smtClean="0">
                <a:solidFill>
                  <a:schemeClr val="bg1"/>
                </a:solidFill>
              </a:rPr>
              <a:t>Original company produced agricultural chemicals and other herbicides and pesticides.</a:t>
            </a:r>
          </a:p>
          <a:p>
            <a:r>
              <a:rPr lang="en-US" dirty="0" smtClean="0">
                <a:solidFill>
                  <a:schemeClr val="bg1"/>
                </a:solidFill>
              </a:rPr>
              <a:t>Cell biology was not established until 1975</a:t>
            </a:r>
          </a:p>
          <a:p>
            <a:pPr lvl="1"/>
            <a:r>
              <a:rPr lang="en-US" dirty="0" smtClean="0">
                <a:solidFill>
                  <a:schemeClr val="bg1"/>
                </a:solidFill>
              </a:rPr>
              <a:t>Before this the majority of the research was toward finding improvements on chemicals.</a:t>
            </a:r>
          </a:p>
          <a:p>
            <a:r>
              <a:rPr lang="en-US" dirty="0" smtClean="0">
                <a:solidFill>
                  <a:schemeClr val="bg1"/>
                </a:solidFill>
              </a:rPr>
              <a:t>Leader in the field of agriculture and biotechnology</a:t>
            </a:r>
          </a:p>
          <a:p>
            <a:pPr lvl="1"/>
            <a:r>
              <a:rPr lang="en-US" dirty="0" smtClean="0">
                <a:solidFill>
                  <a:schemeClr val="bg1"/>
                </a:solidFill>
              </a:rPr>
              <a:t>Posilac (rBGH, rBST) are our main focus</a:t>
            </a:r>
          </a:p>
        </p:txBody>
      </p:sp>
      <p:sp>
        <p:nvSpPr>
          <p:cNvPr id="2" name="Title 1"/>
          <p:cNvSpPr>
            <a:spLocks noGrp="1"/>
          </p:cNvSpPr>
          <p:nvPr>
            <p:ph type="title"/>
          </p:nvPr>
        </p:nvSpPr>
        <p:spPr>
          <a:xfrm>
            <a:off x="0" y="152400"/>
            <a:ext cx="5105400" cy="1219200"/>
          </a:xfrm>
        </p:spPr>
        <p:txBody>
          <a:bodyPr>
            <a:normAutofit fontScale="90000"/>
          </a:bodyPr>
          <a:lstStyle/>
          <a:p>
            <a:r>
              <a:rPr smtClean="0">
                <a:solidFill>
                  <a:schemeClr val="bg1"/>
                </a:solidFill>
              </a:rPr>
              <a:t>The Monsanto Company</a:t>
            </a:r>
            <a:endParaRPr lang="en-US" dirty="0">
              <a:solidFill>
                <a:schemeClr val="bg1"/>
              </a:solidFill>
            </a:endParaRPr>
          </a:p>
        </p:txBody>
      </p:sp>
      <p:pic>
        <p:nvPicPr>
          <p:cNvPr id="5" name="Picture 4" descr="Monsantologo.jpg"/>
          <p:cNvPicPr>
            <a:picLocks noChangeAspect="1"/>
          </p:cNvPicPr>
          <p:nvPr/>
        </p:nvPicPr>
        <p:blipFill>
          <a:blip r:embed="rId2"/>
          <a:stretch>
            <a:fillRect/>
          </a:stretch>
        </p:blipFill>
        <p:spPr>
          <a:xfrm>
            <a:off x="5181600" y="152400"/>
            <a:ext cx="3667133" cy="168554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229600" cy="4572000"/>
          </a:xfrm>
        </p:spPr>
        <p:txBody>
          <a:bodyPr/>
          <a:lstStyle/>
          <a:p>
            <a:r>
              <a:rPr lang="en-US" dirty="0" smtClean="0">
                <a:solidFill>
                  <a:schemeClr val="bg1"/>
                </a:solidFill>
              </a:rPr>
              <a:t>90 </a:t>
            </a:r>
            <a:r>
              <a:rPr lang="en-US" dirty="0" smtClean="0">
                <a:solidFill>
                  <a:schemeClr val="bg1"/>
                </a:solidFill>
              </a:rPr>
              <a:t>day s</a:t>
            </a:r>
            <a:r>
              <a:rPr lang="en-US" dirty="0" smtClean="0">
                <a:solidFill>
                  <a:schemeClr val="bg1"/>
                </a:solidFill>
              </a:rPr>
              <a:t>tudy </a:t>
            </a:r>
            <a:r>
              <a:rPr lang="en-US" dirty="0" smtClean="0">
                <a:solidFill>
                  <a:schemeClr val="bg1"/>
                </a:solidFill>
              </a:rPr>
              <a:t>of rats to determine health risk</a:t>
            </a:r>
          </a:p>
          <a:p>
            <a:pPr lvl="1"/>
            <a:r>
              <a:rPr lang="en-US" dirty="0" smtClean="0">
                <a:solidFill>
                  <a:schemeClr val="bg1"/>
                </a:solidFill>
              </a:rPr>
              <a:t>Funded by Monsanto</a:t>
            </a:r>
          </a:p>
          <a:p>
            <a:pPr lvl="1"/>
            <a:r>
              <a:rPr lang="en-US" dirty="0" smtClean="0">
                <a:solidFill>
                  <a:schemeClr val="bg1"/>
                </a:solidFill>
              </a:rPr>
              <a:t>Ended the day before commercial sale</a:t>
            </a:r>
          </a:p>
          <a:p>
            <a:r>
              <a:rPr lang="en-US" dirty="0" smtClean="0">
                <a:solidFill>
                  <a:schemeClr val="bg1"/>
                </a:solidFill>
              </a:rPr>
              <a:t>Widespread criticism</a:t>
            </a:r>
          </a:p>
          <a:p>
            <a:pPr lvl="1"/>
            <a:r>
              <a:rPr lang="en-US" dirty="0" smtClean="0">
                <a:solidFill>
                  <a:schemeClr val="bg1"/>
                </a:solidFill>
              </a:rPr>
              <a:t>Government officials</a:t>
            </a:r>
          </a:p>
          <a:p>
            <a:pPr lvl="1"/>
            <a:r>
              <a:rPr lang="en-US" dirty="0" smtClean="0">
                <a:solidFill>
                  <a:schemeClr val="bg1"/>
                </a:solidFill>
              </a:rPr>
              <a:t>Farmers and scientist</a:t>
            </a:r>
          </a:p>
          <a:p>
            <a:r>
              <a:rPr lang="en-US" dirty="0" smtClean="0">
                <a:solidFill>
                  <a:schemeClr val="bg1"/>
                </a:solidFill>
              </a:rPr>
              <a:t>Monsanto workers and the FDA</a:t>
            </a:r>
          </a:p>
          <a:p>
            <a:pPr lvl="1"/>
            <a:r>
              <a:rPr lang="en-US" dirty="0" smtClean="0">
                <a:solidFill>
                  <a:schemeClr val="bg1"/>
                </a:solidFill>
              </a:rPr>
              <a:t>Michael Taylor</a:t>
            </a:r>
          </a:p>
          <a:p>
            <a:pPr lvl="1"/>
            <a:r>
              <a:rPr lang="en-US" dirty="0" smtClean="0">
                <a:solidFill>
                  <a:schemeClr val="bg1"/>
                </a:solidFill>
              </a:rPr>
              <a:t>Margaret Miller</a:t>
            </a:r>
          </a:p>
          <a:p>
            <a:pPr lvl="1"/>
            <a:r>
              <a:rPr lang="en-US" dirty="0" smtClean="0">
                <a:solidFill>
                  <a:schemeClr val="bg1"/>
                </a:solidFill>
              </a:rPr>
              <a:t>Suzanne </a:t>
            </a:r>
            <a:r>
              <a:rPr lang="en-US" dirty="0" err="1" smtClean="0">
                <a:solidFill>
                  <a:schemeClr val="bg1"/>
                </a:solidFill>
              </a:rPr>
              <a:t>Sechen</a:t>
            </a:r>
            <a:endParaRPr lang="en-US" dirty="0" smtClean="0">
              <a:solidFill>
                <a:schemeClr val="bg1"/>
              </a:solidFill>
            </a:endParaRPr>
          </a:p>
        </p:txBody>
      </p:sp>
      <p:sp>
        <p:nvSpPr>
          <p:cNvPr id="3" name="Title 2"/>
          <p:cNvSpPr>
            <a:spLocks noGrp="1"/>
          </p:cNvSpPr>
          <p:nvPr>
            <p:ph type="title"/>
          </p:nvPr>
        </p:nvSpPr>
        <p:spPr/>
        <p:txBody>
          <a:bodyPr/>
          <a:lstStyle/>
          <a:p>
            <a:r>
              <a:rPr smtClean="0">
                <a:solidFill>
                  <a:schemeClr val="bg1"/>
                </a:solidFill>
              </a:rPr>
              <a:t>Posilac Corruption</a:t>
            </a:r>
            <a:endParaRPr lang="en-US" dirty="0">
              <a:solidFill>
                <a:schemeClr val="bg1"/>
              </a:solidFill>
            </a:endParaRPr>
          </a:p>
        </p:txBody>
      </p:sp>
      <p:pic>
        <p:nvPicPr>
          <p:cNvPr id="4" name="Picture 3" descr="logo1.gif"/>
          <p:cNvPicPr>
            <a:picLocks noChangeAspect="1"/>
          </p:cNvPicPr>
          <p:nvPr/>
        </p:nvPicPr>
        <p:blipFill>
          <a:blip r:embed="rId2"/>
          <a:stretch>
            <a:fillRect/>
          </a:stretch>
        </p:blipFill>
        <p:spPr>
          <a:xfrm>
            <a:off x="5715000" y="304800"/>
            <a:ext cx="3143250" cy="14668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5715000" cy="4114800"/>
          </a:xfrm>
        </p:spPr>
        <p:txBody>
          <a:bodyPr>
            <a:normAutofit fontScale="92500" lnSpcReduction="20000"/>
          </a:bodyPr>
          <a:lstStyle/>
          <a:p>
            <a:r>
              <a:rPr lang="en-US" dirty="0" smtClean="0">
                <a:solidFill>
                  <a:schemeClr val="bg1"/>
                </a:solidFill>
              </a:rPr>
              <a:t>Margret Miller</a:t>
            </a:r>
          </a:p>
          <a:p>
            <a:pPr lvl="1"/>
            <a:r>
              <a:rPr lang="en-US" dirty="0" smtClean="0">
                <a:solidFill>
                  <a:schemeClr val="bg1"/>
                </a:solidFill>
              </a:rPr>
              <a:t>Former chemical laboratory supervisor for Monsanto, now Deputy Director of Human Food Safety and Consultative Services, New Animal Drug Evaluation Office, Center for Veterinary Medicine in the United States Food and Drug Administration (FDA)</a:t>
            </a:r>
          </a:p>
          <a:p>
            <a:pPr lvl="1"/>
            <a:r>
              <a:rPr lang="en-US" dirty="0" smtClean="0">
                <a:solidFill>
                  <a:schemeClr val="bg1"/>
                </a:solidFill>
              </a:rPr>
              <a:t>FDA approval for Posilac</a:t>
            </a:r>
          </a:p>
          <a:p>
            <a:pPr lvl="2"/>
            <a:r>
              <a:rPr lang="en-US" dirty="0" smtClean="0">
                <a:solidFill>
                  <a:schemeClr val="bg1"/>
                </a:solidFill>
              </a:rPr>
              <a:t>Monsanto scientific report written by Miller</a:t>
            </a:r>
          </a:p>
          <a:p>
            <a:pPr lvl="2"/>
            <a:r>
              <a:rPr lang="en-US" dirty="0" smtClean="0">
                <a:solidFill>
                  <a:schemeClr val="bg1"/>
                </a:solidFill>
              </a:rPr>
              <a:t>Miller shortly after leaves Monsanto to work for FDA</a:t>
            </a:r>
          </a:p>
          <a:p>
            <a:pPr lvl="3"/>
            <a:r>
              <a:rPr lang="en-US" dirty="0" smtClean="0">
                <a:solidFill>
                  <a:schemeClr val="bg1"/>
                </a:solidFill>
              </a:rPr>
              <a:t>First job was to decided whether or not to approve the report that she wrote</a:t>
            </a:r>
          </a:p>
        </p:txBody>
      </p:sp>
      <p:sp>
        <p:nvSpPr>
          <p:cNvPr id="3" name="Title 2"/>
          <p:cNvSpPr>
            <a:spLocks noGrp="1"/>
          </p:cNvSpPr>
          <p:nvPr>
            <p:ph type="title"/>
          </p:nvPr>
        </p:nvSpPr>
        <p:spPr/>
        <p:txBody>
          <a:bodyPr/>
          <a:lstStyle/>
          <a:p>
            <a:r>
              <a:rPr smtClean="0">
                <a:solidFill>
                  <a:schemeClr val="bg1"/>
                </a:solidFill>
              </a:rPr>
              <a:t>Corruption cont.</a:t>
            </a:r>
            <a:endParaRPr lang="en-US" dirty="0">
              <a:solidFill>
                <a:schemeClr val="bg1"/>
              </a:solidFill>
            </a:endParaRPr>
          </a:p>
        </p:txBody>
      </p:sp>
      <p:pic>
        <p:nvPicPr>
          <p:cNvPr id="4" name="Picture 3" descr="droppedImage.jpg"/>
          <p:cNvPicPr>
            <a:picLocks noChangeAspect="1"/>
          </p:cNvPicPr>
          <p:nvPr/>
        </p:nvPicPr>
        <p:blipFill>
          <a:blip r:embed="rId2"/>
          <a:stretch>
            <a:fillRect/>
          </a:stretch>
        </p:blipFill>
        <p:spPr>
          <a:xfrm>
            <a:off x="4724400" y="228600"/>
            <a:ext cx="1767840" cy="22098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6019800" cy="4724400"/>
          </a:xfrm>
        </p:spPr>
        <p:txBody>
          <a:bodyPr>
            <a:normAutofit fontScale="92500" lnSpcReduction="10000"/>
          </a:bodyPr>
          <a:lstStyle/>
          <a:p>
            <a:r>
              <a:rPr lang="en-US" dirty="0" smtClean="0">
                <a:solidFill>
                  <a:schemeClr val="bg1"/>
                </a:solidFill>
              </a:rPr>
              <a:t>Michael Taylor</a:t>
            </a:r>
          </a:p>
          <a:p>
            <a:pPr lvl="1"/>
            <a:r>
              <a:rPr lang="en-US" sz="2200" dirty="0" smtClean="0">
                <a:solidFill>
                  <a:schemeClr val="bg1"/>
                </a:solidFill>
              </a:rPr>
              <a:t>Legal advisor to (FDA)'s Bureau of Medical Devices and Bureau of Foods,</a:t>
            </a:r>
          </a:p>
          <a:p>
            <a:pPr lvl="1"/>
            <a:r>
              <a:rPr lang="en-US" sz="2200" dirty="0" smtClean="0">
                <a:solidFill>
                  <a:schemeClr val="bg1"/>
                </a:solidFill>
              </a:rPr>
              <a:t>Executive assistant to the Commissioner of the FDA</a:t>
            </a:r>
          </a:p>
          <a:p>
            <a:pPr lvl="1"/>
            <a:r>
              <a:rPr lang="en-US" sz="2200" dirty="0" smtClean="0">
                <a:solidFill>
                  <a:schemeClr val="bg1"/>
                </a:solidFill>
              </a:rPr>
              <a:t>Partner of King &amp; Spaulding lawyer group for Monsanto Agricultural Company twice</a:t>
            </a:r>
          </a:p>
          <a:p>
            <a:pPr lvl="1"/>
            <a:r>
              <a:rPr lang="en-US" sz="2200" dirty="0" smtClean="0">
                <a:solidFill>
                  <a:schemeClr val="bg1"/>
                </a:solidFill>
              </a:rPr>
              <a:t>Deputy Commissioner for Policy at the (FDA)</a:t>
            </a:r>
          </a:p>
          <a:p>
            <a:pPr lvl="1"/>
            <a:r>
              <a:rPr lang="en-US" sz="2200" dirty="0" smtClean="0">
                <a:solidFill>
                  <a:schemeClr val="bg1"/>
                </a:solidFill>
              </a:rPr>
              <a:t>Head of the Washington, D.C. office of Monsanto Corporation.</a:t>
            </a:r>
          </a:p>
          <a:p>
            <a:pPr lvl="1"/>
            <a:r>
              <a:rPr lang="en-US" dirty="0" smtClean="0">
                <a:solidFill>
                  <a:schemeClr val="bg1"/>
                </a:solidFill>
              </a:rPr>
              <a:t>Hired by FDA after leaving King and Spaulding law group and wrote the guidelines for rBGH labeling.</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Title 2"/>
          <p:cNvSpPr>
            <a:spLocks noGrp="1"/>
          </p:cNvSpPr>
          <p:nvPr>
            <p:ph type="title"/>
          </p:nvPr>
        </p:nvSpPr>
        <p:spPr>
          <a:xfrm>
            <a:off x="457200" y="381000"/>
            <a:ext cx="4648200" cy="762000"/>
          </a:xfrm>
        </p:spPr>
        <p:txBody>
          <a:bodyPr>
            <a:normAutofit fontScale="90000"/>
          </a:bodyPr>
          <a:lstStyle/>
          <a:p>
            <a:r>
              <a:rPr smtClean="0">
                <a:solidFill>
                  <a:schemeClr val="bg1"/>
                </a:solidFill>
              </a:rPr>
              <a:t>More FDA Corruption</a:t>
            </a:r>
            <a:endParaRPr lang="en-US" dirty="0">
              <a:solidFill>
                <a:schemeClr val="bg1"/>
              </a:solidFill>
            </a:endParaRPr>
          </a:p>
        </p:txBody>
      </p:sp>
      <p:pic>
        <p:nvPicPr>
          <p:cNvPr id="4" name="Picture 3" descr="michael_taylor2.jpg"/>
          <p:cNvPicPr>
            <a:picLocks noChangeAspect="1"/>
          </p:cNvPicPr>
          <p:nvPr/>
        </p:nvPicPr>
        <p:blipFill>
          <a:blip r:embed="rId3"/>
          <a:stretch>
            <a:fillRect/>
          </a:stretch>
        </p:blipFill>
        <p:spPr>
          <a:xfrm>
            <a:off x="6019800" y="228600"/>
            <a:ext cx="1428750" cy="19431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5791200" cy="4724400"/>
          </a:xfrm>
        </p:spPr>
        <p:txBody>
          <a:bodyPr>
            <a:normAutofit fontScale="92500" lnSpcReduction="10000"/>
          </a:bodyPr>
          <a:lstStyle/>
          <a:p>
            <a:r>
              <a:rPr lang="en-US" sz="1800" b="1" dirty="0" smtClean="0">
                <a:solidFill>
                  <a:schemeClr val="bg1"/>
                </a:solidFill>
              </a:rPr>
              <a:t>According to the FDA’s “Voluntary Labeling of Milk and Milk Products From Cows That Have Not Been Treated With Recombinant Bovine Somatotropin” it is illegal to label dairy products that are misleading to consumers. </a:t>
            </a:r>
          </a:p>
          <a:p>
            <a:pPr lvl="1"/>
            <a:r>
              <a:rPr lang="en-US" sz="1600" b="1" dirty="0" smtClean="0">
                <a:solidFill>
                  <a:schemeClr val="bg1"/>
                </a:solidFill>
              </a:rPr>
              <a:t>The proper context stated by the Guidelines  could be in many forms this being a good example “from cows not treated with rbST'' with the statement that “No significant difference has been shown between milk derived from rbST-treated and non-rbST-treated cows.”  </a:t>
            </a:r>
          </a:p>
          <a:p>
            <a:pPr lvl="1"/>
            <a:r>
              <a:rPr lang="en-US" sz="1600" b="1" dirty="0" smtClean="0">
                <a:solidFill>
                  <a:schemeClr val="bg1"/>
                </a:solidFill>
              </a:rPr>
              <a:t>These guidelines were all written by Michael Taylor during his time at the FDA.</a:t>
            </a:r>
          </a:p>
          <a:p>
            <a:r>
              <a:rPr lang="en-US" sz="1800" b="1" dirty="0" smtClean="0">
                <a:solidFill>
                  <a:schemeClr val="bg1"/>
                </a:solidFill>
              </a:rPr>
              <a:t>In the state of Pennsylvania dairy producers are using these guidelines </a:t>
            </a:r>
            <a:r>
              <a:rPr lang="en-US" sz="1800" b="1" dirty="0" smtClean="0">
                <a:solidFill>
                  <a:schemeClr val="bg1"/>
                </a:solidFill>
              </a:rPr>
              <a:t>for the </a:t>
            </a:r>
            <a:r>
              <a:rPr lang="en-US" sz="1800" b="1" dirty="0" smtClean="0">
                <a:solidFill>
                  <a:schemeClr val="bg1"/>
                </a:solidFill>
              </a:rPr>
              <a:t>advantage </a:t>
            </a:r>
            <a:r>
              <a:rPr lang="en-US" sz="1800" b="1" dirty="0" smtClean="0">
                <a:solidFill>
                  <a:schemeClr val="bg1"/>
                </a:solidFill>
              </a:rPr>
              <a:t>of their consumers. </a:t>
            </a:r>
          </a:p>
          <a:p>
            <a:pPr lvl="1"/>
            <a:r>
              <a:rPr lang="en-US" sz="1600" b="1" dirty="0" smtClean="0">
                <a:solidFill>
                  <a:schemeClr val="bg1"/>
                </a:solidFill>
              </a:rPr>
              <a:t>Governor Rendell stated that Consumers can have greater confidence in milk labels and that labels can say milk is rBST or growth hormone free, as long as they are uniform.</a:t>
            </a:r>
          </a:p>
        </p:txBody>
      </p:sp>
      <p:sp>
        <p:nvSpPr>
          <p:cNvPr id="3" name="Title 2"/>
          <p:cNvSpPr>
            <a:spLocks noGrp="1"/>
          </p:cNvSpPr>
          <p:nvPr>
            <p:ph type="title"/>
          </p:nvPr>
        </p:nvSpPr>
        <p:spPr>
          <a:xfrm>
            <a:off x="457200" y="152400"/>
            <a:ext cx="4495800" cy="762000"/>
          </a:xfrm>
        </p:spPr>
        <p:txBody>
          <a:bodyPr>
            <a:normAutofit/>
          </a:bodyPr>
          <a:lstStyle/>
          <a:p>
            <a:r>
              <a:rPr smtClean="0">
                <a:solidFill>
                  <a:schemeClr val="bg1"/>
                </a:solidFill>
              </a:rPr>
              <a:t>Labeling Issues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819400"/>
            <a:ext cx="8229600" cy="3048000"/>
          </a:xfrm>
        </p:spPr>
        <p:txBody>
          <a:bodyPr/>
          <a:lstStyle/>
          <a:p>
            <a:r>
              <a:rPr lang="en-US" dirty="0" smtClean="0">
                <a:solidFill>
                  <a:schemeClr val="bg1"/>
                </a:solidFill>
              </a:rPr>
              <a:t>Fox News Whistleblowers</a:t>
            </a:r>
          </a:p>
          <a:p>
            <a:pPr lvl="1"/>
            <a:r>
              <a:rPr lang="en-US" dirty="0" smtClean="0">
                <a:solidFill>
                  <a:schemeClr val="bg1"/>
                </a:solidFill>
              </a:rPr>
              <a:t>Jane </a:t>
            </a:r>
            <a:r>
              <a:rPr lang="en-US" dirty="0" err="1" smtClean="0">
                <a:solidFill>
                  <a:schemeClr val="bg1"/>
                </a:solidFill>
              </a:rPr>
              <a:t>Akre</a:t>
            </a:r>
            <a:r>
              <a:rPr lang="en-US" dirty="0" smtClean="0">
                <a:solidFill>
                  <a:schemeClr val="bg1"/>
                </a:solidFill>
              </a:rPr>
              <a:t> and Steven Wilson</a:t>
            </a:r>
          </a:p>
          <a:p>
            <a:pPr lvl="2"/>
            <a:r>
              <a:rPr lang="en-US" dirty="0" smtClean="0">
                <a:solidFill>
                  <a:schemeClr val="bg1"/>
                </a:solidFill>
              </a:rPr>
              <a:t>Monsanto influence dealing with Fox news</a:t>
            </a:r>
          </a:p>
          <a:p>
            <a:pPr lvl="2"/>
            <a:r>
              <a:rPr lang="en-US" dirty="0" smtClean="0">
                <a:solidFill>
                  <a:schemeClr val="bg1"/>
                </a:solidFill>
              </a:rPr>
              <a:t>Credibility of our news </a:t>
            </a:r>
          </a:p>
          <a:p>
            <a:pPr lvl="2">
              <a:buNone/>
            </a:pPr>
            <a:endParaRPr lang="en-US" dirty="0">
              <a:solidFill>
                <a:schemeClr val="bg1"/>
              </a:solidFill>
            </a:endParaRPr>
          </a:p>
        </p:txBody>
      </p:sp>
      <p:sp>
        <p:nvSpPr>
          <p:cNvPr id="3" name="Title 2"/>
          <p:cNvSpPr>
            <a:spLocks noGrp="1"/>
          </p:cNvSpPr>
          <p:nvPr>
            <p:ph type="title"/>
          </p:nvPr>
        </p:nvSpPr>
        <p:spPr/>
        <p:txBody>
          <a:bodyPr/>
          <a:lstStyle/>
          <a:p>
            <a:r>
              <a:rPr smtClean="0">
                <a:solidFill>
                  <a:schemeClr val="bg1"/>
                </a:solidFill>
              </a:rPr>
              <a:t>Corporate influence with the News</a:t>
            </a:r>
            <a:endParaRPr lang="en-US" dirty="0">
              <a:solidFill>
                <a:schemeClr val="bg1"/>
              </a:solidFill>
            </a:endParaRPr>
          </a:p>
        </p:txBody>
      </p:sp>
      <p:pic>
        <p:nvPicPr>
          <p:cNvPr id="4" name="Picture 3" descr="akrehead2513.gif"/>
          <p:cNvPicPr>
            <a:picLocks noChangeAspect="1"/>
          </p:cNvPicPr>
          <p:nvPr/>
        </p:nvPicPr>
        <p:blipFill>
          <a:blip r:embed="rId2"/>
          <a:stretch>
            <a:fillRect/>
          </a:stretch>
        </p:blipFill>
        <p:spPr>
          <a:xfrm>
            <a:off x="381000" y="1447799"/>
            <a:ext cx="4343400" cy="1069803"/>
          </a:xfrm>
          <a:prstGeom prst="rect">
            <a:avLst/>
          </a:prstGeom>
        </p:spPr>
      </p:pic>
      <p:pic>
        <p:nvPicPr>
          <p:cNvPr id="5" name="Picture 4" descr="wtvt_logo.jpg"/>
          <p:cNvPicPr>
            <a:picLocks noChangeAspect="1"/>
          </p:cNvPicPr>
          <p:nvPr/>
        </p:nvPicPr>
        <p:blipFill>
          <a:blip r:embed="rId3"/>
          <a:stretch>
            <a:fillRect/>
          </a:stretch>
        </p:blipFill>
        <p:spPr>
          <a:xfrm>
            <a:off x="1066800" y="4724400"/>
            <a:ext cx="1905000" cy="1905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95600"/>
            <a:ext cx="5791200" cy="2895600"/>
          </a:xfrm>
        </p:spPr>
        <p:txBody>
          <a:bodyPr/>
          <a:lstStyle/>
          <a:p>
            <a:r>
              <a:rPr lang="en-US" dirty="0" smtClean="0">
                <a:solidFill>
                  <a:schemeClr val="bg1"/>
                </a:solidFill>
              </a:rPr>
              <a:t>It is important that dairy products are properly labeled so that the consumers can make informed decisions about what they are buying. The labels should not be misleading but contain factual information that is backed by scientific research. </a:t>
            </a:r>
          </a:p>
        </p:txBody>
      </p:sp>
      <p:sp>
        <p:nvSpPr>
          <p:cNvPr id="3" name="Title 2"/>
          <p:cNvSpPr>
            <a:spLocks noGrp="1"/>
          </p:cNvSpPr>
          <p:nvPr>
            <p:ph type="title"/>
          </p:nvPr>
        </p:nvSpPr>
        <p:spPr/>
        <p:txBody>
          <a:bodyPr/>
          <a:lstStyle/>
          <a:p>
            <a:r>
              <a:rPr smtClean="0">
                <a:solidFill>
                  <a:schemeClr val="bg1"/>
                </a:solidFill>
              </a:rPr>
              <a:t>Future Implications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0"/>
            <a:ext cx="5181600" cy="688975"/>
          </a:xfrm>
        </p:spPr>
        <p:txBody>
          <a:bodyPr>
            <a:normAutofit fontScale="90000"/>
          </a:bodyPr>
          <a:lstStyle/>
          <a:p>
            <a:r>
              <a:rPr lang="en-US" b="1" dirty="0" smtClean="0">
                <a:solidFill>
                  <a:schemeClr val="bg1"/>
                </a:solidFill>
              </a:rPr>
              <a:t>Works Cited</a:t>
            </a:r>
            <a:endParaRPr lang="en-US" b="1" dirty="0">
              <a:solidFill>
                <a:schemeClr val="bg1"/>
              </a:solidFill>
            </a:endParaRPr>
          </a:p>
        </p:txBody>
      </p:sp>
      <p:sp>
        <p:nvSpPr>
          <p:cNvPr id="3" name="Subtitle 2"/>
          <p:cNvSpPr>
            <a:spLocks noGrp="1"/>
          </p:cNvSpPr>
          <p:nvPr>
            <p:ph type="subTitle" idx="1"/>
          </p:nvPr>
        </p:nvSpPr>
        <p:spPr>
          <a:xfrm>
            <a:off x="304800" y="762000"/>
            <a:ext cx="6019800" cy="5943600"/>
          </a:xfrm>
        </p:spPr>
        <p:txBody>
          <a:bodyPr>
            <a:normAutofit fontScale="40000" lnSpcReduction="20000"/>
          </a:bodyPr>
          <a:lstStyle/>
          <a:p>
            <a:pPr algn="l"/>
            <a:r>
              <a:rPr lang="en-US" sz="2000" dirty="0" smtClean="0">
                <a:solidFill>
                  <a:schemeClr val="bg1"/>
                </a:solidFill>
              </a:rPr>
              <a:t>Akre, J. (2001). Got milk? get fired. </a:t>
            </a:r>
            <a:r>
              <a:rPr lang="en-US" sz="2000" i="1" dirty="0" smtClean="0">
                <a:solidFill>
                  <a:schemeClr val="bg1"/>
                </a:solidFill>
              </a:rPr>
              <a:t>InTheseTimes.com</a:t>
            </a:r>
            <a:r>
              <a:rPr lang="en-US" sz="2000" dirty="0" smtClean="0">
                <a:solidFill>
                  <a:schemeClr val="bg1"/>
                </a:solidFill>
              </a:rPr>
              <a:t>, 25(13), Retrieved from 	</a:t>
            </a:r>
            <a:r>
              <a:rPr lang="en-US" sz="2000" u="sng" dirty="0" smtClean="0">
                <a:solidFill>
                  <a:schemeClr val="bg1"/>
                </a:solidFill>
              </a:rPr>
              <a:t>http://www.inthesetimes.com/issue/25/13/akre2513.html</a:t>
            </a:r>
            <a:endParaRPr lang="en-US" sz="2000" dirty="0" smtClean="0">
              <a:solidFill>
                <a:schemeClr val="bg1"/>
              </a:solidFill>
            </a:endParaRPr>
          </a:p>
          <a:p>
            <a:pPr algn="l"/>
            <a:r>
              <a:rPr lang="en-US" sz="2000" dirty="0" smtClean="0">
                <a:solidFill>
                  <a:schemeClr val="bg1"/>
                </a:solidFill>
              </a:rPr>
              <a:t>Bryson, J.M., and Hurley, W.L. (June 1, 1998). </a:t>
            </a:r>
            <a:r>
              <a:rPr lang="en-US" sz="2000" i="1" dirty="0" smtClean="0">
                <a:solidFill>
                  <a:schemeClr val="bg1"/>
                </a:solidFill>
              </a:rPr>
              <a:t>Roles of Cell Loss in Mammary Gland Function.</a:t>
            </a:r>
            <a:r>
              <a:rPr lang="en-US" sz="2000" dirty="0" smtClean="0">
                <a:solidFill>
                  <a:schemeClr val="bg1"/>
                </a:solidFill>
              </a:rPr>
              <a:t> Retrieved 	from </a:t>
            </a:r>
            <a:r>
              <a:rPr lang="en-US" sz="2000" u="sng" dirty="0" smtClean="0">
                <a:solidFill>
                  <a:schemeClr val="bg1"/>
                </a:solidFill>
              </a:rPr>
              <a:t>http://www.livestocktrail.uiuc.edu/dairynet/paperDisplay.cfm?ContentID=151</a:t>
            </a:r>
            <a:r>
              <a:rPr lang="en-US" sz="2000" dirty="0" smtClean="0">
                <a:solidFill>
                  <a:schemeClr val="bg1"/>
                </a:solidFill>
              </a:rPr>
              <a:t> </a:t>
            </a:r>
          </a:p>
          <a:p>
            <a:pPr algn="l"/>
            <a:r>
              <a:rPr lang="en-US" sz="2000" dirty="0" smtClean="0">
                <a:solidFill>
                  <a:schemeClr val="bg1"/>
                </a:solidFill>
              </a:rPr>
              <a:t>Burke, T. (1999). Bananas are only the warm-up act. </a:t>
            </a:r>
            <a:r>
              <a:rPr lang="en-US" sz="2000" i="1" dirty="0" smtClean="0">
                <a:solidFill>
                  <a:schemeClr val="bg1"/>
                </a:solidFill>
              </a:rPr>
              <a:t>New Statesman, 12. </a:t>
            </a:r>
            <a:r>
              <a:rPr lang="en-US" sz="2000" dirty="0" smtClean="0">
                <a:solidFill>
                  <a:schemeClr val="bg1"/>
                </a:solidFill>
              </a:rPr>
              <a:t>Retrieved Oct 10, 2009 from 	</a:t>
            </a:r>
            <a:r>
              <a:rPr lang="en-US" sz="2000" u="sng" dirty="0" smtClean="0">
                <a:solidFill>
                  <a:schemeClr val="bg1"/>
                </a:solidFill>
              </a:rPr>
              <a:t>http://www.newstatesman.com/199903120022</a:t>
            </a:r>
            <a:r>
              <a:rPr lang="en-US" sz="2000" dirty="0" smtClean="0">
                <a:solidFill>
                  <a:schemeClr val="bg1"/>
                </a:solidFill>
              </a:rPr>
              <a:t>.</a:t>
            </a:r>
          </a:p>
          <a:p>
            <a:pPr algn="l"/>
            <a:r>
              <a:rPr lang="en-US" sz="2000" dirty="0" smtClean="0">
                <a:solidFill>
                  <a:schemeClr val="bg1"/>
                </a:solidFill>
              </a:rPr>
              <a:t>Butler, G. (2003). The Truth About Milk. </a:t>
            </a:r>
            <a:r>
              <a:rPr lang="en-US" sz="2000" i="1" dirty="0" smtClean="0">
                <a:solidFill>
                  <a:schemeClr val="bg1"/>
                </a:solidFill>
              </a:rPr>
              <a:t>Enzyme University</a:t>
            </a:r>
            <a:r>
              <a:rPr lang="en-US" sz="2000" dirty="0" smtClean="0">
                <a:solidFill>
                  <a:schemeClr val="bg1"/>
                </a:solidFill>
              </a:rPr>
              <a:t>. Retrieved Oct. 10, 2009 from 	</a:t>
            </a:r>
            <a:r>
              <a:rPr lang="en-US" sz="2000" u="sng" dirty="0" smtClean="0">
                <a:solidFill>
                  <a:schemeClr val="bg1"/>
                </a:solidFill>
              </a:rPr>
              <a:t>http://enzymeuniversity.com/artman/publish/article_20.shtml</a:t>
            </a:r>
            <a:r>
              <a:rPr lang="en-US" sz="2000" dirty="0" smtClean="0">
                <a:solidFill>
                  <a:schemeClr val="bg1"/>
                </a:solidFill>
              </a:rPr>
              <a:t> </a:t>
            </a:r>
          </a:p>
          <a:p>
            <a:pPr algn="l"/>
            <a:r>
              <a:rPr lang="en-US" sz="2000" dirty="0" smtClean="0">
                <a:solidFill>
                  <a:schemeClr val="bg1"/>
                </a:solidFill>
              </a:rPr>
              <a:t>Consumer Concerns about Hormones in Food. (2000). Retrieved Oct. 5 from 	</a:t>
            </a:r>
            <a:r>
              <a:rPr lang="en-US" sz="2000" u="sng" dirty="0" smtClean="0">
                <a:solidFill>
                  <a:schemeClr val="bg1"/>
                </a:solidFill>
              </a:rPr>
              <a:t>http://envirocancer.cornell.edu/Factsheet /Diet/fs37.hormones.cfm</a:t>
            </a:r>
            <a:endParaRPr lang="en-US" sz="2000" dirty="0" smtClean="0">
              <a:solidFill>
                <a:schemeClr val="bg1"/>
              </a:solidFill>
            </a:endParaRPr>
          </a:p>
          <a:p>
            <a:pPr algn="l"/>
            <a:r>
              <a:rPr lang="en-US" sz="2000" dirty="0" smtClean="0">
                <a:solidFill>
                  <a:schemeClr val="bg1"/>
                </a:solidFill>
              </a:rPr>
              <a:t>Davey, G. (2000). Cancer and insulin-like growth factor-1. </a:t>
            </a:r>
            <a:r>
              <a:rPr lang="en-US" sz="2000" i="1" dirty="0" smtClean="0">
                <a:solidFill>
                  <a:schemeClr val="bg1"/>
                </a:solidFill>
              </a:rPr>
              <a:t>British Medical Journal</a:t>
            </a:r>
            <a:r>
              <a:rPr lang="en-US" sz="2000" dirty="0" smtClean="0">
                <a:solidFill>
                  <a:schemeClr val="bg1"/>
                </a:solidFill>
              </a:rPr>
              <a:t>. Retrieved Oct. 10, 	2009 from </a:t>
            </a:r>
            <a:r>
              <a:rPr lang="en-US" sz="2000" u="sng" dirty="0" smtClean="0">
                <a:solidFill>
                  <a:schemeClr val="bg1"/>
                </a:solidFill>
              </a:rPr>
              <a:t>http://www.yourhealthbase.com/database/a109h.htm</a:t>
            </a:r>
            <a:r>
              <a:rPr lang="en-US" sz="2000" dirty="0" smtClean="0">
                <a:solidFill>
                  <a:schemeClr val="bg1"/>
                </a:solidFill>
              </a:rPr>
              <a:t>. </a:t>
            </a:r>
          </a:p>
          <a:p>
            <a:pPr algn="l"/>
            <a:r>
              <a:rPr lang="en-US" sz="2000" dirty="0" err="1" smtClean="0">
                <a:solidFill>
                  <a:schemeClr val="bg1"/>
                </a:solidFill>
              </a:rPr>
              <a:t>Donohoe</a:t>
            </a:r>
            <a:r>
              <a:rPr lang="en-US" sz="2000" dirty="0" smtClean="0">
                <a:solidFill>
                  <a:schemeClr val="bg1"/>
                </a:solidFill>
              </a:rPr>
              <a:t>, M, Hansen, M, &amp; North, R. (Ed.). (2009). </a:t>
            </a:r>
            <a:r>
              <a:rPr lang="en-US" sz="2000" i="1" dirty="0" smtClean="0">
                <a:solidFill>
                  <a:schemeClr val="bg1"/>
                </a:solidFill>
              </a:rPr>
              <a:t>Frequently asked questions about recombinant 	bovine growth 	hormone (</a:t>
            </a:r>
            <a:r>
              <a:rPr lang="en-US" sz="2000" i="1" dirty="0" err="1" smtClean="0">
                <a:solidFill>
                  <a:schemeClr val="bg1"/>
                </a:solidFill>
              </a:rPr>
              <a:t>rbgh</a:t>
            </a:r>
            <a:r>
              <a:rPr lang="en-US" sz="2000" i="1" dirty="0" smtClean="0">
                <a:solidFill>
                  <a:schemeClr val="bg1"/>
                </a:solidFill>
              </a:rPr>
              <a:t> or </a:t>
            </a:r>
            <a:r>
              <a:rPr lang="en-US" sz="2000" i="1" dirty="0" err="1" smtClean="0">
                <a:solidFill>
                  <a:schemeClr val="bg1"/>
                </a:solidFill>
              </a:rPr>
              <a:t>rbst</a:t>
            </a:r>
            <a:r>
              <a:rPr lang="en-US" sz="2000" i="1" dirty="0" smtClean="0">
                <a:solidFill>
                  <a:schemeClr val="bg1"/>
                </a:solidFill>
              </a:rPr>
              <a:t>)</a:t>
            </a:r>
            <a:r>
              <a:rPr lang="en-US" sz="2000" dirty="0" smtClean="0">
                <a:solidFill>
                  <a:schemeClr val="bg1"/>
                </a:solidFill>
              </a:rPr>
              <a:t>. Portland, OR.</a:t>
            </a:r>
          </a:p>
          <a:p>
            <a:pPr algn="l"/>
            <a:r>
              <a:rPr lang="en-US" sz="2000" dirty="0" err="1" smtClean="0">
                <a:solidFill>
                  <a:schemeClr val="bg1"/>
                </a:solidFill>
              </a:rPr>
              <a:t>Elanco</a:t>
            </a:r>
            <a:r>
              <a:rPr lang="en-US" sz="2000" dirty="0" smtClean="0">
                <a:solidFill>
                  <a:schemeClr val="bg1"/>
                </a:solidFill>
              </a:rPr>
              <a:t>. (2009).  POSILAC. Retrieved Oct 10, 2009 from http://www.elanco.us/products/posilac.htm</a:t>
            </a:r>
          </a:p>
          <a:p>
            <a:pPr algn="l"/>
            <a:r>
              <a:rPr lang="en-US" sz="2000" dirty="0" smtClean="0">
                <a:solidFill>
                  <a:schemeClr val="bg1"/>
                </a:solidFill>
              </a:rPr>
              <a:t>Gould, B. (Designer). (2008). Annual average </a:t>
            </a:r>
            <a:r>
              <a:rPr lang="en-US" sz="2000" dirty="0" err="1" smtClean="0">
                <a:solidFill>
                  <a:schemeClr val="bg1"/>
                </a:solidFill>
              </a:rPr>
              <a:t>u.s</a:t>
            </a:r>
            <a:r>
              <a:rPr lang="en-US" sz="2000" dirty="0" smtClean="0">
                <a:solidFill>
                  <a:schemeClr val="bg1"/>
                </a:solidFill>
              </a:rPr>
              <a:t>. milk yield per cow [Web]. Retrieved from 	</a:t>
            </a:r>
            <a:r>
              <a:rPr lang="en-US" sz="2000" u="sng" dirty="0" smtClean="0">
                <a:solidFill>
                  <a:schemeClr val="bg1"/>
                </a:solidFill>
              </a:rPr>
              <a:t>http://future.aae.wisc.edu/data/annual_values/by_area/95?tab=production</a:t>
            </a:r>
            <a:endParaRPr lang="en-US" sz="2000" dirty="0" smtClean="0">
              <a:solidFill>
                <a:schemeClr val="bg1"/>
              </a:solidFill>
            </a:endParaRPr>
          </a:p>
          <a:p>
            <a:pPr algn="l"/>
            <a:r>
              <a:rPr lang="en-US" sz="2000" dirty="0" smtClean="0">
                <a:solidFill>
                  <a:schemeClr val="bg1"/>
                </a:solidFill>
              </a:rPr>
              <a:t>Gould, B. (Designer). (2008). Annual </a:t>
            </a:r>
            <a:r>
              <a:rPr lang="en-US" sz="2000" dirty="0" err="1" smtClean="0">
                <a:solidFill>
                  <a:schemeClr val="bg1"/>
                </a:solidFill>
              </a:rPr>
              <a:t>u.s</a:t>
            </a:r>
            <a:r>
              <a:rPr lang="en-US" sz="2000" dirty="0" smtClean="0">
                <a:solidFill>
                  <a:schemeClr val="bg1"/>
                </a:solidFill>
              </a:rPr>
              <a:t>. milk production [Web]. Retrieved from 	</a:t>
            </a:r>
            <a:r>
              <a:rPr lang="en-US" sz="2000" u="sng" dirty="0" smtClean="0">
                <a:solidFill>
                  <a:schemeClr val="bg1"/>
                </a:solidFill>
              </a:rPr>
              <a:t>http://future.aae.wisc.edu/data/annual_values/by_area/96?tab=production</a:t>
            </a:r>
            <a:endParaRPr lang="en-US" sz="2000" dirty="0" smtClean="0">
              <a:solidFill>
                <a:schemeClr val="bg1"/>
              </a:solidFill>
            </a:endParaRPr>
          </a:p>
          <a:p>
            <a:pPr algn="l"/>
            <a:r>
              <a:rPr lang="en-US" sz="2000" dirty="0" smtClean="0">
                <a:solidFill>
                  <a:schemeClr val="bg1"/>
                </a:solidFill>
              </a:rPr>
              <a:t>Gould, B. (Designer). (2008). Annual average </a:t>
            </a:r>
            <a:r>
              <a:rPr lang="en-US" sz="2000" dirty="0" err="1" smtClean="0">
                <a:solidFill>
                  <a:schemeClr val="bg1"/>
                </a:solidFill>
              </a:rPr>
              <a:t>u.s</a:t>
            </a:r>
            <a:r>
              <a:rPr lang="en-US" sz="2000" dirty="0" smtClean="0">
                <a:solidFill>
                  <a:schemeClr val="bg1"/>
                </a:solidFill>
              </a:rPr>
              <a:t>. herd size [Web]. Retrieved from 	</a:t>
            </a:r>
            <a:r>
              <a:rPr lang="en-US" sz="2000" u="sng" dirty="0" smtClean="0">
                <a:solidFill>
                  <a:schemeClr val="bg1"/>
                </a:solidFill>
              </a:rPr>
              <a:t>http://future.aae.wisc.edu/data/annual_values/by_area/94?tab=production</a:t>
            </a:r>
            <a:endParaRPr lang="en-US" sz="2000" dirty="0" smtClean="0">
              <a:solidFill>
                <a:schemeClr val="bg1"/>
              </a:solidFill>
            </a:endParaRPr>
          </a:p>
          <a:p>
            <a:pPr algn="l"/>
            <a:r>
              <a:rPr lang="en-US" sz="2000" dirty="0" smtClean="0">
                <a:solidFill>
                  <a:schemeClr val="bg1"/>
                </a:solidFill>
              </a:rPr>
              <a:t>"Governor Rendell Says Consumers Can Have Greater Confidence in Milk Labels." </a:t>
            </a:r>
            <a:r>
              <a:rPr lang="en-US" sz="2000" i="1" dirty="0" smtClean="0">
                <a:solidFill>
                  <a:schemeClr val="bg1"/>
                </a:solidFill>
              </a:rPr>
              <a:t>US Newswire</a:t>
            </a:r>
            <a:r>
              <a:rPr lang="en-US" sz="2000" dirty="0" smtClean="0">
                <a:solidFill>
                  <a:schemeClr val="bg1"/>
                </a:solidFill>
              </a:rPr>
              <a:t> 17 Jan. 	2008. </a:t>
            </a:r>
            <a:r>
              <a:rPr lang="en-US" sz="2000" i="1" dirty="0" smtClean="0">
                <a:solidFill>
                  <a:schemeClr val="bg1"/>
                </a:solidFill>
              </a:rPr>
              <a:t>Communications and Mass Media Collection</a:t>
            </a:r>
            <a:r>
              <a:rPr lang="en-US" sz="2000" dirty="0" smtClean="0">
                <a:solidFill>
                  <a:schemeClr val="bg1"/>
                </a:solidFill>
              </a:rPr>
              <a:t>. Web. 3 Nov. 2009. 	</a:t>
            </a:r>
            <a:r>
              <a:rPr lang="en-US" sz="2000" u="sng" dirty="0" smtClean="0">
                <a:solidFill>
                  <a:schemeClr val="bg1"/>
                </a:solidFill>
              </a:rPr>
              <a:t>&lt;http://find.galegroup.com.ezproxy.fgcu.edu/gtx/start.do?prodId=PPCM&amp;userGroupN</a:t>
            </a:r>
            <a:r>
              <a:rPr lang="en-US" sz="2000" dirty="0" smtClean="0">
                <a:solidFill>
                  <a:schemeClr val="bg1"/>
                </a:solidFill>
              </a:rPr>
              <a:t>	</a:t>
            </a:r>
            <a:r>
              <a:rPr lang="en-US" sz="2000" u="sng" dirty="0" err="1" smtClean="0">
                <a:solidFill>
                  <a:schemeClr val="bg1"/>
                </a:solidFill>
              </a:rPr>
              <a:t>ame</a:t>
            </a:r>
            <a:r>
              <a:rPr lang="en-US" sz="2000" u="sng" dirty="0" smtClean="0">
                <a:solidFill>
                  <a:schemeClr val="bg1"/>
                </a:solidFill>
              </a:rPr>
              <a:t>=gale15690&gt;.</a:t>
            </a:r>
            <a:r>
              <a:rPr lang="en-US" sz="2000" dirty="0" smtClean="0">
                <a:solidFill>
                  <a:schemeClr val="bg1"/>
                </a:solidFill>
              </a:rPr>
              <a:t> </a:t>
            </a:r>
          </a:p>
          <a:p>
            <a:pPr algn="l"/>
            <a:r>
              <a:rPr lang="en-US" sz="2000" dirty="0" smtClean="0">
                <a:solidFill>
                  <a:schemeClr val="bg1"/>
                </a:solidFill>
              </a:rPr>
              <a:t>Health Canada (1998). </a:t>
            </a:r>
            <a:r>
              <a:rPr lang="en-US" sz="2000" i="1" dirty="0" smtClean="0">
                <a:solidFill>
                  <a:schemeClr val="bg1"/>
                </a:solidFill>
              </a:rPr>
              <a:t>Report of the Canadian Veterinary Medical Association Expert Panel on </a:t>
            </a:r>
            <a:r>
              <a:rPr lang="en-US" sz="2000" i="1" dirty="0" err="1" smtClean="0">
                <a:solidFill>
                  <a:schemeClr val="bg1"/>
                </a:solidFill>
              </a:rPr>
              <a:t>rBST</a:t>
            </a:r>
            <a:r>
              <a:rPr lang="en-US" sz="2000" i="1" dirty="0" smtClean="0">
                <a:solidFill>
                  <a:schemeClr val="bg1"/>
                </a:solidFill>
              </a:rPr>
              <a:t>.</a:t>
            </a:r>
            <a:r>
              <a:rPr lang="en-US" sz="2000" dirty="0" smtClean="0">
                <a:solidFill>
                  <a:schemeClr val="bg1"/>
                </a:solidFill>
              </a:rPr>
              <a:t> 	Retrieved Oct. 10 2009 from </a:t>
            </a:r>
            <a:r>
              <a:rPr lang="en-US" sz="2000" u="sng" dirty="0" smtClean="0">
                <a:solidFill>
                  <a:schemeClr val="bg1"/>
                </a:solidFill>
              </a:rPr>
              <a:t>http://www.hc-sc.gc.ca/dhp-mps/vet/issues-enjeux/rbst-</a:t>
            </a:r>
            <a:r>
              <a:rPr lang="en-US" sz="2000" dirty="0" smtClean="0">
                <a:solidFill>
                  <a:schemeClr val="bg1"/>
                </a:solidFill>
              </a:rPr>
              <a:t>	</a:t>
            </a:r>
            <a:r>
              <a:rPr lang="en-US" sz="2000" u="sng" dirty="0" err="1" smtClean="0">
                <a:solidFill>
                  <a:schemeClr val="bg1"/>
                </a:solidFill>
              </a:rPr>
              <a:t>stbr</a:t>
            </a:r>
            <a:r>
              <a:rPr lang="en-US" sz="2000" u="sng" dirty="0" smtClean="0">
                <a:solidFill>
                  <a:schemeClr val="bg1"/>
                </a:solidFill>
              </a:rPr>
              <a:t>/rep_cvma-rap_acdv_tc-tm-eng.php</a:t>
            </a:r>
            <a:r>
              <a:rPr lang="en-US" sz="2000" dirty="0" smtClean="0">
                <a:solidFill>
                  <a:schemeClr val="bg1"/>
                </a:solidFill>
              </a:rPr>
              <a:t> </a:t>
            </a:r>
          </a:p>
          <a:p>
            <a:pPr algn="l"/>
            <a:r>
              <a:rPr lang="en-US" sz="2000" dirty="0" smtClean="0">
                <a:solidFill>
                  <a:schemeClr val="bg1"/>
                </a:solidFill>
              </a:rPr>
              <a:t>How Milk is Made. (2007. Retrieved Oct. 5 from </a:t>
            </a:r>
            <a:r>
              <a:rPr lang="en-US" sz="2000" u="sng" dirty="0" smtClean="0">
                <a:solidFill>
                  <a:schemeClr val="bg1"/>
                </a:solidFill>
              </a:rPr>
              <a:t>http://www.madehow.com/Volume-4/Milk.html</a:t>
            </a:r>
            <a:r>
              <a:rPr lang="en-US" sz="2000" dirty="0" smtClean="0">
                <a:solidFill>
                  <a:schemeClr val="bg1"/>
                </a:solidFill>
              </a:rPr>
              <a:t>.</a:t>
            </a:r>
          </a:p>
          <a:p>
            <a:pPr algn="l"/>
            <a:r>
              <a:rPr lang="en-US" sz="2000" dirty="0" smtClean="0">
                <a:solidFill>
                  <a:schemeClr val="bg1"/>
                </a:solidFill>
              </a:rPr>
              <a:t>Iowa State University (December, 1993). </a:t>
            </a:r>
            <a:r>
              <a:rPr lang="en-US" sz="2000" i="1" dirty="0" smtClean="0">
                <a:solidFill>
                  <a:schemeClr val="bg1"/>
                </a:solidFill>
              </a:rPr>
              <a:t>Bovine </a:t>
            </a:r>
            <a:r>
              <a:rPr lang="en-US" sz="2000" i="1" dirty="0" err="1" smtClean="0">
                <a:solidFill>
                  <a:schemeClr val="bg1"/>
                </a:solidFill>
              </a:rPr>
              <a:t>Somatotropin</a:t>
            </a:r>
            <a:r>
              <a:rPr lang="en-US" sz="2000" i="1" dirty="0" smtClean="0">
                <a:solidFill>
                  <a:schemeClr val="bg1"/>
                </a:solidFill>
              </a:rPr>
              <a:t>.</a:t>
            </a:r>
            <a:r>
              <a:rPr lang="en-US" sz="2000" dirty="0" smtClean="0">
                <a:solidFill>
                  <a:schemeClr val="bg1"/>
                </a:solidFill>
              </a:rPr>
              <a:t> Retrieved from   	</a:t>
            </a:r>
            <a:r>
              <a:rPr lang="en-US" sz="2000" u="sng" dirty="0" smtClean="0">
                <a:solidFill>
                  <a:schemeClr val="bg1"/>
                </a:solidFill>
              </a:rPr>
              <a:t>http://www.biotech.iastate.edu/biotech_info_series/Bovine_Somatotropin.html</a:t>
            </a:r>
            <a:r>
              <a:rPr lang="en-US" sz="2000" dirty="0" smtClean="0">
                <a:solidFill>
                  <a:schemeClr val="bg1"/>
                </a:solidFill>
              </a:rPr>
              <a:t> </a:t>
            </a:r>
          </a:p>
          <a:p>
            <a:pPr algn="l"/>
            <a:r>
              <a:rPr lang="en-US" sz="2000" dirty="0" smtClean="0">
                <a:solidFill>
                  <a:schemeClr val="bg1"/>
                </a:solidFill>
              </a:rPr>
              <a:t>Think Before You Pink (2002). </a:t>
            </a:r>
            <a:r>
              <a:rPr lang="en-US" sz="2000" i="1" dirty="0" err="1" smtClean="0">
                <a:solidFill>
                  <a:schemeClr val="bg1"/>
                </a:solidFill>
              </a:rPr>
              <a:t>rBGH</a:t>
            </a:r>
            <a:r>
              <a:rPr lang="en-US" sz="2000" i="1" dirty="0" smtClean="0">
                <a:solidFill>
                  <a:schemeClr val="bg1"/>
                </a:solidFill>
              </a:rPr>
              <a:t> &amp; Breast Cancer</a:t>
            </a:r>
            <a:r>
              <a:rPr lang="en-US" sz="2000" dirty="0" smtClean="0">
                <a:solidFill>
                  <a:schemeClr val="bg1"/>
                </a:solidFill>
              </a:rPr>
              <a:t>. Retrieved Oct. 10, 2009 from 	</a:t>
            </a:r>
            <a:r>
              <a:rPr lang="en-US" sz="2000" u="sng" dirty="0" smtClean="0">
                <a:solidFill>
                  <a:schemeClr val="bg1"/>
                </a:solidFill>
              </a:rPr>
              <a:t>http://thinkbeforeyoupink.org/?page_id=6</a:t>
            </a:r>
            <a:r>
              <a:rPr lang="en-US" sz="2000" dirty="0" smtClean="0">
                <a:solidFill>
                  <a:schemeClr val="bg1"/>
                </a:solidFill>
              </a:rPr>
              <a:t>.</a:t>
            </a:r>
          </a:p>
          <a:p>
            <a:pPr algn="l"/>
            <a:r>
              <a:rPr lang="en-US" sz="2000" dirty="0" err="1" smtClean="0">
                <a:solidFill>
                  <a:schemeClr val="bg1"/>
                </a:solidFill>
              </a:rPr>
              <a:t>Kronfield</a:t>
            </a:r>
            <a:r>
              <a:rPr lang="en-US" sz="2000" dirty="0" smtClean="0">
                <a:solidFill>
                  <a:schemeClr val="bg1"/>
                </a:solidFill>
              </a:rPr>
              <a:t> D. Recombinant bovine </a:t>
            </a:r>
            <a:r>
              <a:rPr lang="en-US" sz="2000" dirty="0" err="1" smtClean="0">
                <a:solidFill>
                  <a:schemeClr val="bg1"/>
                </a:solidFill>
              </a:rPr>
              <a:t>somatotropin</a:t>
            </a:r>
            <a:r>
              <a:rPr lang="en-US" sz="2000" dirty="0" smtClean="0">
                <a:solidFill>
                  <a:schemeClr val="bg1"/>
                </a:solidFill>
              </a:rPr>
              <a:t> and animal welfare. Journal of the American 	Veterinary Medical Association 216(11):1719-1720, 2000. </a:t>
            </a:r>
          </a:p>
          <a:p>
            <a:pPr algn="l"/>
            <a:r>
              <a:rPr lang="en-US" sz="2000" dirty="0" smtClean="0">
                <a:solidFill>
                  <a:schemeClr val="bg1"/>
                </a:solidFill>
              </a:rPr>
              <a:t>McKenzie, J. (1998). Is Cow's Milk Additive Safe? </a:t>
            </a:r>
            <a:r>
              <a:rPr lang="en-US" sz="2000" i="1" dirty="0" smtClean="0">
                <a:solidFill>
                  <a:schemeClr val="bg1"/>
                </a:solidFill>
              </a:rPr>
              <a:t>ABC News. </a:t>
            </a:r>
            <a:r>
              <a:rPr lang="en-US" sz="2000" dirty="0" smtClean="0">
                <a:solidFill>
                  <a:schemeClr val="bg1"/>
                </a:solidFill>
              </a:rPr>
              <a:t>Retrieved Oct 10, 2009 from 	</a:t>
            </a:r>
            <a:r>
              <a:rPr lang="en-US" sz="2000" u="sng" dirty="0" smtClean="0">
                <a:solidFill>
                  <a:schemeClr val="bg1"/>
                </a:solidFill>
              </a:rPr>
              <a:t>www.purefood.org/rBGh/abcrbgh.cfm</a:t>
            </a:r>
            <a:endParaRPr lang="en-US" sz="2000" dirty="0" smtClean="0">
              <a:solidFill>
                <a:schemeClr val="bg1"/>
              </a:solidFill>
            </a:endParaRPr>
          </a:p>
          <a:p>
            <a:pPr algn="l"/>
            <a:r>
              <a:rPr lang="en-US" sz="2000" dirty="0" smtClean="0">
                <a:solidFill>
                  <a:schemeClr val="bg1"/>
                </a:solidFill>
              </a:rPr>
              <a:t>Monsanto Company. (2006, June 02). </a:t>
            </a:r>
            <a:r>
              <a:rPr lang="en-US" sz="2000" i="1" dirty="0" smtClean="0">
                <a:solidFill>
                  <a:schemeClr val="bg1"/>
                </a:solidFill>
              </a:rPr>
              <a:t>Monsanto company: who we are?</a:t>
            </a:r>
            <a:r>
              <a:rPr lang="en-US" sz="2000" dirty="0" smtClean="0">
                <a:solidFill>
                  <a:schemeClr val="bg1"/>
                </a:solidFill>
              </a:rPr>
              <a:t>. Retrieved from 	</a:t>
            </a:r>
            <a:r>
              <a:rPr lang="en-US" sz="2000" u="sng" dirty="0" smtClean="0">
                <a:solidFill>
                  <a:schemeClr val="bg1"/>
                </a:solidFill>
              </a:rPr>
              <a:t>http://www.monsanto.com/who_we_are/default.asp</a:t>
            </a:r>
            <a:r>
              <a:rPr lang="en-US" sz="2000" dirty="0" smtClean="0">
                <a:solidFill>
                  <a:schemeClr val="bg1"/>
                </a:solidFill>
              </a:rPr>
              <a:t> </a:t>
            </a:r>
          </a:p>
          <a:p>
            <a:pPr algn="l"/>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6248400" cy="6477000"/>
          </a:xfrm>
        </p:spPr>
        <p:txBody>
          <a:bodyPr>
            <a:normAutofit fontScale="25000" lnSpcReduction="20000"/>
          </a:bodyPr>
          <a:lstStyle/>
          <a:p>
            <a:pPr>
              <a:buNone/>
            </a:pPr>
            <a:r>
              <a:rPr lang="en-US" sz="4400" dirty="0" smtClean="0">
                <a:solidFill>
                  <a:schemeClr val="bg1"/>
                </a:solidFill>
              </a:rPr>
              <a:t>Monsanto Company History. (2009) Retrieved Oct. 5 from </a:t>
            </a:r>
            <a:r>
              <a:rPr lang="en-US" sz="4400" u="sng" dirty="0" smtClean="0">
                <a:solidFill>
                  <a:schemeClr val="bg1"/>
                </a:solidFill>
              </a:rPr>
              <a:t>http://www.monsanto.com/who_we_are/history.asp#original</a:t>
            </a:r>
            <a:r>
              <a:rPr lang="en-US" sz="4400" dirty="0" smtClean="0">
                <a:solidFill>
                  <a:schemeClr val="bg1"/>
                </a:solidFill>
              </a:rPr>
              <a:t>.</a:t>
            </a:r>
          </a:p>
          <a:p>
            <a:pPr>
              <a:buNone/>
            </a:pPr>
            <a:r>
              <a:rPr lang="en-US" sz="4400" dirty="0" smtClean="0">
                <a:solidFill>
                  <a:schemeClr val="bg1"/>
                </a:solidFill>
              </a:rPr>
              <a:t>Montague, P. (1994). Hormones in milk: no right to know. </a:t>
            </a:r>
            <a:r>
              <a:rPr lang="en-US" sz="4400" i="1" dirty="0" smtClean="0">
                <a:solidFill>
                  <a:schemeClr val="bg1"/>
                </a:solidFill>
              </a:rPr>
              <a:t>Rachel's News</a:t>
            </a:r>
            <a:r>
              <a:rPr lang="en-US" sz="4400" dirty="0" smtClean="0">
                <a:solidFill>
                  <a:schemeClr val="bg1"/>
                </a:solidFill>
              </a:rPr>
              <a:t>, (381), Retrieved from </a:t>
            </a:r>
            <a:r>
              <a:rPr lang="en-US" sz="4400" u="sng" dirty="0" smtClean="0">
                <a:solidFill>
                  <a:schemeClr val="bg1"/>
                </a:solidFill>
              </a:rPr>
              <a:t>http://www.rachel.org/en/node/4064</a:t>
            </a:r>
            <a:endParaRPr lang="en-US" sz="4400" dirty="0" smtClean="0">
              <a:solidFill>
                <a:schemeClr val="bg1"/>
              </a:solidFill>
            </a:endParaRPr>
          </a:p>
          <a:p>
            <a:pPr>
              <a:buNone/>
            </a:pPr>
            <a:r>
              <a:rPr lang="en-US" sz="4400" dirty="0" smtClean="0">
                <a:solidFill>
                  <a:schemeClr val="bg1"/>
                </a:solidFill>
              </a:rPr>
              <a:t>Morris, K. (1999). Bovine </a:t>
            </a:r>
            <a:r>
              <a:rPr lang="en-US" sz="4400" dirty="0" err="1" smtClean="0">
                <a:solidFill>
                  <a:schemeClr val="bg1"/>
                </a:solidFill>
              </a:rPr>
              <a:t>somatotropin</a:t>
            </a:r>
            <a:r>
              <a:rPr lang="en-US" sz="4400" dirty="0" smtClean="0">
                <a:solidFill>
                  <a:schemeClr val="bg1"/>
                </a:solidFill>
              </a:rPr>
              <a:t> -- Who's crying over spilt milk? </a:t>
            </a:r>
            <a:r>
              <a:rPr lang="en-US" sz="4400" i="1" dirty="0" smtClean="0">
                <a:solidFill>
                  <a:schemeClr val="bg1"/>
                </a:solidFill>
              </a:rPr>
              <a:t>The Lancet. </a:t>
            </a:r>
            <a:r>
              <a:rPr lang="en-US" sz="4400" dirty="0" smtClean="0">
                <a:solidFill>
                  <a:schemeClr val="bg1"/>
                </a:solidFill>
              </a:rPr>
              <a:t>Retrieved Oct 10 from </a:t>
            </a:r>
            <a:r>
              <a:rPr lang="en-US" sz="4400" u="sng" dirty="0" smtClean="0">
                <a:solidFill>
                  <a:schemeClr val="bg1"/>
                </a:solidFill>
              </a:rPr>
              <a:t>http://www.organicconsumers.org/rBGH/spiltmilk.cfm</a:t>
            </a:r>
            <a:r>
              <a:rPr lang="en-US" sz="4400" dirty="0" smtClean="0">
                <a:solidFill>
                  <a:schemeClr val="bg1"/>
                </a:solidFill>
              </a:rPr>
              <a:t> </a:t>
            </a:r>
          </a:p>
          <a:p>
            <a:pPr>
              <a:buNone/>
            </a:pPr>
            <a:r>
              <a:rPr lang="en-US" sz="4400" dirty="0" smtClean="0">
                <a:solidFill>
                  <a:schemeClr val="bg1"/>
                </a:solidFill>
              </a:rPr>
              <a:t>Organic Consumers Association (2008). </a:t>
            </a:r>
            <a:r>
              <a:rPr lang="en-US" sz="4400" i="1" dirty="0" err="1" smtClean="0">
                <a:solidFill>
                  <a:schemeClr val="bg1"/>
                </a:solidFill>
              </a:rPr>
              <a:t>rbgh</a:t>
            </a:r>
            <a:r>
              <a:rPr lang="en-US" sz="4400" i="1" dirty="0" smtClean="0">
                <a:solidFill>
                  <a:schemeClr val="bg1"/>
                </a:solidFill>
              </a:rPr>
              <a:t> &amp; </a:t>
            </a:r>
            <a:r>
              <a:rPr lang="en-US" sz="4400" i="1" dirty="0" err="1" smtClean="0">
                <a:solidFill>
                  <a:schemeClr val="bg1"/>
                </a:solidFill>
              </a:rPr>
              <a:t>rbst</a:t>
            </a:r>
            <a:r>
              <a:rPr lang="en-US" sz="4400" i="1" dirty="0" smtClean="0">
                <a:solidFill>
                  <a:schemeClr val="bg1"/>
                </a:solidFill>
              </a:rPr>
              <a:t> Free Milk Producers. </a:t>
            </a:r>
            <a:r>
              <a:rPr lang="en-US" sz="4400" dirty="0" smtClean="0">
                <a:solidFill>
                  <a:schemeClr val="bg1"/>
                </a:solidFill>
              </a:rPr>
              <a:t>Retrieved from </a:t>
            </a:r>
            <a:r>
              <a:rPr lang="en-US" sz="4400" u="sng" dirty="0" smtClean="0">
                <a:solidFill>
                  <a:schemeClr val="bg1"/>
                </a:solidFill>
              </a:rPr>
              <a:t>http://www.organicconsumers.org/rBGH/rbghlist.cfm</a:t>
            </a:r>
            <a:r>
              <a:rPr lang="en-US" sz="4400" dirty="0" smtClean="0">
                <a:solidFill>
                  <a:schemeClr val="bg1"/>
                </a:solidFill>
              </a:rPr>
              <a:t>  </a:t>
            </a:r>
          </a:p>
          <a:p>
            <a:pPr>
              <a:buNone/>
            </a:pPr>
            <a:r>
              <a:rPr lang="en-US" sz="4400" dirty="0" smtClean="0">
                <a:solidFill>
                  <a:schemeClr val="bg1"/>
                </a:solidFill>
              </a:rPr>
              <a:t>Patton, V. (Designer). (2005). How </a:t>
            </a:r>
            <a:r>
              <a:rPr lang="en-US" sz="4400" dirty="0" err="1" smtClean="0">
                <a:solidFill>
                  <a:schemeClr val="bg1"/>
                </a:solidFill>
              </a:rPr>
              <a:t>Posilac</a:t>
            </a:r>
            <a:r>
              <a:rPr lang="en-US" sz="4400" dirty="0" smtClean="0">
                <a:solidFill>
                  <a:schemeClr val="bg1"/>
                </a:solidFill>
              </a:rPr>
              <a:t> is made [Web]. Retrieved from </a:t>
            </a:r>
            <a:r>
              <a:rPr lang="en-US" sz="4400" u="sng" dirty="0" smtClean="0">
                <a:solidFill>
                  <a:schemeClr val="bg1"/>
                </a:solidFill>
              </a:rPr>
              <a:t>http://www.mindfully.org/GE/2005/Monsanto-Posilac-rBGH18feb05.htm</a:t>
            </a:r>
            <a:endParaRPr lang="en-US" sz="4400" dirty="0" smtClean="0">
              <a:solidFill>
                <a:schemeClr val="bg1"/>
              </a:solidFill>
            </a:endParaRPr>
          </a:p>
          <a:p>
            <a:pPr>
              <a:buNone/>
            </a:pPr>
            <a:r>
              <a:rPr lang="en-US" sz="4400" dirty="0" smtClean="0">
                <a:solidFill>
                  <a:schemeClr val="bg1"/>
                </a:solidFill>
              </a:rPr>
              <a:t>Pure Food (1999). </a:t>
            </a:r>
            <a:r>
              <a:rPr lang="en-US" sz="4400" i="1" dirty="0" err="1" smtClean="0">
                <a:solidFill>
                  <a:schemeClr val="bg1"/>
                </a:solidFill>
              </a:rPr>
              <a:t>rBGH</a:t>
            </a:r>
            <a:r>
              <a:rPr lang="en-US" sz="4400" i="1" dirty="0" smtClean="0">
                <a:solidFill>
                  <a:schemeClr val="bg1"/>
                </a:solidFill>
              </a:rPr>
              <a:t> Consumer Warning. </a:t>
            </a:r>
            <a:r>
              <a:rPr lang="en-US" sz="4400" dirty="0" smtClean="0">
                <a:solidFill>
                  <a:schemeClr val="bg1"/>
                </a:solidFill>
              </a:rPr>
              <a:t>Retrieved Oct 10, 2009 from </a:t>
            </a:r>
            <a:r>
              <a:rPr lang="en-US" sz="4400" u="sng" dirty="0" smtClean="0">
                <a:solidFill>
                  <a:schemeClr val="bg1"/>
                </a:solidFill>
              </a:rPr>
              <a:t>http://www.organicconsumers.org/text5.html</a:t>
            </a:r>
            <a:r>
              <a:rPr lang="en-US" sz="4400" dirty="0" smtClean="0">
                <a:solidFill>
                  <a:schemeClr val="bg1"/>
                </a:solidFill>
              </a:rPr>
              <a:t> </a:t>
            </a:r>
          </a:p>
          <a:p>
            <a:pPr>
              <a:buNone/>
            </a:pPr>
            <a:r>
              <a:rPr lang="en-US" sz="4400" dirty="0" smtClean="0">
                <a:solidFill>
                  <a:schemeClr val="bg1"/>
                </a:solidFill>
              </a:rPr>
              <a:t>rbSTFacts.org, c/o Washington Dairy Products Commission. (2007, September 27). </a:t>
            </a:r>
            <a:r>
              <a:rPr lang="en-US" sz="4400" i="1" dirty="0" err="1" smtClean="0">
                <a:solidFill>
                  <a:schemeClr val="bg1"/>
                </a:solidFill>
              </a:rPr>
              <a:t>rBST</a:t>
            </a:r>
            <a:r>
              <a:rPr lang="en-US" sz="4400" i="1" dirty="0" smtClean="0">
                <a:solidFill>
                  <a:schemeClr val="bg1"/>
                </a:solidFill>
              </a:rPr>
              <a:t> Facts</a:t>
            </a:r>
            <a:r>
              <a:rPr lang="en-US" sz="4400" dirty="0" smtClean="0">
                <a:solidFill>
                  <a:schemeClr val="bg1"/>
                </a:solidFill>
              </a:rPr>
              <a:t>. Retrieved from </a:t>
            </a:r>
            <a:r>
              <a:rPr lang="en-US" sz="4400" u="sng" dirty="0" smtClean="0">
                <a:solidFill>
                  <a:schemeClr val="bg1"/>
                </a:solidFill>
              </a:rPr>
              <a:t>http://rbstfacts.org/rbst-facts</a:t>
            </a:r>
            <a:endParaRPr lang="en-US" sz="4400" dirty="0" smtClean="0">
              <a:solidFill>
                <a:schemeClr val="bg1"/>
              </a:solidFill>
            </a:endParaRPr>
          </a:p>
          <a:p>
            <a:pPr>
              <a:buNone/>
            </a:pPr>
            <a:r>
              <a:rPr lang="en-US" sz="4400" dirty="0" smtClean="0">
                <a:solidFill>
                  <a:schemeClr val="bg1"/>
                </a:solidFill>
              </a:rPr>
              <a:t>rbSTFacts.org (2000). </a:t>
            </a:r>
            <a:r>
              <a:rPr lang="en-US" sz="4400" i="1" dirty="0" smtClean="0">
                <a:solidFill>
                  <a:schemeClr val="bg1"/>
                </a:solidFill>
              </a:rPr>
              <a:t>How it’s used. </a:t>
            </a:r>
            <a:r>
              <a:rPr lang="en-US" sz="4400" dirty="0" smtClean="0">
                <a:solidFill>
                  <a:schemeClr val="bg1"/>
                </a:solidFill>
              </a:rPr>
              <a:t>Retrieved from </a:t>
            </a:r>
            <a:r>
              <a:rPr lang="en-US" sz="4400" u="sng" dirty="0" smtClean="0">
                <a:solidFill>
                  <a:schemeClr val="bg1"/>
                </a:solidFill>
              </a:rPr>
              <a:t>http://rbstfacts.org/rbst-facts</a:t>
            </a:r>
            <a:r>
              <a:rPr lang="en-US" sz="4400" dirty="0" smtClean="0">
                <a:solidFill>
                  <a:schemeClr val="bg1"/>
                </a:solidFill>
              </a:rPr>
              <a:t> </a:t>
            </a:r>
          </a:p>
          <a:p>
            <a:pPr>
              <a:buNone/>
            </a:pPr>
            <a:r>
              <a:rPr lang="en-US" sz="4400" dirty="0" smtClean="0">
                <a:solidFill>
                  <a:schemeClr val="bg1"/>
                </a:solidFill>
              </a:rPr>
              <a:t>Recombinant DNA technology. (n.) </a:t>
            </a:r>
            <a:r>
              <a:rPr lang="en-US" sz="4400" i="1" dirty="0" smtClean="0">
                <a:solidFill>
                  <a:schemeClr val="bg1"/>
                </a:solidFill>
              </a:rPr>
              <a:t>In HIV Vaccine Glossary.</a:t>
            </a:r>
            <a:r>
              <a:rPr lang="en-US" sz="4400" dirty="0" smtClean="0">
                <a:solidFill>
                  <a:schemeClr val="bg1"/>
                </a:solidFill>
              </a:rPr>
              <a:t> Retrieved from </a:t>
            </a:r>
            <a:r>
              <a:rPr lang="en-US" sz="4400" u="sng" dirty="0" smtClean="0">
                <a:solidFill>
                  <a:schemeClr val="bg1"/>
                </a:solidFill>
              </a:rPr>
              <a:t>http://www.thebody.com/content/art6531.html#R</a:t>
            </a:r>
            <a:r>
              <a:rPr lang="en-US" sz="4400" dirty="0" smtClean="0">
                <a:solidFill>
                  <a:schemeClr val="bg1"/>
                </a:solidFill>
              </a:rPr>
              <a:t> </a:t>
            </a:r>
          </a:p>
          <a:p>
            <a:pPr>
              <a:buNone/>
            </a:pPr>
            <a:r>
              <a:rPr lang="en-US" sz="4400" dirty="0" smtClean="0">
                <a:solidFill>
                  <a:schemeClr val="bg1"/>
                </a:solidFill>
              </a:rPr>
              <a:t>Sustainable Table (2009). </a:t>
            </a:r>
            <a:r>
              <a:rPr lang="en-US" sz="4400" i="1" dirty="0" smtClean="0">
                <a:solidFill>
                  <a:schemeClr val="bg1"/>
                </a:solidFill>
              </a:rPr>
              <a:t>Artificial Hormones. </a:t>
            </a:r>
            <a:r>
              <a:rPr lang="en-US" sz="4400" dirty="0" smtClean="0">
                <a:solidFill>
                  <a:schemeClr val="bg1"/>
                </a:solidFill>
              </a:rPr>
              <a:t>Retrieved from </a:t>
            </a:r>
            <a:r>
              <a:rPr lang="en-US" sz="4400" u="sng" dirty="0" smtClean="0">
                <a:solidFill>
                  <a:schemeClr val="bg1"/>
                </a:solidFill>
              </a:rPr>
              <a:t>http://www.sustainabletable.org/issues/hormones/index_pf.html</a:t>
            </a:r>
            <a:r>
              <a:rPr lang="en-US" sz="4400" dirty="0" smtClean="0">
                <a:solidFill>
                  <a:schemeClr val="bg1"/>
                </a:solidFill>
              </a:rPr>
              <a:t> </a:t>
            </a:r>
          </a:p>
          <a:p>
            <a:pPr>
              <a:buNone/>
            </a:pPr>
            <a:r>
              <a:rPr lang="en-US" sz="4400" dirty="0" smtClean="0">
                <a:solidFill>
                  <a:schemeClr val="bg1"/>
                </a:solidFill>
              </a:rPr>
              <a:t>Tells of regulations. (1935) Retrieved Oct. 5 from </a:t>
            </a:r>
            <a:r>
              <a:rPr lang="en-US" sz="4400" u="sng" dirty="0" smtClean="0">
                <a:solidFill>
                  <a:schemeClr val="bg1"/>
                </a:solidFill>
              </a:rPr>
              <a:t>http://pqasb.pqarchiver.com/chicagotribuneaccess/4435772.html?dids=443545772:443545772&amp;FMT=CITE&amp;FMTS=CITE:Al&amp;type=historic&amp;date=FEB+16%2C+1935&amp;author=&amp;pub=Chicago+Tribune&amp;desc=Tells+of+Regulations&amp;pqatl=google</a:t>
            </a:r>
            <a:r>
              <a:rPr lang="en-US" sz="4400" dirty="0" smtClean="0">
                <a:solidFill>
                  <a:schemeClr val="bg1"/>
                </a:solidFill>
              </a:rPr>
              <a:t>.</a:t>
            </a:r>
          </a:p>
          <a:p>
            <a:pPr>
              <a:buNone/>
            </a:pPr>
            <a:r>
              <a:rPr lang="en-US" sz="4400" dirty="0" smtClean="0">
                <a:solidFill>
                  <a:schemeClr val="bg1"/>
                </a:solidFill>
              </a:rPr>
              <a:t>The History of BST and its Manufacturing and Administration. (2001) Retrieved from </a:t>
            </a:r>
            <a:r>
              <a:rPr lang="en-US" sz="4400" u="sng" dirty="0" smtClean="0">
                <a:solidFill>
                  <a:schemeClr val="bg1"/>
                </a:solidFill>
              </a:rPr>
              <a:t>http://www.monsanto.com/dairy.8_m&amp;moa.html</a:t>
            </a:r>
            <a:r>
              <a:rPr lang="en-US" sz="4400" dirty="0" smtClean="0">
                <a:solidFill>
                  <a:schemeClr val="bg1"/>
                </a:solidFill>
              </a:rPr>
              <a:t> </a:t>
            </a:r>
          </a:p>
          <a:p>
            <a:pPr>
              <a:buNone/>
            </a:pPr>
            <a:r>
              <a:rPr lang="en-US" sz="4400" dirty="0" smtClean="0">
                <a:solidFill>
                  <a:schemeClr val="bg1"/>
                </a:solidFill>
              </a:rPr>
              <a:t>The Present Tense. (2008). Relative risk of relationship between cancer and igf-1 levels in human blood [Web]. Retrieved from </a:t>
            </a:r>
            <a:r>
              <a:rPr lang="en-US" sz="4400" u="sng" dirty="0" smtClean="0">
                <a:solidFill>
                  <a:schemeClr val="bg1"/>
                </a:solidFill>
              </a:rPr>
              <a:t>http://www.uwec.edu/english/ThePresentTense/topic_reports/rbgh_and_milk/evidence_summary.html</a:t>
            </a:r>
            <a:endParaRPr lang="en-US" sz="4400" dirty="0" smtClean="0">
              <a:solidFill>
                <a:schemeClr val="bg1"/>
              </a:solidFill>
            </a:endParaRPr>
          </a:p>
          <a:p>
            <a:pPr>
              <a:buNone/>
            </a:pPr>
            <a:r>
              <a:rPr lang="en-US" sz="4400" dirty="0" smtClean="0">
                <a:solidFill>
                  <a:schemeClr val="bg1"/>
                </a:solidFill>
              </a:rPr>
              <a:t>The Present Tense. (2008). </a:t>
            </a:r>
            <a:r>
              <a:rPr lang="en-US" sz="4400" i="1" dirty="0" smtClean="0">
                <a:solidFill>
                  <a:schemeClr val="bg1"/>
                </a:solidFill>
              </a:rPr>
              <a:t>Known &amp; unknown issues involving </a:t>
            </a:r>
            <a:r>
              <a:rPr lang="en-US" sz="4400" i="1" dirty="0" err="1" smtClean="0">
                <a:solidFill>
                  <a:schemeClr val="bg1"/>
                </a:solidFill>
              </a:rPr>
              <a:t>rbst</a:t>
            </a:r>
            <a:r>
              <a:rPr lang="en-US" sz="4400" i="1" dirty="0" smtClean="0">
                <a:solidFill>
                  <a:schemeClr val="bg1"/>
                </a:solidFill>
              </a:rPr>
              <a:t> &amp; igf-1 levels in milk</a:t>
            </a:r>
            <a:r>
              <a:rPr lang="en-US" sz="4400" dirty="0" smtClean="0">
                <a:solidFill>
                  <a:schemeClr val="bg1"/>
                </a:solidFill>
              </a:rPr>
              <a:t> [Web]. Retrieved from </a:t>
            </a:r>
            <a:r>
              <a:rPr lang="en-US" sz="4400" u="sng" dirty="0" smtClean="0">
                <a:solidFill>
                  <a:schemeClr val="bg1"/>
                </a:solidFill>
              </a:rPr>
              <a:t>http://www.uwec.edu/english/ThePresentTense/topic_reports/rbgh_and_milk/evidence_summary.html</a:t>
            </a:r>
            <a:r>
              <a:rPr lang="en-US" sz="4400" dirty="0" smtClean="0">
                <a:solidFill>
                  <a:schemeClr val="bg1"/>
                </a:solidFill>
              </a:rPr>
              <a:t> </a:t>
            </a:r>
          </a:p>
          <a:p>
            <a:pPr>
              <a:buNone/>
            </a:pPr>
            <a:r>
              <a:rPr lang="en-US" sz="4400" dirty="0" smtClean="0">
                <a:solidFill>
                  <a:schemeClr val="bg1"/>
                </a:solidFill>
              </a:rPr>
              <a:t>Thom, M. (1994). </a:t>
            </a:r>
            <a:r>
              <a:rPr lang="en-US" sz="4400" dirty="0" err="1" smtClean="0">
                <a:solidFill>
                  <a:schemeClr val="bg1"/>
                </a:solidFill>
              </a:rPr>
              <a:t>rBGH</a:t>
            </a:r>
            <a:r>
              <a:rPr lang="en-US" sz="4400" dirty="0" smtClean="0">
                <a:solidFill>
                  <a:schemeClr val="bg1"/>
                </a:solidFill>
              </a:rPr>
              <a:t>, Monsanto and Corporate Agriculture Information . </a:t>
            </a:r>
            <a:r>
              <a:rPr lang="en-US" sz="4400" i="1" dirty="0" smtClean="0">
                <a:solidFill>
                  <a:schemeClr val="bg1"/>
                </a:solidFill>
              </a:rPr>
              <a:t>Institute for Agriculture and Trade Policy </a:t>
            </a:r>
            <a:r>
              <a:rPr lang="en-US" sz="4400" dirty="0" smtClean="0">
                <a:solidFill>
                  <a:schemeClr val="bg1"/>
                </a:solidFill>
              </a:rPr>
              <a:t>, Retrieved from </a:t>
            </a:r>
            <a:r>
              <a:rPr lang="en-US" sz="4400" u="sng" dirty="0" smtClean="0">
                <a:solidFill>
                  <a:schemeClr val="bg1"/>
                </a:solidFill>
              </a:rPr>
              <a:t>http://www.mindfully.org/GE/Monsanto-rBGH-Corporate-Agriculture.htm</a:t>
            </a:r>
            <a:endParaRPr lang="en-US" sz="4400" dirty="0" smtClean="0">
              <a:solidFill>
                <a:schemeClr val="bg1"/>
              </a:solidFill>
            </a:endParaRPr>
          </a:p>
          <a:p>
            <a:pPr>
              <a:buNone/>
            </a:pPr>
            <a:r>
              <a:rPr lang="en-US" sz="4400" dirty="0" smtClean="0">
                <a:solidFill>
                  <a:schemeClr val="bg1"/>
                </a:solidFill>
              </a:rPr>
              <a:t>Wade, G. (2007). BOVINE GROWTH HORMONE (</a:t>
            </a:r>
            <a:r>
              <a:rPr lang="en-US" sz="4400" dirty="0" err="1" smtClean="0">
                <a:solidFill>
                  <a:schemeClr val="bg1"/>
                </a:solidFill>
              </a:rPr>
              <a:t>rBGH</a:t>
            </a:r>
            <a:r>
              <a:rPr lang="en-US" sz="4400" dirty="0" smtClean="0">
                <a:solidFill>
                  <a:schemeClr val="bg1"/>
                </a:solidFill>
              </a:rPr>
              <a:t>). </a:t>
            </a:r>
            <a:r>
              <a:rPr lang="en-US" sz="4400" i="1" dirty="0" smtClean="0">
                <a:solidFill>
                  <a:schemeClr val="bg1"/>
                </a:solidFill>
              </a:rPr>
              <a:t>Gary Wade Collection of Articles</a:t>
            </a:r>
            <a:r>
              <a:rPr lang="en-US" sz="4400" dirty="0" smtClean="0">
                <a:solidFill>
                  <a:schemeClr val="bg1"/>
                </a:solidFill>
              </a:rPr>
              <a:t>, Retrieved from </a:t>
            </a:r>
            <a:r>
              <a:rPr lang="en-US" sz="4400" u="sng" dirty="0" smtClean="0">
                <a:solidFill>
                  <a:schemeClr val="bg1"/>
                </a:solidFill>
              </a:rPr>
              <a:t>http://www.rifeenergymedicine.com/BGH.html</a:t>
            </a:r>
            <a:endParaRPr lang="en-US" sz="4400" dirty="0" smtClean="0">
              <a:solidFill>
                <a:schemeClr val="bg1"/>
              </a:solidFill>
            </a:endParaRPr>
          </a:p>
          <a:p>
            <a:pPr>
              <a:buNone/>
            </a:pPr>
            <a:r>
              <a:rPr lang="en-US" sz="4400" dirty="0" smtClean="0">
                <a:solidFill>
                  <a:schemeClr val="bg1"/>
                </a:solidFill>
              </a:rPr>
              <a:t>Wilson, S. (2000). How </a:t>
            </a:r>
            <a:r>
              <a:rPr lang="en-US" sz="4400" dirty="0" err="1" smtClean="0">
                <a:solidFill>
                  <a:schemeClr val="bg1"/>
                </a:solidFill>
              </a:rPr>
              <a:t>murdoch</a:t>
            </a:r>
            <a:r>
              <a:rPr lang="en-US" sz="4400" dirty="0" smtClean="0">
                <a:solidFill>
                  <a:schemeClr val="bg1"/>
                </a:solidFill>
              </a:rPr>
              <a:t> gave in to </a:t>
            </a:r>
            <a:r>
              <a:rPr lang="en-US" sz="4400" dirty="0" err="1" smtClean="0">
                <a:solidFill>
                  <a:schemeClr val="bg1"/>
                </a:solidFill>
              </a:rPr>
              <a:t>monsanto</a:t>
            </a:r>
            <a:r>
              <a:rPr lang="en-US" sz="4400" dirty="0" smtClean="0">
                <a:solidFill>
                  <a:schemeClr val="bg1"/>
                </a:solidFill>
              </a:rPr>
              <a:t>. </a:t>
            </a:r>
            <a:r>
              <a:rPr lang="en-US" sz="4400" i="1" dirty="0" smtClean="0">
                <a:solidFill>
                  <a:schemeClr val="bg1"/>
                </a:solidFill>
              </a:rPr>
              <a:t>New Statesman</a:t>
            </a:r>
            <a:r>
              <a:rPr lang="en-US" sz="4400" dirty="0" smtClean="0">
                <a:solidFill>
                  <a:schemeClr val="bg1"/>
                </a:solidFill>
              </a:rPr>
              <a:t>, 129(4468), 22.</a:t>
            </a:r>
          </a:p>
          <a:p>
            <a:pPr>
              <a:buNone/>
            </a:pPr>
            <a:r>
              <a:rPr lang="en-US" sz="4400" dirty="0" err="1" smtClean="0">
                <a:solidFill>
                  <a:schemeClr val="bg1"/>
                </a:solidFill>
              </a:rPr>
              <a:t>Zea</a:t>
            </a:r>
            <a:r>
              <a:rPr lang="en-US" sz="4400" dirty="0" smtClean="0">
                <a:solidFill>
                  <a:schemeClr val="bg1"/>
                </a:solidFill>
              </a:rPr>
              <a:t>, M. (2002). The Cancer Cow: A study of the risks associated with milk from </a:t>
            </a:r>
            <a:r>
              <a:rPr lang="en-US" sz="4400" dirty="0" err="1" smtClean="0">
                <a:solidFill>
                  <a:schemeClr val="bg1"/>
                </a:solidFill>
              </a:rPr>
              <a:t>rbGH</a:t>
            </a:r>
            <a:r>
              <a:rPr lang="en-US" sz="4400" dirty="0" smtClean="0">
                <a:solidFill>
                  <a:schemeClr val="bg1"/>
                </a:solidFill>
              </a:rPr>
              <a:t> treated cows. </a:t>
            </a:r>
            <a:r>
              <a:rPr lang="en-US" sz="4400" i="1" dirty="0" smtClean="0">
                <a:solidFill>
                  <a:schemeClr val="bg1"/>
                </a:solidFill>
              </a:rPr>
              <a:t>Nutrition Bytes, </a:t>
            </a:r>
            <a:r>
              <a:rPr lang="en-US" sz="4400" dirty="0" smtClean="0">
                <a:solidFill>
                  <a:schemeClr val="bg1"/>
                </a:solidFill>
              </a:rPr>
              <a:t>8(1). Retrieved Oct. 10 2009 from </a:t>
            </a:r>
            <a:r>
              <a:rPr lang="en-US" sz="4400" u="sng" dirty="0" smtClean="0">
                <a:solidFill>
                  <a:schemeClr val="bg1"/>
                </a:solidFill>
              </a:rPr>
              <a:t>http://escholarship.org/uc/item/5wh0g46z</a:t>
            </a:r>
            <a:endParaRPr lang="en-US" sz="4400" dirty="0" smtClean="0">
              <a:solidFill>
                <a:schemeClr val="bg1"/>
              </a:solidFill>
            </a:endParaRP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Well What Does </a:t>
            </a:r>
            <a:r>
              <a:rPr lang="en-US" b="1" i="1" dirty="0" smtClean="0">
                <a:solidFill>
                  <a:schemeClr val="bg1"/>
                </a:solidFill>
              </a:rPr>
              <a:t>That</a:t>
            </a:r>
            <a:r>
              <a:rPr lang="en-US" b="1" dirty="0" smtClean="0">
                <a:solidFill>
                  <a:schemeClr val="bg1"/>
                </a:solidFill>
              </a:rPr>
              <a:t> Mean?</a:t>
            </a:r>
            <a:endParaRPr lang="en-US" b="1" dirty="0">
              <a:solidFill>
                <a:schemeClr val="bg1"/>
              </a:solidFill>
            </a:endParaRPr>
          </a:p>
        </p:txBody>
      </p:sp>
      <p:sp>
        <p:nvSpPr>
          <p:cNvPr id="3" name="Content Placeholder 2"/>
          <p:cNvSpPr>
            <a:spLocks noGrp="1"/>
          </p:cNvSpPr>
          <p:nvPr>
            <p:ph idx="1"/>
          </p:nvPr>
        </p:nvSpPr>
        <p:spPr>
          <a:xfrm>
            <a:off x="457200" y="1600200"/>
            <a:ext cx="5943600" cy="4525963"/>
          </a:xfrm>
        </p:spPr>
        <p:txBody>
          <a:bodyPr>
            <a:normAutofit/>
          </a:bodyPr>
          <a:lstStyle/>
          <a:p>
            <a:r>
              <a:rPr lang="en-US" dirty="0">
                <a:solidFill>
                  <a:schemeClr val="bg1"/>
                </a:solidFill>
              </a:rPr>
              <a:t>r</a:t>
            </a:r>
            <a:r>
              <a:rPr lang="en-US" dirty="0" smtClean="0">
                <a:solidFill>
                  <a:schemeClr val="bg1"/>
                </a:solidFill>
              </a:rPr>
              <a:t>BGH is an offshoot of the naturally occurring bovine somatotropin hormone. </a:t>
            </a:r>
          </a:p>
          <a:p>
            <a:r>
              <a:rPr lang="en-US" dirty="0" smtClean="0">
                <a:solidFill>
                  <a:schemeClr val="bg1"/>
                </a:solidFill>
              </a:rPr>
              <a:t>All animals have a version of this hormone, important to their growth and development.</a:t>
            </a:r>
          </a:p>
          <a:p>
            <a:r>
              <a:rPr lang="en-US" dirty="0" smtClean="0">
                <a:solidFill>
                  <a:schemeClr val="bg1"/>
                </a:solidFill>
              </a:rPr>
              <a:t>A synthetic version of the bovine somatotropin hormone can only be created using recombinant DNA technology.</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Recombinant DNA Technology</a:t>
            </a:r>
            <a:endParaRPr lang="en-US" dirty="0">
              <a:solidFill>
                <a:schemeClr val="bg1"/>
              </a:solidFill>
            </a:endParaRPr>
          </a:p>
        </p:txBody>
      </p:sp>
      <p:sp>
        <p:nvSpPr>
          <p:cNvPr id="3" name="Content Placeholder 2"/>
          <p:cNvSpPr>
            <a:spLocks noGrp="1"/>
          </p:cNvSpPr>
          <p:nvPr>
            <p:ph idx="1"/>
          </p:nvPr>
        </p:nvSpPr>
        <p:spPr>
          <a:xfrm>
            <a:off x="457200" y="1600200"/>
            <a:ext cx="5791200" cy="4525963"/>
          </a:xfrm>
        </p:spPr>
        <p:txBody>
          <a:bodyPr>
            <a:normAutofit/>
          </a:bodyPr>
          <a:lstStyle/>
          <a:p>
            <a:r>
              <a:rPr lang="en-US" dirty="0" smtClean="0">
                <a:solidFill>
                  <a:schemeClr val="bg1"/>
                </a:solidFill>
              </a:rPr>
              <a:t>The </a:t>
            </a:r>
            <a:r>
              <a:rPr lang="en-US" dirty="0">
                <a:solidFill>
                  <a:schemeClr val="bg1"/>
                </a:solidFill>
              </a:rPr>
              <a:t>technique by which genetic material from one </a:t>
            </a:r>
            <a:r>
              <a:rPr lang="en-US" dirty="0" smtClean="0">
                <a:solidFill>
                  <a:schemeClr val="bg1"/>
                </a:solidFill>
              </a:rPr>
              <a:t>organism (cow) </a:t>
            </a:r>
            <a:r>
              <a:rPr lang="en-US" dirty="0">
                <a:solidFill>
                  <a:schemeClr val="bg1"/>
                </a:solidFill>
              </a:rPr>
              <a:t>is inserted into a foreign </a:t>
            </a:r>
            <a:r>
              <a:rPr lang="en-US" dirty="0" smtClean="0">
                <a:solidFill>
                  <a:schemeClr val="bg1"/>
                </a:solidFill>
              </a:rPr>
              <a:t>cell (</a:t>
            </a:r>
            <a:r>
              <a:rPr lang="en-US" i="1" dirty="0">
                <a:solidFill>
                  <a:schemeClr val="bg1"/>
                </a:solidFill>
              </a:rPr>
              <a:t>Escherichia </a:t>
            </a:r>
            <a:r>
              <a:rPr lang="en-US" i="1" dirty="0" smtClean="0">
                <a:solidFill>
                  <a:schemeClr val="bg1"/>
                </a:solidFill>
              </a:rPr>
              <a:t>coli</a:t>
            </a:r>
            <a:r>
              <a:rPr lang="en-US" dirty="0" smtClean="0">
                <a:solidFill>
                  <a:schemeClr val="bg1"/>
                </a:solidFill>
              </a:rPr>
              <a:t>) </a:t>
            </a:r>
            <a:r>
              <a:rPr lang="en-US" dirty="0">
                <a:solidFill>
                  <a:schemeClr val="bg1"/>
                </a:solidFill>
              </a:rPr>
              <a:t>in order to mass produce the protein encoded by the inserted </a:t>
            </a:r>
            <a:r>
              <a:rPr lang="en-US" dirty="0" smtClean="0">
                <a:solidFill>
                  <a:schemeClr val="bg1"/>
                </a:solidFill>
              </a:rPr>
              <a:t>genes (The Body, 2000).</a:t>
            </a:r>
          </a:p>
          <a:p>
            <a:r>
              <a:rPr lang="en-US" dirty="0" smtClean="0">
                <a:solidFill>
                  <a:schemeClr val="bg1"/>
                </a:solidFill>
              </a:rPr>
              <a:t>The product of this procedure is purified and injected into the cow in order to increase milk production.</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2895600" cy="1447800"/>
          </a:xfrm>
        </p:spPr>
        <p:txBody>
          <a:bodyPr>
            <a:normAutofit fontScale="90000"/>
          </a:bodyPr>
          <a:lstStyle/>
          <a:p>
            <a:pPr algn="ctr"/>
            <a:r>
              <a:rPr lang="en-US" sz="6000" dirty="0" smtClean="0">
                <a:solidFill>
                  <a:schemeClr val="bg1"/>
                </a:solidFill>
              </a:rPr>
              <a:t>Making rBGH</a:t>
            </a:r>
            <a:endParaRPr lang="en-US" sz="6000" dirty="0">
              <a:solidFill>
                <a:schemeClr val="bg1"/>
              </a:solidFill>
            </a:endParaRPr>
          </a:p>
        </p:txBody>
      </p:sp>
      <p:pic>
        <p:nvPicPr>
          <p:cNvPr id="5" name="Content Placeholder 4" descr="Monsanto-Posilac-rBGH18feb05.gif"/>
          <p:cNvPicPr>
            <a:picLocks noGrp="1"/>
          </p:cNvPicPr>
          <p:nvPr>
            <p:ph idx="1"/>
          </p:nvPr>
        </p:nvPicPr>
        <p:blipFill>
          <a:blip r:embed="rId2" cstate="print"/>
          <a:stretch>
            <a:fillRect/>
          </a:stretch>
        </p:blipFill>
        <p:spPr>
          <a:xfrm>
            <a:off x="1066800" y="1828800"/>
            <a:ext cx="3429000" cy="4486275"/>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886200" y="5943600"/>
            <a:ext cx="3048000" cy="369332"/>
          </a:xfrm>
          <a:prstGeom prst="rect">
            <a:avLst/>
          </a:prstGeom>
          <a:noFill/>
        </p:spPr>
        <p:txBody>
          <a:bodyPr wrap="square" rtlCol="0">
            <a:spAutoFit/>
          </a:bodyPr>
          <a:lstStyle/>
          <a:p>
            <a:pPr algn="ctr"/>
            <a:r>
              <a:rPr lang="en-US" dirty="0" smtClean="0">
                <a:solidFill>
                  <a:schemeClr val="bg1"/>
                </a:solidFill>
              </a:rPr>
              <a:t>(Patton, 2005)</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How Does rBGH Increase Milk Production?</a:t>
            </a:r>
            <a:endParaRPr lang="en-US" b="1" dirty="0">
              <a:solidFill>
                <a:schemeClr val="bg1"/>
              </a:solidFill>
            </a:endParaRPr>
          </a:p>
        </p:txBody>
      </p:sp>
      <p:sp>
        <p:nvSpPr>
          <p:cNvPr id="3" name="Content Placeholder 2"/>
          <p:cNvSpPr>
            <a:spLocks noGrp="1"/>
          </p:cNvSpPr>
          <p:nvPr>
            <p:ph idx="1"/>
          </p:nvPr>
        </p:nvSpPr>
        <p:spPr>
          <a:xfrm>
            <a:off x="457200" y="1600200"/>
            <a:ext cx="6172200" cy="4525963"/>
          </a:xfrm>
        </p:spPr>
        <p:txBody>
          <a:bodyPr>
            <a:normAutofit/>
          </a:bodyPr>
          <a:lstStyle/>
          <a:p>
            <a:r>
              <a:rPr lang="en-US" dirty="0" smtClean="0">
                <a:solidFill>
                  <a:schemeClr val="bg1"/>
                </a:solidFill>
              </a:rPr>
              <a:t>Artificial growth hormones do not physically produce more milk; allows cow to produce milk for an extended period of time.</a:t>
            </a:r>
          </a:p>
          <a:p>
            <a:r>
              <a:rPr lang="en-US" dirty="0" smtClean="0">
                <a:solidFill>
                  <a:schemeClr val="bg1"/>
                </a:solidFill>
              </a:rPr>
              <a:t>When cows begin to lactate, the number of mammary cells increase, and then decrease throughout the lactation process. </a:t>
            </a:r>
          </a:p>
          <a:p>
            <a:r>
              <a:rPr lang="en-US" dirty="0" smtClean="0">
                <a:solidFill>
                  <a:schemeClr val="bg1"/>
                </a:solidFill>
              </a:rPr>
              <a:t>The growth hormones are injected when the mammary cell count peaks.</a:t>
            </a:r>
          </a:p>
          <a:p>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Increasing Milk Production Cont’d</a:t>
            </a:r>
            <a:endParaRPr lang="en-US" b="1" dirty="0">
              <a:solidFill>
                <a:schemeClr val="bg1"/>
              </a:solidFill>
            </a:endParaRPr>
          </a:p>
        </p:txBody>
      </p:sp>
      <p:sp>
        <p:nvSpPr>
          <p:cNvPr id="3" name="Content Placeholder 2"/>
          <p:cNvSpPr>
            <a:spLocks noGrp="1"/>
          </p:cNvSpPr>
          <p:nvPr>
            <p:ph idx="1"/>
          </p:nvPr>
        </p:nvSpPr>
        <p:spPr>
          <a:xfrm>
            <a:off x="457200" y="1600201"/>
            <a:ext cx="5715000" cy="3352800"/>
          </a:xfrm>
        </p:spPr>
        <p:txBody>
          <a:bodyPr>
            <a:normAutofit/>
          </a:bodyPr>
          <a:lstStyle/>
          <a:p>
            <a:r>
              <a:rPr lang="en-US" dirty="0" smtClean="0">
                <a:solidFill>
                  <a:schemeClr val="bg1"/>
                </a:solidFill>
              </a:rPr>
              <a:t>The injection of rBGH causes the mammary cells to die off at a slower rate than they naturally would, therefore resulting in higher milk yields over a production period.</a:t>
            </a:r>
          </a:p>
          <a:p>
            <a:r>
              <a:rPr lang="en-US" dirty="0" smtClean="0">
                <a:solidFill>
                  <a:schemeClr val="bg1"/>
                </a:solidFill>
              </a:rPr>
              <a:t>Milk production is increased by only 10 to 15%.</a:t>
            </a:r>
            <a:endParaRPr lang="en-US" dirty="0">
              <a:solidFill>
                <a:schemeClr val="bg1"/>
              </a:solidFill>
            </a:endParaRPr>
          </a:p>
        </p:txBody>
      </p:sp>
      <p:pic>
        <p:nvPicPr>
          <p:cNvPr id="16386" name="Picture 2" descr="http://justbraise.com/wp-content/uploads/2008/05/rbgh.jpg"/>
          <p:cNvPicPr>
            <a:picLocks noChangeAspect="1" noChangeArrowheads="1"/>
          </p:cNvPicPr>
          <p:nvPr/>
        </p:nvPicPr>
        <p:blipFill>
          <a:blip r:embed="rId2" cstate="print"/>
          <a:srcRect/>
          <a:stretch>
            <a:fillRect/>
          </a:stretch>
        </p:blipFill>
        <p:spPr bwMode="auto">
          <a:xfrm>
            <a:off x="1676400" y="4724400"/>
            <a:ext cx="3086100" cy="19240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81600"/>
            <a:ext cx="6172200" cy="1143000"/>
          </a:xfrm>
        </p:spPr>
        <p:txBody>
          <a:bodyPr>
            <a:normAutofit/>
          </a:bodyPr>
          <a:lstStyle/>
          <a:p>
            <a:pPr algn="ctr"/>
            <a:r>
              <a:rPr lang="en-US" dirty="0" smtClean="0">
                <a:solidFill>
                  <a:schemeClr val="bg1"/>
                </a:solidFill>
              </a:rPr>
              <a:t>Herd sizes have decreased over time as the use of artificial growth hormones have become more common in the diary industry.</a:t>
            </a:r>
            <a:endParaRPr lang="en-US" dirty="0">
              <a:solidFill>
                <a:schemeClr val="bg1"/>
              </a:solidFill>
            </a:endParaRPr>
          </a:p>
        </p:txBody>
      </p:sp>
      <p:sp>
        <p:nvSpPr>
          <p:cNvPr id="4" name="Text Placeholder 3"/>
          <p:cNvSpPr>
            <a:spLocks noGrp="1"/>
          </p:cNvSpPr>
          <p:nvPr>
            <p:ph type="body" sz="half" idx="2"/>
          </p:nvPr>
        </p:nvSpPr>
        <p:spPr>
          <a:xfrm>
            <a:off x="4876800" y="6248400"/>
            <a:ext cx="1752600" cy="457200"/>
          </a:xfrm>
        </p:spPr>
        <p:txBody>
          <a:bodyPr/>
          <a:lstStyle/>
          <a:p>
            <a:pPr algn="ctr"/>
            <a:r>
              <a:rPr lang="en-US" dirty="0" smtClean="0">
                <a:solidFill>
                  <a:schemeClr val="bg1"/>
                </a:solidFill>
              </a:rPr>
              <a:t>(Gould, 2008)</a:t>
            </a:r>
            <a:endParaRPr lang="en-US" dirty="0">
              <a:solidFill>
                <a:schemeClr val="bg1"/>
              </a:solidFill>
            </a:endParaRPr>
          </a:p>
        </p:txBody>
      </p:sp>
      <p:pic>
        <p:nvPicPr>
          <p:cNvPr id="5" name="Picture Placeholder 4" descr="decreasing herd size with use of hormone.bmp"/>
          <p:cNvPicPr>
            <a:picLocks noGrp="1"/>
          </p:cNvPicPr>
          <p:nvPr>
            <p:ph type="pic" idx="1"/>
          </p:nvPr>
        </p:nvPicPr>
        <p:blipFill>
          <a:blip r:embed="rId2" cstate="print"/>
          <a:srcRect/>
          <a:stretch>
            <a:fillRect/>
          </a:stretch>
        </p:blipFill>
        <p:spPr>
          <a:xfrm>
            <a:off x="457200" y="228600"/>
            <a:ext cx="6172200" cy="5105400"/>
          </a:xfrm>
          <a:prstGeom prst="rect">
            <a:avLst/>
          </a:prstGeom>
          <a:ln>
            <a:solidFill>
              <a:schemeClr val="bg1"/>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3117</TotalTime>
  <Words>2412</Words>
  <Application>Microsoft Office PowerPoint</Application>
  <PresentationFormat>On-screen Show (4:3)</PresentationFormat>
  <Paragraphs>205</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Paper</vt:lpstr>
      <vt:lpstr>Issues With rBGH and Milk Labeling</vt:lpstr>
      <vt:lpstr>Introduction</vt:lpstr>
      <vt:lpstr>What is rBGH?</vt:lpstr>
      <vt:lpstr>Well What Does That Mean?</vt:lpstr>
      <vt:lpstr>Recombinant DNA Technology</vt:lpstr>
      <vt:lpstr>Making rBGH</vt:lpstr>
      <vt:lpstr>How Does rBGH Increase Milk Production?</vt:lpstr>
      <vt:lpstr>Increasing Milk Production Cont’d</vt:lpstr>
      <vt:lpstr>Herd sizes have decreased over time as the use of artificial growth hormones have become more common in the diary industry.</vt:lpstr>
      <vt:lpstr>Milk Yield per cow has increased as the use of rBGH has become more prevalent.</vt:lpstr>
      <vt:lpstr>Growth hormone use continues as the amount of milk produced increases.</vt:lpstr>
      <vt:lpstr>Use of rBGH in the U.S.</vt:lpstr>
      <vt:lpstr>How did this happen? History of Milk and rBGH</vt:lpstr>
      <vt:lpstr>History of Milk</vt:lpstr>
      <vt:lpstr>History of Milk</vt:lpstr>
      <vt:lpstr>Human Health Risks</vt:lpstr>
      <vt:lpstr>IGF-1 and Cancer</vt:lpstr>
      <vt:lpstr>Slide 18</vt:lpstr>
      <vt:lpstr>IGF-1 Studies</vt:lpstr>
      <vt:lpstr>More Studies</vt:lpstr>
      <vt:lpstr>IGF-1</vt:lpstr>
      <vt:lpstr>rBGH free Companies</vt:lpstr>
      <vt:lpstr>Infections &amp; Antibiotics</vt:lpstr>
      <vt:lpstr>Health Problems for the Cows</vt:lpstr>
      <vt:lpstr>Mastitis</vt:lpstr>
      <vt:lpstr>Other Risks to Cow’s Health</vt:lpstr>
      <vt:lpstr>The label of Posilac</vt:lpstr>
      <vt:lpstr>Health Implications</vt:lpstr>
      <vt:lpstr>rBGH Around the World</vt:lpstr>
      <vt:lpstr>Slide 30</vt:lpstr>
      <vt:lpstr>The Monsanto Company</vt:lpstr>
      <vt:lpstr>Posilac Corruption</vt:lpstr>
      <vt:lpstr>Corruption cont.</vt:lpstr>
      <vt:lpstr>More FDA Corruption</vt:lpstr>
      <vt:lpstr>Labeling Issues</vt:lpstr>
      <vt:lpstr>Corporate influence with the News</vt:lpstr>
      <vt:lpstr>Future Implications</vt:lpstr>
      <vt:lpstr>Works Cited</vt:lpstr>
      <vt:lpstr>Slide 39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Monsanto Company</dc:title>
  <dc:creator>Brandon</dc:creator>
  <cp:lastModifiedBy>Brandon</cp:lastModifiedBy>
  <cp:revision>6</cp:revision>
  <dcterms:created xsi:type="dcterms:W3CDTF">2009-11-10T03:27:49Z</dcterms:created>
  <dcterms:modified xsi:type="dcterms:W3CDTF">2009-11-12T17:07:17Z</dcterms:modified>
</cp:coreProperties>
</file>