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44"/>
  </p:notesMasterIdLst>
  <p:sldIdLst>
    <p:sldId id="256" r:id="rId2"/>
    <p:sldId id="257" r:id="rId3"/>
    <p:sldId id="264" r:id="rId4"/>
    <p:sldId id="271" r:id="rId5"/>
    <p:sldId id="265" r:id="rId6"/>
    <p:sldId id="300" r:id="rId7"/>
    <p:sldId id="268" r:id="rId8"/>
    <p:sldId id="272" r:id="rId9"/>
    <p:sldId id="269" r:id="rId10"/>
    <p:sldId id="267" r:id="rId11"/>
    <p:sldId id="270" r:id="rId12"/>
    <p:sldId id="274" r:id="rId13"/>
    <p:sldId id="258" r:id="rId14"/>
    <p:sldId id="263" r:id="rId15"/>
    <p:sldId id="259" r:id="rId16"/>
    <p:sldId id="260" r:id="rId17"/>
    <p:sldId id="261" r:id="rId18"/>
    <p:sldId id="262" r:id="rId19"/>
    <p:sldId id="295" r:id="rId20"/>
    <p:sldId id="296" r:id="rId21"/>
    <p:sldId id="297" r:id="rId22"/>
    <p:sldId id="301" r:id="rId23"/>
    <p:sldId id="302" r:id="rId24"/>
    <p:sldId id="298" r:id="rId25"/>
    <p:sldId id="305" r:id="rId26"/>
    <p:sldId id="306" r:id="rId27"/>
    <p:sldId id="303" r:id="rId28"/>
    <p:sldId id="307" r:id="rId29"/>
    <p:sldId id="304" r:id="rId30"/>
    <p:sldId id="299" r:id="rId31"/>
    <p:sldId id="273" r:id="rId32"/>
    <p:sldId id="275" r:id="rId33"/>
    <p:sldId id="276" r:id="rId34"/>
    <p:sldId id="277" r:id="rId35"/>
    <p:sldId id="282" r:id="rId36"/>
    <p:sldId id="278" r:id="rId37"/>
    <p:sldId id="283" r:id="rId38"/>
    <p:sldId id="279" r:id="rId39"/>
    <p:sldId id="284" r:id="rId40"/>
    <p:sldId id="280" r:id="rId41"/>
    <p:sldId id="285" r:id="rId42"/>
    <p:sldId id="28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08"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98908-C87C-DC48-916A-3F86AFD44CD9}" type="datetimeFigureOut">
              <a:rPr lang="en-US" smtClean="0"/>
              <a:pPr/>
              <a:t>11/3/2009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A8A9B-D08D-364D-88E3-3B61D8E9ED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4A8A9B-D08D-364D-88E3-3B61D8E9ED3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4A8A9B-D08D-364D-88E3-3B61D8E9ED3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98E8-941C-5D43-9D50-7C38D3FFF211}"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98E8-941C-5D43-9D50-7C38D3FFF211}"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98E8-941C-5D43-9D50-7C38D3FFF211}"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4598E8-941C-5D43-9D50-7C38D3FFF211}"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511EE-9922-0540-B072-4826C0178F65}" type="datetimeFigureOut">
              <a:rPr lang="en-US" smtClean="0"/>
              <a:pPr/>
              <a:t>11/3/2009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A3BC-1721-41A9-A28E-3ABDE20B2BF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F9511EE-9922-0540-B072-4826C0178F65}" type="datetimeFigureOut">
              <a:rPr lang="en-US" smtClean="0"/>
              <a:pPr/>
              <a:t>11/3/2009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4598E8-941C-5D43-9D50-7C38D3FFF211}"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9511EE-9922-0540-B072-4826C0178F65}" type="datetimeFigureOut">
              <a:rPr lang="en-US" smtClean="0"/>
              <a:pPr/>
              <a:t>11/3/2009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4598E8-941C-5D43-9D50-7C38D3FFF2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511EE-9922-0540-B072-4826C0178F65}" type="datetimeFigureOut">
              <a:rPr lang="en-US" smtClean="0"/>
              <a:pPr/>
              <a:t>11/3/2009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4598E8-941C-5D43-9D50-7C38D3FFF2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511EE-9922-0540-B072-4826C0178F65}" type="datetimeFigureOut">
              <a:rPr lang="en-US" smtClean="0"/>
              <a:pPr/>
              <a:t>11/3/2009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4598E8-941C-5D43-9D50-7C38D3FFF211}"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F9511EE-9922-0540-B072-4826C0178F65}" type="datetimeFigureOut">
              <a:rPr lang="en-US" smtClean="0"/>
              <a:pPr/>
              <a:t>11/3/2009</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A24598E8-941C-5D43-9D50-7C38D3FFF2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Document1!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Document2!OLE_LINK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oleObject" Target="Document2!OLE_LINK2"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Document2!OLE_LINK5"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Document2!OLE_LINK3"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Document2!OLE_LINK4"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yadhd.com/causesofadhd.html" TargetMode="External"/><Relationship Id="rId2" Type="http://schemas.openxmlformats.org/officeDocument/2006/relationships/hyperlink" Target="http://www.nimh.nih.gov/health/publications/attention-deficit-hyperactivity-disorder/complete-index.shtml" TargetMode="External"/><Relationship Id="rId1" Type="http://schemas.openxmlformats.org/officeDocument/2006/relationships/slideLayout" Target="../slideLayouts/slideLayout2.xml"/><Relationship Id="rId5" Type="http://schemas.openxmlformats.org/officeDocument/2006/relationships/hyperlink" Target="http://vnweb.hwwilsonweb.com/hww/results/getResults.jhtml?_DARGS=/hww/results/results_common.jhtml.33" TargetMode="External"/><Relationship Id="rId4" Type="http://schemas.openxmlformats.org/officeDocument/2006/relationships/hyperlink" Target="http://server03.cpa-apc.org:8080/French_Site/Publications/Archives/CJP/1999/Dec/pelham.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aifa.it/images/adhd.h6.jpg&amp;imgrefurl=http://christialbertadderall.wikidot.com/what-is-add-adhd&amp;usg=__QutDmZT0YS6HuN4sowFT9uI8AFk=&amp;h=327&amp;w=270&amp;sz=15&amp;hl=en&amp;start=35&amp;um=1&amp;tbnid=Zy99NILDVPDNKM:&amp;tbnh=118&amp;tbnw=97&amp;prev=/images?q=adhd&amp;ndsp=20&amp;hl=en&amp;sa=N&amp;start=20&amp;um=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ZJHT5XROr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solidFill>
                  <a:srgbClr val="FF0000"/>
                </a:solidFill>
              </a:rPr>
              <a:t>Attention Deficit Hyperactive Disorder:</a:t>
            </a:r>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Drug </a:t>
            </a:r>
            <a:r>
              <a:rPr lang="en-US" sz="4000" b="1" dirty="0">
                <a:solidFill>
                  <a:srgbClr val="FF0000"/>
                </a:solidFill>
              </a:rPr>
              <a:t>Treatment verse Behavioral </a:t>
            </a:r>
            <a:r>
              <a:rPr lang="en-US" sz="4000" b="1" dirty="0" smtClean="0">
                <a:solidFill>
                  <a:srgbClr val="FF0000"/>
                </a:solidFill>
              </a:rPr>
              <a:t>Treatment and Over diagnosed </a:t>
            </a:r>
            <a:r>
              <a:rPr lang="en-US" sz="4000" b="1" dirty="0">
                <a:solidFill>
                  <a:srgbClr val="FF0000"/>
                </a:solidFill>
              </a:rPr>
              <a:t>in </a:t>
            </a:r>
            <a:r>
              <a:rPr lang="en-US" sz="4000" b="1" dirty="0" smtClean="0">
                <a:solidFill>
                  <a:srgbClr val="FF0000"/>
                </a:solidFill>
              </a:rPr>
              <a:t>Children</a:t>
            </a:r>
            <a:endParaRPr lang="en-US" dirty="0"/>
          </a:p>
        </p:txBody>
      </p:sp>
      <p:sp>
        <p:nvSpPr>
          <p:cNvPr id="3" name="Subtitle 2"/>
          <p:cNvSpPr>
            <a:spLocks noGrp="1"/>
          </p:cNvSpPr>
          <p:nvPr>
            <p:ph type="subTitle" idx="1"/>
          </p:nvPr>
        </p:nvSpPr>
        <p:spPr/>
        <p:txBody>
          <a:bodyPr>
            <a:normAutofit/>
          </a:bodyPr>
          <a:lstStyle/>
          <a:p>
            <a:r>
              <a:rPr lang="en-US" sz="2400" b="1" dirty="0">
                <a:solidFill>
                  <a:srgbClr val="FF0000"/>
                </a:solidFill>
              </a:rPr>
              <a:t>Brittany Brown, </a:t>
            </a:r>
            <a:r>
              <a:rPr lang="en-US" sz="2400" b="1" dirty="0" smtClean="0">
                <a:solidFill>
                  <a:srgbClr val="FF0000"/>
                </a:solidFill>
              </a:rPr>
              <a:t>Desiree </a:t>
            </a:r>
            <a:r>
              <a:rPr lang="en-US" sz="2400" b="1" dirty="0">
                <a:solidFill>
                  <a:srgbClr val="FF0000"/>
                </a:solidFill>
              </a:rPr>
              <a:t>Santiago,</a:t>
            </a:r>
          </a:p>
          <a:p>
            <a:r>
              <a:rPr lang="en-US" sz="2400" b="1" dirty="0">
                <a:solidFill>
                  <a:srgbClr val="FF0000"/>
                </a:solidFill>
              </a:rPr>
              <a:t>and Wendy Stephens</a:t>
            </a:r>
          </a:p>
          <a:p>
            <a:endParaRPr lang="en-US" sz="2000" dirty="0"/>
          </a:p>
        </p:txBody>
      </p:sp>
      <p:pic>
        <p:nvPicPr>
          <p:cNvPr id="4" name="Picture 3" descr="images.jpeg"/>
          <p:cNvPicPr>
            <a:picLocks noChangeAspect="1"/>
          </p:cNvPicPr>
          <p:nvPr/>
        </p:nvPicPr>
        <p:blipFill>
          <a:blip r:embed="rId3">
            <a:alphaModFix amt="30000"/>
          </a:blip>
          <a:stretch>
            <a:fillRect/>
          </a:stretch>
        </p:blipFill>
        <p:spPr>
          <a:xfrm>
            <a:off x="0" y="0"/>
            <a:ext cx="9143998"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187647"/>
            <a:ext cx="4572000" cy="369332"/>
          </a:xfrm>
          <a:prstGeom prst="rect">
            <a:avLst/>
          </a:prstGeom>
        </p:spPr>
        <p:txBody>
          <a:bodyPr>
            <a:spAutoFit/>
          </a:bodyPr>
          <a:lstStyle/>
          <a:p>
            <a:endParaRPr lang="en-US" dirty="0" smtClean="0"/>
          </a:p>
        </p:txBody>
      </p:sp>
      <p:graphicFrame>
        <p:nvGraphicFramePr>
          <p:cNvPr id="32770" name="Object 2"/>
          <p:cNvGraphicFramePr>
            <a:graphicFrameLocks noChangeAspect="1"/>
          </p:cNvGraphicFramePr>
          <p:nvPr/>
        </p:nvGraphicFramePr>
        <p:xfrm>
          <a:off x="1289050" y="444500"/>
          <a:ext cx="6565900" cy="5969000"/>
        </p:xfrm>
        <a:graphic>
          <a:graphicData uri="http://schemas.openxmlformats.org/presentationml/2006/ole">
            <p:oleObj spid="_x0000_s32770" name="Document" r:id="rId3" imgW="6565658" imgH="5968780"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Therapy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Aims to help change behavior</a:t>
            </a:r>
          </a:p>
          <a:p>
            <a:r>
              <a:rPr lang="en-US" dirty="0" smtClean="0"/>
              <a:t>Aims to help organize tasks or work through emotionally difficult events</a:t>
            </a:r>
          </a:p>
          <a:p>
            <a:r>
              <a:rPr lang="en-US" dirty="0" smtClean="0"/>
              <a:t>Aims to help teach them to monitor their own behavior</a:t>
            </a:r>
          </a:p>
          <a:p>
            <a:r>
              <a:rPr lang="en-US" dirty="0" smtClean="0"/>
              <a:t>Give praise or rewards when they do something correct.</a:t>
            </a:r>
          </a:p>
          <a:p>
            <a:r>
              <a:rPr lang="en-US" dirty="0" smtClean="0"/>
              <a:t>Parents and teachers need to give positive feedback and a structured lifestyle needs to be created for the child.</a:t>
            </a:r>
          </a:p>
          <a:p>
            <a:pPr lvl="1"/>
            <a:r>
              <a:rPr lang="en-US" dirty="0" smtClean="0"/>
              <a:t>Positive Reinforcement </a:t>
            </a:r>
          </a:p>
          <a:p>
            <a:pPr lvl="1"/>
            <a:r>
              <a:rPr lang="en-US" dirty="0" smtClean="0"/>
              <a:t>Negative Reinforcement</a:t>
            </a:r>
          </a:p>
          <a:p>
            <a:r>
              <a:rPr lang="en-US" dirty="0" smtClean="0"/>
              <a:t>Therapists might teach the child social skills, to read facial expressions and tone of voice, and how to respond appropriately.</a:t>
            </a:r>
          </a:p>
          <a:p>
            <a:endParaRPr lang="en-US" dirty="0" smtClean="0"/>
          </a:p>
          <a:p>
            <a:endParaRPr lang="en-US" dirty="0"/>
          </a:p>
        </p:txBody>
      </p:sp>
      <p:pic>
        <p:nvPicPr>
          <p:cNvPr id="4" name="Picture 3" descr="ADHD-Behaviour-Therapy.jpg"/>
          <p:cNvPicPr>
            <a:picLocks noChangeAspect="1"/>
          </p:cNvPicPr>
          <p:nvPr/>
        </p:nvPicPr>
        <p:blipFill>
          <a:blip r:embed="rId2"/>
          <a:stretch>
            <a:fillRect/>
          </a:stretch>
        </p:blipFill>
        <p:spPr>
          <a:xfrm>
            <a:off x="7579201" y="0"/>
            <a:ext cx="1564799" cy="23530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Therapy</a:t>
            </a:r>
            <a:endParaRPr lang="en-US" dirty="0"/>
          </a:p>
        </p:txBody>
      </p:sp>
      <p:sp>
        <p:nvSpPr>
          <p:cNvPr id="3" name="Content Placeholder 2"/>
          <p:cNvSpPr>
            <a:spLocks noGrp="1"/>
          </p:cNvSpPr>
          <p:nvPr>
            <p:ph idx="1"/>
          </p:nvPr>
        </p:nvSpPr>
        <p:spPr/>
        <p:txBody>
          <a:bodyPr>
            <a:normAutofit/>
          </a:bodyPr>
          <a:lstStyle/>
          <a:p>
            <a:r>
              <a:rPr lang="en-US" dirty="0" smtClean="0"/>
              <a:t>This is the mixing of drug therapy and behavioral therapy in the treatment of ADHD. </a:t>
            </a:r>
          </a:p>
          <a:p>
            <a:r>
              <a:rPr lang="en-US" dirty="0" smtClean="0"/>
              <a:t>In recent studies it has been found to be a more effect form of treatment than either Drug or behavioral therapy by themselves. </a:t>
            </a:r>
          </a:p>
          <a:p>
            <a:endParaRPr lang="en-US" dirty="0" smtClean="0"/>
          </a:p>
        </p:txBody>
      </p:sp>
      <p:pic>
        <p:nvPicPr>
          <p:cNvPr id="4" name="Picture 3" descr="adhd_pereriksson2.jpg"/>
          <p:cNvPicPr>
            <a:picLocks noChangeAspect="1"/>
          </p:cNvPicPr>
          <p:nvPr/>
        </p:nvPicPr>
        <p:blipFill>
          <a:blip r:embed="rId2"/>
          <a:stretch>
            <a:fillRect/>
          </a:stretch>
        </p:blipFill>
        <p:spPr>
          <a:xfrm>
            <a:off x="2032000" y="4362450"/>
            <a:ext cx="5080000" cy="1866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1840s-1900s</a:t>
            </a:r>
            <a:endParaRPr lang="en-US" dirty="0"/>
          </a:p>
        </p:txBody>
      </p:sp>
      <p:sp>
        <p:nvSpPr>
          <p:cNvPr id="3" name="Content Placeholder 2"/>
          <p:cNvSpPr>
            <a:spLocks noGrp="1"/>
          </p:cNvSpPr>
          <p:nvPr>
            <p:ph idx="1"/>
          </p:nvPr>
        </p:nvSpPr>
        <p:spPr/>
        <p:txBody>
          <a:bodyPr>
            <a:normAutofit/>
          </a:bodyPr>
          <a:lstStyle/>
          <a:p>
            <a:r>
              <a:rPr lang="en-US" dirty="0" smtClean="0"/>
              <a:t>In 1848 there was a German physician, Heinrich Hoffmann that wrote a children’s poem, “Fidgety Philip,” which describes the symptoms of hyperactive behavior before it was coined as a disorder.</a:t>
            </a:r>
          </a:p>
          <a:p>
            <a:r>
              <a:rPr lang="en-US" dirty="0" smtClean="0"/>
              <a:t>In 1902 a British Doctor, Dr. Still, created documented cases that involved impulsiveness.  He named this diagnosis “Defect of Moral Control” and believed that it was a medical diagnosis not a spiritual 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philip1.gif"/>
          <p:cNvPicPr>
            <a:picLocks noGrp="1" noChangeAspect="1"/>
          </p:cNvPicPr>
          <p:nvPr>
            <p:ph idx="1"/>
          </p:nvPr>
        </p:nvPicPr>
        <p:blipFill>
          <a:blip r:embed="rId2"/>
          <a:srcRect l="-65694" r="-65694"/>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1920s-1930s</a:t>
            </a:r>
            <a:endParaRPr lang="en-US" dirty="0"/>
          </a:p>
        </p:txBody>
      </p:sp>
      <p:sp>
        <p:nvSpPr>
          <p:cNvPr id="3" name="Content Placeholder 2"/>
          <p:cNvSpPr>
            <a:spLocks noGrp="1"/>
          </p:cNvSpPr>
          <p:nvPr>
            <p:ph idx="1"/>
          </p:nvPr>
        </p:nvSpPr>
        <p:spPr/>
        <p:txBody>
          <a:bodyPr>
            <a:normAutofit fontScale="92500"/>
          </a:bodyPr>
          <a:lstStyle/>
          <a:p>
            <a:r>
              <a:rPr lang="en-US" dirty="0" smtClean="0"/>
              <a:t>In 1922 ADHD received a new documented name, “Post-Encephalitic Behavior Disorder,” which encompassed all of the symptoms that are now associated with this disorder.  It was coined this name after the encephalitis epidemic during 1917-1918.  The brain damage that resulted after the epidemic was thought to cause the hyperactivity in ADHD.  “Minimal Brain Damage” is another name that was used to describe the disorder. </a:t>
            </a:r>
          </a:p>
          <a:p>
            <a:r>
              <a:rPr lang="en-US" dirty="0" smtClean="0"/>
              <a:t>In 1937 Dr. Charles Bradley introduced the use of drug therapy to treat children with ADHD.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1950s-1960s</a:t>
            </a:r>
            <a:endParaRPr lang="en-US" dirty="0"/>
          </a:p>
        </p:txBody>
      </p:sp>
      <p:sp>
        <p:nvSpPr>
          <p:cNvPr id="3" name="Content Placeholder 2"/>
          <p:cNvSpPr>
            <a:spLocks noGrp="1"/>
          </p:cNvSpPr>
          <p:nvPr>
            <p:ph idx="1"/>
          </p:nvPr>
        </p:nvSpPr>
        <p:spPr/>
        <p:txBody>
          <a:bodyPr>
            <a:normAutofit/>
          </a:bodyPr>
          <a:lstStyle/>
          <a:p>
            <a:r>
              <a:rPr lang="en-US" dirty="0" smtClean="0"/>
              <a:t>In 1956 Ritalin was introduced as a treatment for ADHD, hyperactive children.</a:t>
            </a:r>
          </a:p>
          <a:p>
            <a:r>
              <a:rPr lang="en-US" dirty="0" smtClean="0"/>
              <a:t>Drug Therapy became a more widely used form of therapy for ADHD.  The main symptom of the disorder was hyperactivity, and this is what everyone usually treated the patients for.  In 1968 The American Psychiatric Association (APA) established a diagnosable category for “Hyperkinetic Reaction of Childhood,” which was the new name for ADHD, in the Diagnostic and Statistical Manual of Mental Disorders (DSM-II).</a:t>
            </a:r>
          </a:p>
        </p:txBody>
      </p:sp>
      <p:pic>
        <p:nvPicPr>
          <p:cNvPr id="4" name="Picture 3" descr="ritalin_and_adhd_recent_dev.jpg"/>
          <p:cNvPicPr>
            <a:picLocks noChangeAspect="1"/>
          </p:cNvPicPr>
          <p:nvPr/>
        </p:nvPicPr>
        <p:blipFill>
          <a:blip r:embed="rId2"/>
          <a:stretch>
            <a:fillRect/>
          </a:stretch>
        </p:blipFill>
        <p:spPr>
          <a:xfrm>
            <a:off x="6906040" y="0"/>
            <a:ext cx="1855446" cy="20248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1970s-1980s</a:t>
            </a:r>
            <a:endParaRPr lang="en-US" dirty="0"/>
          </a:p>
        </p:txBody>
      </p:sp>
      <p:sp>
        <p:nvSpPr>
          <p:cNvPr id="3" name="Content Placeholder 2"/>
          <p:cNvSpPr>
            <a:spLocks noGrp="1"/>
          </p:cNvSpPr>
          <p:nvPr>
            <p:ph idx="1"/>
          </p:nvPr>
        </p:nvSpPr>
        <p:spPr/>
        <p:txBody>
          <a:bodyPr/>
          <a:lstStyle/>
          <a:p>
            <a:r>
              <a:rPr lang="en-US" dirty="0" smtClean="0"/>
              <a:t>Lack of focus and daydreaming are added as additional symptoms associated with impulsiveness for ADHD in 1970’s.  Impulsiveness was also expanded to include things such as verbal, cognitive, and motor impulsivity.</a:t>
            </a:r>
          </a:p>
          <a:p>
            <a:r>
              <a:rPr lang="en-US" dirty="0" smtClean="0"/>
              <a:t>In 1980 APA gave the current name of Attention Deficit Disorder to the new DSM III.  ADHD and ADD became two different diagnosis.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1990s-2000s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1995 Eli Lilly and Company sponsor the first study of the new drug </a:t>
            </a:r>
            <a:r>
              <a:rPr lang="en-US" dirty="0" err="1" smtClean="0"/>
              <a:t>Strattera</a:t>
            </a:r>
            <a:r>
              <a:rPr lang="en-US" dirty="0" smtClean="0"/>
              <a:t> for ADHD, which was conducted at Massachusetts General Hospital.  In 1996 </a:t>
            </a:r>
            <a:r>
              <a:rPr lang="en-US" dirty="0" err="1" smtClean="0"/>
              <a:t>Adderall</a:t>
            </a:r>
            <a:r>
              <a:rPr lang="en-US" dirty="0" smtClean="0"/>
              <a:t> was introduced as the second medication for the treatment of ADHD.  In 1997 the first study using </a:t>
            </a:r>
            <a:r>
              <a:rPr lang="en-US" dirty="0" err="1" smtClean="0"/>
              <a:t>Strattera</a:t>
            </a:r>
            <a:r>
              <a:rPr lang="en-US" dirty="0" smtClean="0"/>
              <a:t> on children with ADHD began.  In 1998 The American Medical Association stated that ADHD was one of the best researched disorders out of DSM-III.  In 1999 the National Institute of Mental Health published results from a study of multimodal treatment for ADHD.  In 1999 </a:t>
            </a:r>
            <a:r>
              <a:rPr lang="en-US" dirty="0" err="1" smtClean="0"/>
              <a:t>Concerta</a:t>
            </a:r>
            <a:r>
              <a:rPr lang="en-US" dirty="0" smtClean="0"/>
              <a:t> and </a:t>
            </a:r>
            <a:r>
              <a:rPr lang="en-US" dirty="0" err="1" smtClean="0"/>
              <a:t>Metadate</a:t>
            </a:r>
            <a:r>
              <a:rPr lang="en-US" dirty="0" smtClean="0"/>
              <a:t> were introduced as a new medication for the treatment of ADHD.  </a:t>
            </a:r>
          </a:p>
          <a:p>
            <a:r>
              <a:rPr lang="en-US" dirty="0" smtClean="0"/>
              <a:t>In 2001 </a:t>
            </a:r>
            <a:r>
              <a:rPr lang="en-US" dirty="0" err="1" smtClean="0"/>
              <a:t>Focalin</a:t>
            </a:r>
            <a:r>
              <a:rPr lang="en-US" dirty="0" smtClean="0"/>
              <a:t> was introduced as a new medication for the treatment of ADHD.  In 2002 </a:t>
            </a:r>
            <a:r>
              <a:rPr lang="en-US" dirty="0" err="1" smtClean="0"/>
              <a:t>Strattera</a:t>
            </a:r>
            <a:r>
              <a:rPr lang="en-US" dirty="0" smtClean="0"/>
              <a:t> gained approval as a new medication for the treatment of ADHD also.	</a:t>
            </a:r>
          </a:p>
        </p:txBody>
      </p:sp>
      <p:pic>
        <p:nvPicPr>
          <p:cNvPr id="4" name="Picture 3" descr="prescription-drugs.jpg"/>
          <p:cNvPicPr>
            <a:picLocks noChangeAspect="1"/>
          </p:cNvPicPr>
          <p:nvPr/>
        </p:nvPicPr>
        <p:blipFill>
          <a:blip r:embed="rId2"/>
          <a:stretch>
            <a:fillRect/>
          </a:stretch>
        </p:blipFill>
        <p:spPr>
          <a:xfrm>
            <a:off x="244809" y="212046"/>
            <a:ext cx="2472954" cy="169295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Stimulants Overprescribed? </a:t>
            </a:r>
            <a:endParaRPr lang="en-US" dirty="0"/>
          </a:p>
        </p:txBody>
      </p:sp>
      <p:sp>
        <p:nvSpPr>
          <p:cNvPr id="3" name="Content Placeholder 2"/>
          <p:cNvSpPr>
            <a:spLocks noGrp="1"/>
          </p:cNvSpPr>
          <p:nvPr>
            <p:ph idx="1"/>
          </p:nvPr>
        </p:nvSpPr>
        <p:spPr/>
        <p:txBody>
          <a:bodyPr/>
          <a:lstStyle/>
          <a:p>
            <a:r>
              <a:rPr lang="en-US" dirty="0" smtClean="0"/>
              <a:t>The objective of the study is to address the concerns about possible over diagnosis and overtreatment with stimulants of ADHD.</a:t>
            </a:r>
          </a:p>
          <a:p>
            <a:pPr>
              <a:buNone/>
            </a:pPr>
            <a:endParaRPr lang="en-US" dirty="0" smtClean="0"/>
          </a:p>
          <a:p>
            <a:pPr>
              <a:buNone/>
            </a:pPr>
            <a:endParaRPr lang="en-US" dirty="0"/>
          </a:p>
        </p:txBody>
      </p:sp>
      <p:pic>
        <p:nvPicPr>
          <p:cNvPr id="4" name="Picture 3" descr="BM1395.jpg"/>
          <p:cNvPicPr>
            <a:picLocks noChangeAspect="1"/>
          </p:cNvPicPr>
          <p:nvPr/>
        </p:nvPicPr>
        <p:blipFill>
          <a:blip r:embed="rId2"/>
          <a:stretch>
            <a:fillRect/>
          </a:stretch>
        </p:blipFill>
        <p:spPr>
          <a:xfrm>
            <a:off x="4683124" y="2917980"/>
            <a:ext cx="2854325" cy="39400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Stance</a:t>
            </a:r>
            <a:endParaRPr lang="en-US" dirty="0"/>
          </a:p>
        </p:txBody>
      </p:sp>
      <p:sp>
        <p:nvSpPr>
          <p:cNvPr id="3" name="Content Placeholder 2"/>
          <p:cNvSpPr>
            <a:spLocks noGrp="1"/>
          </p:cNvSpPr>
          <p:nvPr>
            <p:ph idx="1"/>
          </p:nvPr>
        </p:nvSpPr>
        <p:spPr/>
        <p:txBody>
          <a:bodyPr/>
          <a:lstStyle/>
          <a:p>
            <a:r>
              <a:rPr lang="en-US" dirty="0" smtClean="0"/>
              <a:t>Attention Deficit/Hyperactive Disorder is being over diagnosed and improperly treated.  Drug Therapy is a good form of treatment for the short term, while Behavioral Therapy is better for long term treatment.  </a:t>
            </a:r>
            <a:endParaRPr lang="en-US" dirty="0"/>
          </a:p>
        </p:txBody>
      </p:sp>
      <p:pic>
        <p:nvPicPr>
          <p:cNvPr id="4" name="Picture 3" descr="6300.jpg"/>
          <p:cNvPicPr>
            <a:picLocks noChangeAspect="1"/>
          </p:cNvPicPr>
          <p:nvPr/>
        </p:nvPicPr>
        <p:blipFill>
          <a:blip r:embed="rId3"/>
          <a:stretch>
            <a:fillRect/>
          </a:stretch>
        </p:blipFill>
        <p:spPr>
          <a:xfrm>
            <a:off x="5427084" y="3400985"/>
            <a:ext cx="2540000" cy="3302000"/>
          </a:xfrm>
          <a:prstGeom prst="rect">
            <a:avLst/>
          </a:prstGeom>
        </p:spPr>
      </p:pic>
      <p:pic>
        <p:nvPicPr>
          <p:cNvPr id="5" name="Picture 4" descr="0611FEApillsdontSidebar.jpg"/>
          <p:cNvPicPr>
            <a:picLocks noChangeAspect="1"/>
          </p:cNvPicPr>
          <p:nvPr/>
        </p:nvPicPr>
        <p:blipFill>
          <a:blip r:embed="rId4"/>
          <a:stretch>
            <a:fillRect/>
          </a:stretch>
        </p:blipFill>
        <p:spPr>
          <a:xfrm>
            <a:off x="1265514" y="3400985"/>
            <a:ext cx="2540000" cy="3238500"/>
          </a:xfrm>
          <a:prstGeom prst="rect">
            <a:avLst/>
          </a:prstGeom>
        </p:spPr>
      </p:pic>
      <p:sp>
        <p:nvSpPr>
          <p:cNvPr id="6" name="TextBox 5"/>
          <p:cNvSpPr txBox="1"/>
          <p:nvPr/>
        </p:nvSpPr>
        <p:spPr>
          <a:xfrm>
            <a:off x="4296979" y="4711068"/>
            <a:ext cx="675410" cy="369332"/>
          </a:xfrm>
          <a:prstGeom prst="rect">
            <a:avLst/>
          </a:prstGeom>
          <a:noFill/>
        </p:spPr>
        <p:txBody>
          <a:bodyPr wrap="none" rtlCol="0">
            <a:spAutoFit/>
          </a:bodyPr>
          <a:lstStyle/>
          <a:p>
            <a:r>
              <a:rPr lang="en-US" dirty="0" smtClean="0"/>
              <a:t>verse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ADHD Treatment Practices</a:t>
            </a:r>
            <a:endParaRPr lang="en-US" dirty="0"/>
          </a:p>
        </p:txBody>
      </p:sp>
      <p:sp>
        <p:nvSpPr>
          <p:cNvPr id="3" name="Content Placeholder 2"/>
          <p:cNvSpPr>
            <a:spLocks noGrp="1"/>
          </p:cNvSpPr>
          <p:nvPr>
            <p:ph idx="1"/>
          </p:nvPr>
        </p:nvSpPr>
        <p:spPr/>
        <p:txBody>
          <a:bodyPr/>
          <a:lstStyle/>
          <a:p>
            <a:r>
              <a:rPr lang="en-US" dirty="0" smtClean="0"/>
              <a:t>Elementary students increase from 1.07%-5.96%</a:t>
            </a:r>
          </a:p>
          <a:p>
            <a:r>
              <a:rPr lang="en-US" dirty="0" smtClean="0"/>
              <a:t>Middle school increase from 0.59%-2.98</a:t>
            </a:r>
          </a:p>
          <a:p>
            <a:r>
              <a:rPr lang="en-US" dirty="0" smtClean="0"/>
              <a:t>High school increase from 0.22%-0.70%</a:t>
            </a:r>
          </a:p>
          <a:p>
            <a:endParaRPr lang="en-US" dirty="0" smtClean="0"/>
          </a:p>
          <a:p>
            <a:endParaRPr lang="en-US" dirty="0"/>
          </a:p>
        </p:txBody>
      </p:sp>
      <p:pic>
        <p:nvPicPr>
          <p:cNvPr id="4" name="Picture 3" descr="51123.jpg"/>
          <p:cNvPicPr>
            <a:picLocks noChangeAspect="1"/>
          </p:cNvPicPr>
          <p:nvPr/>
        </p:nvPicPr>
        <p:blipFill>
          <a:blip r:embed="rId2"/>
          <a:stretch>
            <a:fillRect/>
          </a:stretch>
        </p:blipFill>
        <p:spPr>
          <a:xfrm>
            <a:off x="3127375" y="3841750"/>
            <a:ext cx="3016250" cy="3016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During first 6 months of 1992, sampled youths 9-17</a:t>
            </a:r>
          </a:p>
          <a:p>
            <a:r>
              <a:rPr lang="en-US" dirty="0" smtClean="0"/>
              <a:t>Atlanta, Georgia; New Haven, Connecticut; Westchester, New York; and San Juan, Puerto Rico</a:t>
            </a:r>
          </a:p>
          <a:p>
            <a:r>
              <a:rPr lang="en-US" dirty="0" smtClean="0"/>
              <a:t>Children and their primary caretaker interviewed by 2 lay interviewers</a:t>
            </a:r>
          </a:p>
          <a:p>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1007880" y="241967"/>
          <a:ext cx="7133781" cy="6374164"/>
        </p:xfrm>
        <a:graphic>
          <a:graphicData uri="http://schemas.openxmlformats.org/presentationml/2006/ole">
            <p:oleObj spid="_x0000_s79874" name="Document" r:id="rId3" imgW="5486198" imgH="4902020" progId="Word.Document.12">
              <p:link updateAutomatic="1"/>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1209457" y="378197"/>
          <a:ext cx="6448422" cy="5940907"/>
        </p:xfrm>
        <a:graphic>
          <a:graphicData uri="http://schemas.openxmlformats.org/presentationml/2006/ole">
            <p:oleObj spid="_x0000_s80898" name="Document" r:id="rId3" imgW="5486198" imgH="5054414" progId="Word.Document.12">
              <p:link updateAutomatic="1"/>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and Measures </a:t>
            </a:r>
            <a:endParaRPr lang="en-US" dirty="0"/>
          </a:p>
        </p:txBody>
      </p:sp>
      <p:sp>
        <p:nvSpPr>
          <p:cNvPr id="3" name="Content Placeholder 2"/>
          <p:cNvSpPr>
            <a:spLocks noGrp="1"/>
          </p:cNvSpPr>
          <p:nvPr>
            <p:ph idx="1"/>
          </p:nvPr>
        </p:nvSpPr>
        <p:spPr/>
        <p:txBody>
          <a:bodyPr/>
          <a:lstStyle/>
          <a:p>
            <a:r>
              <a:rPr lang="en-US" dirty="0" smtClean="0"/>
              <a:t>Computer-assisted interview used by all sites</a:t>
            </a:r>
          </a:p>
          <a:p>
            <a:r>
              <a:rPr lang="en-US" dirty="0" smtClean="0"/>
              <a:t>They reported  services data concerning medication prescribed</a:t>
            </a:r>
          </a:p>
          <a:p>
            <a:r>
              <a:rPr lang="en-US" dirty="0" smtClean="0"/>
              <a:t>Parents were asked simple yes and no questions</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273315" y="1037897"/>
          <a:ext cx="8537080" cy="4920678"/>
        </p:xfrm>
        <a:graphic>
          <a:graphicData uri="http://schemas.openxmlformats.org/presentationml/2006/ole">
            <p:oleObj spid="_x0000_s83970" name="Document" r:id="rId3" imgW="5486198" imgH="3162184" progId="Word.Document.12">
              <p:link updateAutomatic="1"/>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First, the sites of four different communities</a:t>
            </a:r>
          </a:p>
          <a:p>
            <a:r>
              <a:rPr lang="en-US" dirty="0" smtClean="0"/>
              <a:t>Second, relatively small number of children on medication that has ADHD</a:t>
            </a:r>
          </a:p>
          <a:p>
            <a:r>
              <a:rPr lang="en-US" dirty="0" smtClean="0"/>
              <a:t>Third, the differences between the communities</a:t>
            </a:r>
          </a:p>
          <a:p>
            <a:r>
              <a:rPr lang="en-US" dirty="0" smtClean="0"/>
              <a:t>Fourth, inappropriate prescription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273315" y="1046112"/>
          <a:ext cx="8625446" cy="4751982"/>
        </p:xfrm>
        <a:graphic>
          <a:graphicData uri="http://schemas.openxmlformats.org/presentationml/2006/ole">
            <p:oleObj spid="_x0000_s81922" name="Document" r:id="rId3" imgW="5486198" imgH="3022489" progId="Word.Document.12">
              <p:link updateAutomatic="1"/>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Analyses</a:t>
            </a:r>
            <a:endParaRPr lang="en-US" dirty="0"/>
          </a:p>
        </p:txBody>
      </p:sp>
      <p:sp>
        <p:nvSpPr>
          <p:cNvPr id="3" name="Content Placeholder 2"/>
          <p:cNvSpPr>
            <a:spLocks noGrp="1"/>
          </p:cNvSpPr>
          <p:nvPr>
            <p:ph idx="1"/>
          </p:nvPr>
        </p:nvSpPr>
        <p:spPr/>
        <p:txBody>
          <a:bodyPr/>
          <a:lstStyle/>
          <a:p>
            <a:r>
              <a:rPr lang="en-US" dirty="0" smtClean="0"/>
              <a:t>Examined the number of children that has ADHD</a:t>
            </a:r>
          </a:p>
          <a:p>
            <a:endParaRPr lang="en-US" dirty="0" smtClean="0"/>
          </a:p>
          <a:p>
            <a:r>
              <a:rPr lang="en-US" dirty="0" smtClean="0"/>
              <a:t>Provided  3 types of treatment services</a:t>
            </a:r>
          </a:p>
          <a:p>
            <a:endParaRPr lang="en-US" dirty="0" smtClean="0"/>
          </a:p>
          <a:p>
            <a:r>
              <a:rPr lang="en-US" dirty="0" smtClean="0"/>
              <a:t>Examined children in 3 groups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225083" y="1263171"/>
          <a:ext cx="8653276" cy="4126331"/>
        </p:xfrm>
        <a:graphic>
          <a:graphicData uri="http://schemas.openxmlformats.org/presentationml/2006/ole">
            <p:oleObj spid="_x0000_s82946" name="Document" r:id="rId3" imgW="5486198" imgH="2616104" progId="Word.Document.12">
              <p:link updateAutomatic="1"/>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lstStyle/>
          <a:p>
            <a:r>
              <a:rPr lang="en-US" dirty="0" smtClean="0"/>
              <a:t>Attention Deficit Hyperactive Disorder (ADHD)</a:t>
            </a:r>
          </a:p>
          <a:p>
            <a:r>
              <a:rPr lang="en-US" dirty="0" smtClean="0"/>
              <a:t>One of the most common disorders in children.</a:t>
            </a:r>
          </a:p>
          <a:p>
            <a:r>
              <a:rPr lang="en-US" dirty="0" smtClean="0"/>
              <a:t>Symptoms include:</a:t>
            </a:r>
          </a:p>
          <a:p>
            <a:pPr lvl="1"/>
            <a:r>
              <a:rPr lang="en-US" dirty="0" smtClean="0"/>
              <a:t>Difficulty staying focused</a:t>
            </a:r>
          </a:p>
          <a:p>
            <a:pPr lvl="1"/>
            <a:r>
              <a:rPr lang="en-US" dirty="0" smtClean="0"/>
              <a:t>Difficulty paying attention</a:t>
            </a:r>
          </a:p>
          <a:p>
            <a:pPr lvl="1"/>
            <a:r>
              <a:rPr lang="en-US" dirty="0" smtClean="0"/>
              <a:t>Difficulty in controlling behavior</a:t>
            </a:r>
          </a:p>
          <a:p>
            <a:pPr lvl="1"/>
            <a:r>
              <a:rPr lang="en-US" dirty="0" smtClean="0"/>
              <a:t>Hyperactivity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12.5% of the children with ADHD are treated with stimulants</a:t>
            </a:r>
          </a:p>
          <a:p>
            <a:r>
              <a:rPr lang="en-US" dirty="0" smtClean="0"/>
              <a:t>Some children that were on meds have not even meet the full ADHD diagnostic criteria</a:t>
            </a:r>
          </a:p>
          <a:p>
            <a:r>
              <a:rPr lang="en-US" dirty="0" smtClean="0"/>
              <a:t>They still think that medicine was appropriately prescribed</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Multimodality Treatment of Attention Deficit Hyperactivity Disorder</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MTA Study</a:t>
            </a:r>
          </a:p>
          <a:p>
            <a:r>
              <a:rPr lang="en-US" dirty="0" smtClean="0"/>
              <a:t>National Institute of Mental Health (NIMH)</a:t>
            </a:r>
          </a:p>
          <a:p>
            <a:r>
              <a:rPr lang="en-US" dirty="0" smtClean="0"/>
              <a:t>5 years</a:t>
            </a:r>
          </a:p>
          <a:p>
            <a:r>
              <a:rPr lang="en-US" dirty="0" smtClean="0"/>
              <a:t>University of Pittsburgh, Universities of California at Irvine and Berkeley, Duke University, Columbia University, and Long Island Jewish Medical Center with McGill University</a:t>
            </a:r>
          </a:p>
          <a:p>
            <a:r>
              <a:rPr lang="en-US" dirty="0" smtClean="0"/>
              <a:t>First large, randomized clinical trial for a childhood mental health disorder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Study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Four Treatments for ADHD:</a:t>
            </a:r>
          </a:p>
          <a:p>
            <a:pPr lvl="1"/>
            <a:r>
              <a:rPr lang="en-US" dirty="0" smtClean="0"/>
              <a:t>Behavioral Treatment</a:t>
            </a:r>
          </a:p>
          <a:p>
            <a:pPr lvl="1"/>
            <a:r>
              <a:rPr lang="en-US" dirty="0" smtClean="0"/>
              <a:t>Medication Management</a:t>
            </a:r>
          </a:p>
          <a:p>
            <a:pPr lvl="1"/>
            <a:r>
              <a:rPr lang="en-US" dirty="0" smtClean="0"/>
              <a:t>Combination Therapy</a:t>
            </a:r>
          </a:p>
          <a:p>
            <a:pPr lvl="1"/>
            <a:r>
              <a:rPr lang="en-US" dirty="0" smtClean="0"/>
              <a:t>Community Treatment/Control Group</a:t>
            </a:r>
          </a:p>
          <a:p>
            <a:r>
              <a:rPr lang="en-US" dirty="0" smtClean="0"/>
              <a:t>7-9 year old children with ADHD</a:t>
            </a:r>
          </a:p>
          <a:p>
            <a:r>
              <a:rPr lang="en-US" dirty="0" smtClean="0"/>
              <a:t>Randomly assigned to 1 of 4 treatment groups</a:t>
            </a:r>
          </a:p>
          <a:p>
            <a:r>
              <a:rPr lang="en-US" dirty="0" smtClean="0"/>
              <a:t>Assessed at 9, 14, and 24 months.</a:t>
            </a:r>
          </a:p>
          <a:p>
            <a:endParaRPr lang="en-US" dirty="0" smtClean="0"/>
          </a:p>
          <a:p>
            <a:endParaRPr lang="en-US" dirty="0" smtClean="0"/>
          </a:p>
        </p:txBody>
      </p:sp>
      <p:pic>
        <p:nvPicPr>
          <p:cNvPr id="4" name="Picture 3" descr="dunce.jpg"/>
          <p:cNvPicPr>
            <a:picLocks noChangeAspect="1"/>
          </p:cNvPicPr>
          <p:nvPr/>
        </p:nvPicPr>
        <p:blipFill>
          <a:blip r:embed="rId2"/>
          <a:stretch>
            <a:fillRect/>
          </a:stretch>
        </p:blipFill>
        <p:spPr>
          <a:xfrm>
            <a:off x="6068945" y="1905000"/>
            <a:ext cx="2503555" cy="250355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Questions</a:t>
            </a:r>
            <a:endParaRPr lang="en-US" dirty="0"/>
          </a:p>
        </p:txBody>
      </p:sp>
      <p:sp>
        <p:nvSpPr>
          <p:cNvPr id="3" name="Content Placeholder 2"/>
          <p:cNvSpPr>
            <a:spLocks noGrp="1"/>
          </p:cNvSpPr>
          <p:nvPr>
            <p:ph idx="1"/>
          </p:nvPr>
        </p:nvSpPr>
        <p:spPr/>
        <p:txBody>
          <a:bodyPr/>
          <a:lstStyle/>
          <a:p>
            <a:r>
              <a:rPr lang="en-US" dirty="0" smtClean="0"/>
              <a:t>1) What are the relative efficacies of behavioral and pharmacological treatments for ADHD? </a:t>
            </a:r>
          </a:p>
          <a:p>
            <a:r>
              <a:rPr lang="en-US" dirty="0" smtClean="0"/>
              <a:t>2) What is the incremental benefit of combining these treatments over either alone? </a:t>
            </a:r>
          </a:p>
          <a:p>
            <a:r>
              <a:rPr lang="en-US" dirty="0" smtClean="0"/>
              <a:t>3) How do these evidence-based treatments compare with treatments routinely given in the community?</a:t>
            </a:r>
            <a:endParaRPr lang="en-US" dirty="0"/>
          </a:p>
        </p:txBody>
      </p:sp>
      <p:pic>
        <p:nvPicPr>
          <p:cNvPr id="4" name="Picture 3" descr="373441-main_Full.jpg"/>
          <p:cNvPicPr>
            <a:picLocks noChangeAspect="1"/>
          </p:cNvPicPr>
          <p:nvPr/>
        </p:nvPicPr>
        <p:blipFill>
          <a:blip r:embed="rId2"/>
          <a:stretch>
            <a:fillRect/>
          </a:stretch>
        </p:blipFill>
        <p:spPr>
          <a:xfrm>
            <a:off x="3090713" y="4940315"/>
            <a:ext cx="2873139" cy="191768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Findings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4 treatment groups had dramatic improvement from baseline to 14 months, with changes from baseline on parent and teacher symptom ratings (BT and Control were similar and MM and Combined were similar)</a:t>
            </a:r>
          </a:p>
          <a:p>
            <a:r>
              <a:rPr lang="en-US" dirty="0" smtClean="0"/>
              <a:t>MM was superior to BT on parent and teacher ratings of inattention and teacher ratings of hyperactivity, but not on any of the other 16 measures, including classroom observed behavior, parent- and teacher-rated social skills, parent-rated parent–child relationships, peer </a:t>
            </a:r>
            <a:r>
              <a:rPr lang="en-US" dirty="0" err="1" smtClean="0"/>
              <a:t>sociometric</a:t>
            </a:r>
            <a:r>
              <a:rPr lang="en-US" dirty="0" smtClean="0"/>
              <a:t> ratings, and academic achievement</a:t>
            </a:r>
          </a:p>
          <a:p>
            <a:r>
              <a:rPr lang="en-US" dirty="0" smtClean="0"/>
              <a:t>combined treatment and MM did not differ on any dependent measure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cp_71_3_540_tbl1a.gif"/>
          <p:cNvPicPr>
            <a:picLocks noGrp="1" noChangeAspect="1"/>
          </p:cNvPicPr>
          <p:nvPr>
            <p:ph idx="1"/>
          </p:nvPr>
        </p:nvPicPr>
        <p:blipFill>
          <a:blip r:embed="rId2"/>
          <a:srcRect l="-20866" r="-20866"/>
          <a:stretch>
            <a:fillRect/>
          </a:stretch>
        </p:blipFill>
        <p:spPr>
          <a:xfrm>
            <a:off x="0" y="1"/>
            <a:ext cx="91440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Findings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combined treatment was better than BT on parent and teacher ratings of inattention and parent ratings of hyperactivity–impulsivity, parent-rated oppositional behavior, and reading achievement, but not on any other measure</a:t>
            </a:r>
          </a:p>
          <a:p>
            <a:r>
              <a:rPr lang="en-US" dirty="0" smtClean="0"/>
              <a:t>both MM and combined treatments were generally superior to community treatments on parent and teacher ADHD-symptom ratings and teacher-rated social skills, while BTs were generally equivalent to community treatments</a:t>
            </a:r>
          </a:p>
          <a:p>
            <a:r>
              <a:rPr lang="en-US" dirty="0" smtClean="0"/>
              <a:t>only combined treatment was superior to community treatments for parent ratings on oppositional and internalizing symptoms and for academic achievement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6RTM_Reimherr_S1.gif"/>
          <p:cNvPicPr>
            <a:picLocks noChangeAspect="1"/>
          </p:cNvPicPr>
          <p:nvPr/>
        </p:nvPicPr>
        <p:blipFill>
          <a:blip r:embed="rId2"/>
          <a:stretch>
            <a:fillRect/>
          </a:stretch>
        </p:blipFill>
        <p:spPr>
          <a:xfrm>
            <a:off x="224087" y="810874"/>
            <a:ext cx="8619639" cy="545546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Findings</a:t>
            </a:r>
            <a:endParaRPr lang="en-US" dirty="0"/>
          </a:p>
        </p:txBody>
      </p:sp>
      <p:sp>
        <p:nvSpPr>
          <p:cNvPr id="3" name="Content Placeholder 2"/>
          <p:cNvSpPr>
            <a:spLocks noGrp="1"/>
          </p:cNvSpPr>
          <p:nvPr>
            <p:ph idx="1"/>
          </p:nvPr>
        </p:nvSpPr>
        <p:spPr/>
        <p:txBody>
          <a:bodyPr/>
          <a:lstStyle/>
          <a:p>
            <a:r>
              <a:rPr lang="en-US" dirty="0" smtClean="0"/>
              <a:t>only the 2 conditions with BTs were superior to community treatment on parent-child relationships</a:t>
            </a:r>
          </a:p>
          <a:p>
            <a:r>
              <a:rPr lang="en-US" dirty="0" smtClean="0"/>
              <a:t>parents preferred the 2 BT groups to the MM group or the community treatment group</a:t>
            </a:r>
          </a:p>
          <a:p>
            <a:r>
              <a:rPr lang="en-US" dirty="0" smtClean="0"/>
              <a:t>when order of means across different measures is examined, combined treatment is first considerably more often than the other treatments, with MM (4), BTs (2), and community treatment (1) following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p_74_4_649_tbl4a.gif"/>
          <p:cNvPicPr>
            <a:picLocks noChangeAspect="1"/>
          </p:cNvPicPr>
          <p:nvPr/>
        </p:nvPicPr>
        <p:blipFill>
          <a:blip r:embed="rId2"/>
          <a:stretch>
            <a:fillRect/>
          </a:stretch>
        </p:blipFill>
        <p:spPr>
          <a:xfrm>
            <a:off x="0" y="1178062"/>
            <a:ext cx="9144000" cy="45133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y-treat-adhd.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MTA Results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active medication for ADHD is better than withdrawn BT</a:t>
            </a:r>
          </a:p>
          <a:p>
            <a:r>
              <a:rPr lang="en-US" dirty="0" smtClean="0"/>
              <a:t>2) combined treatment adds modestly to active medication but is superior to behavior management alone</a:t>
            </a:r>
          </a:p>
          <a:p>
            <a:r>
              <a:rPr lang="en-US" dirty="0" smtClean="0"/>
              <a:t>3) study treatments that include active medication are better than community treatments that include medication, while BT is comparable to medication as delivered in the community</a:t>
            </a:r>
          </a:p>
          <a:p>
            <a:r>
              <a:rPr lang="en-US" dirty="0" smtClean="0"/>
              <a:t>4) concurrent BT results in at least 20% lower and non increasing medication dosages relative to treatment with medication alone</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6350"/>
            <a:ext cx="9144000" cy="43053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lnSpcReduction="10000"/>
          </a:bodyPr>
          <a:lstStyle/>
          <a:p>
            <a:r>
              <a:rPr lang="en-US" u="sng" dirty="0" smtClean="0">
                <a:hlinkClick r:id="rId2"/>
              </a:rPr>
              <a:t>http://www.nimh.nih.gov/health/publications/attention-deficit-hyperactivity-disorder/complete-index.shtml</a:t>
            </a:r>
            <a:r>
              <a:rPr lang="en-US" dirty="0" smtClean="0"/>
              <a:t> </a:t>
            </a:r>
          </a:p>
          <a:p>
            <a:r>
              <a:rPr lang="en-US" u="sng" dirty="0" smtClean="0">
                <a:hlinkClick r:id="rId3"/>
              </a:rPr>
              <a:t>http://www.myadhd.com/causesofadhd.html</a:t>
            </a:r>
            <a:endParaRPr lang="en-US" dirty="0" smtClean="0"/>
          </a:p>
          <a:p>
            <a:r>
              <a:rPr lang="en-US" u="sng" dirty="0" smtClean="0">
                <a:hlinkClick r:id="rId4"/>
              </a:rPr>
              <a:t>http://server03.cpa-apc.org:8080/French_Site/Publications/Archives/CJP/1999/Dec/pelham.htm</a:t>
            </a:r>
            <a:endParaRPr lang="en-US" u="sng" dirty="0" smtClean="0"/>
          </a:p>
          <a:p>
            <a:r>
              <a:rPr lang="en-US" dirty="0" smtClean="0">
                <a:hlinkClick r:id="rId5"/>
              </a:rPr>
              <a:t>http://vnweb.hwwilsonweb.com/hww/results/getResults.jhtml?_DARGS=/hww/results/results_common.jhtml.33</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9937"/>
            <a:ext cx="8001000" cy="1143000"/>
          </a:xfrm>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Predominantly Hyperactive-Impulsive:</a:t>
            </a:r>
          </a:p>
          <a:p>
            <a:pPr lvl="1"/>
            <a:r>
              <a:rPr lang="en-US" dirty="0" smtClean="0"/>
              <a:t>Six or more symptoms in the Hyperactive-Impulsivity category are present</a:t>
            </a:r>
          </a:p>
          <a:p>
            <a:pPr lvl="1"/>
            <a:r>
              <a:rPr lang="en-US" dirty="0" smtClean="0"/>
              <a:t>Fewer than six symptoms of Inattention category are present</a:t>
            </a:r>
          </a:p>
          <a:p>
            <a:r>
              <a:rPr lang="en-US" dirty="0" smtClean="0"/>
              <a:t>Predominantly Inattentive:</a:t>
            </a:r>
          </a:p>
          <a:p>
            <a:pPr lvl="1"/>
            <a:r>
              <a:rPr lang="en-US" dirty="0" smtClean="0"/>
              <a:t>Six or more symptoms in the Inattention category are present</a:t>
            </a:r>
          </a:p>
          <a:p>
            <a:pPr lvl="1"/>
            <a:r>
              <a:rPr lang="en-US" dirty="0" smtClean="0"/>
              <a:t>Fewer than six symptoms of Hyperactive-Impulsivity category are present</a:t>
            </a:r>
          </a:p>
          <a:p>
            <a:r>
              <a:rPr lang="en-US" dirty="0" smtClean="0"/>
              <a:t>Combined Hyperactive-Impulsive and Inattentive:</a:t>
            </a:r>
          </a:p>
          <a:p>
            <a:pPr lvl="1"/>
            <a:r>
              <a:rPr lang="en-US" dirty="0" smtClean="0"/>
              <a:t>Six or more symptoms in both categories are present</a:t>
            </a:r>
          </a:p>
          <a:p>
            <a:pPr lvl="1"/>
            <a:r>
              <a:rPr lang="en-US" dirty="0" smtClean="0"/>
              <a:t>Most children have combined Hyperactive-Impulsive and Inattentive ADHD </a:t>
            </a:r>
          </a:p>
          <a:p>
            <a:r>
              <a:rPr lang="en-US" dirty="0" smtClean="0"/>
              <a:t>In children these behaviors have to be severe and occur more often than not, for a period of 6 months and in more than one setting, to be diagnosed with ADHD.</a:t>
            </a:r>
          </a:p>
          <a:p>
            <a:pPr>
              <a:buNone/>
            </a:pPr>
            <a:endParaRPr lang="en-US" dirty="0" smtClean="0"/>
          </a:p>
          <a:p>
            <a:endParaRPr lang="en-US" dirty="0" smtClean="0"/>
          </a:p>
          <a:p>
            <a:endParaRPr lang="en-US" dirty="0"/>
          </a:p>
        </p:txBody>
      </p:sp>
      <p:pic>
        <p:nvPicPr>
          <p:cNvPr id="5" name="Picture 4" descr="j0386400.jpg"/>
          <p:cNvPicPr>
            <a:picLocks noChangeAspect="1"/>
          </p:cNvPicPr>
          <p:nvPr/>
        </p:nvPicPr>
        <p:blipFill>
          <a:blip r:embed="rId2"/>
          <a:stretch>
            <a:fillRect/>
          </a:stretch>
        </p:blipFill>
        <p:spPr>
          <a:xfrm>
            <a:off x="6441539" y="471249"/>
            <a:ext cx="2488254" cy="16381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a:t>
            </a:r>
            <a:endParaRPr lang="en-US" dirty="0"/>
          </a:p>
        </p:txBody>
      </p:sp>
      <p:sp>
        <p:nvSpPr>
          <p:cNvPr id="3" name="Content Placeholder 2"/>
          <p:cNvSpPr>
            <a:spLocks noGrp="1"/>
          </p:cNvSpPr>
          <p:nvPr>
            <p:ph idx="1"/>
          </p:nvPr>
        </p:nvSpPr>
        <p:spPr/>
        <p:txBody>
          <a:bodyPr>
            <a:normAutofit fontScale="92500"/>
          </a:bodyPr>
          <a:lstStyle/>
          <a:p>
            <a:r>
              <a:rPr lang="en-US" dirty="0" smtClean="0"/>
              <a:t>To be diagnosing with ADHD they must be out of the normal range for the child’s age and development.</a:t>
            </a:r>
          </a:p>
          <a:p>
            <a:r>
              <a:rPr lang="en-US" dirty="0" smtClean="0"/>
              <a:t>ADHD is the most common studied and diagnose psychiatric disorder in children, affecting three to five percent of children globally with the symptom starting before seven years of age.</a:t>
            </a:r>
          </a:p>
          <a:p>
            <a:r>
              <a:rPr lang="en-US" dirty="0" smtClean="0"/>
              <a:t>Almost 6% of the student population in the United States has been diagnosed with ADHD.</a:t>
            </a:r>
          </a:p>
          <a:p>
            <a:r>
              <a:rPr lang="en-US" dirty="0" smtClean="0"/>
              <a:t>ADHD-a disease being diagnosed by primary care physicians</a:t>
            </a:r>
          </a:p>
          <a:p>
            <a:endParaRPr lang="en-US" dirty="0" smtClean="0"/>
          </a:p>
        </p:txBody>
      </p:sp>
      <p:pic>
        <p:nvPicPr>
          <p:cNvPr id="4" name="Picture 9" descr="adhd">
            <a:hlinkClick r:id="rId2"/>
          </p:cNvPr>
          <p:cNvPicPr>
            <a:picLocks noChangeAspect="1" noChangeArrowheads="1"/>
          </p:cNvPicPr>
          <p:nvPr/>
        </p:nvPicPr>
        <p:blipFill>
          <a:blip r:embed="rId3"/>
          <a:srcRect/>
          <a:stretch>
            <a:fillRect/>
          </a:stretch>
        </p:blipFill>
        <p:spPr bwMode="auto">
          <a:xfrm>
            <a:off x="571500" y="0"/>
            <a:ext cx="1524000" cy="185455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Causes of ADHD:</a:t>
            </a:r>
          </a:p>
          <a:p>
            <a:pPr lvl="1"/>
            <a:r>
              <a:rPr lang="en-US" dirty="0" smtClean="0"/>
              <a:t>Genes- Your first degree relative has a 25% chance of having ADHD if you do.  In adoption studies, children resembled their biological parents through hyperactivity rather than their adopted parents. </a:t>
            </a:r>
          </a:p>
          <a:p>
            <a:pPr lvl="1"/>
            <a:r>
              <a:rPr lang="en-US" dirty="0" smtClean="0"/>
              <a:t>Environmental Factors- There is a potential link between cigarette smoking and alcohol use during pregnancy and children born with ADHD.  Also preschoolers that are exposed to lead are at a higher risk to ADHD. </a:t>
            </a:r>
          </a:p>
          <a:p>
            <a:pPr lvl="1"/>
            <a:r>
              <a:rPr lang="en-US" dirty="0" smtClean="0"/>
              <a:t>Food Additives- British research has proposed a possible connection between food additives (food coloring and preservatives) and ADHD.</a:t>
            </a:r>
          </a:p>
          <a:p>
            <a:r>
              <a:rPr lang="en-US" dirty="0" smtClean="0">
                <a:hlinkClick r:id="rId2"/>
              </a:rPr>
              <a:t>http://www.youtube.com/watch?v=ZJHT5XROrBA</a:t>
            </a:r>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_ADHD.jp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Therapy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Stimulants have a calming affect on children with ADHD.</a:t>
            </a:r>
          </a:p>
          <a:p>
            <a:r>
              <a:rPr lang="en-US" dirty="0" smtClean="0"/>
              <a:t>Pill, capsule, liquid, or skin patch</a:t>
            </a:r>
          </a:p>
          <a:p>
            <a:r>
              <a:rPr lang="en-US" dirty="0" smtClean="0"/>
              <a:t>Short-acting, long-acting, and extended release</a:t>
            </a:r>
          </a:p>
          <a:p>
            <a:r>
              <a:rPr lang="en-US" dirty="0" smtClean="0"/>
              <a:t>Side effects include:</a:t>
            </a:r>
          </a:p>
          <a:p>
            <a:pPr lvl="1"/>
            <a:r>
              <a:rPr lang="en-US" dirty="0" smtClean="0"/>
              <a:t>Decreased appetite</a:t>
            </a:r>
          </a:p>
          <a:p>
            <a:pPr lvl="1"/>
            <a:r>
              <a:rPr lang="en-US" dirty="0" smtClean="0"/>
              <a:t>Sleep problems</a:t>
            </a:r>
          </a:p>
          <a:p>
            <a:pPr lvl="1"/>
            <a:r>
              <a:rPr lang="en-US" dirty="0" smtClean="0"/>
              <a:t>Less common side effects- tics, lack of emotion</a:t>
            </a:r>
          </a:p>
          <a:p>
            <a:r>
              <a:rPr lang="en-US" dirty="0" smtClean="0"/>
              <a:t>There is no cure, but with the addition of Behavioral Therapy it is easier to cope with the disorder.</a:t>
            </a:r>
          </a:p>
          <a:p>
            <a:pPr lvl="1"/>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1056</TotalTime>
  <Words>1700</Words>
  <Application>Microsoft Office PowerPoint</Application>
  <PresentationFormat>On-screen Show (4:3)</PresentationFormat>
  <Paragraphs>148</Paragraphs>
  <Slides>42</Slides>
  <Notes>2</Notes>
  <HiddenSlides>0</HiddenSlides>
  <MMClips>0</MMClips>
  <ScaleCrop>false</ScaleCrop>
  <HeadingPairs>
    <vt:vector size="6" baseType="variant">
      <vt:variant>
        <vt:lpstr>Theme</vt:lpstr>
      </vt:variant>
      <vt:variant>
        <vt:i4>1</vt:i4>
      </vt:variant>
      <vt:variant>
        <vt:lpstr>Links</vt:lpstr>
      </vt:variant>
      <vt:variant>
        <vt:i4>6</vt:i4>
      </vt:variant>
      <vt:variant>
        <vt:lpstr>Slide Titles</vt:lpstr>
      </vt:variant>
      <vt:variant>
        <vt:i4>42</vt:i4>
      </vt:variant>
    </vt:vector>
  </HeadingPairs>
  <TitlesOfParts>
    <vt:vector size="49" baseType="lpstr">
      <vt:lpstr>Travelogue</vt:lpstr>
      <vt:lpstr>Document1!OLE_LINK1</vt:lpstr>
      <vt:lpstr>Document2!OLE_LINK1</vt:lpstr>
      <vt:lpstr>Document2!OLE_LINK2</vt:lpstr>
      <vt:lpstr>Document2!OLE_LINK5</vt:lpstr>
      <vt:lpstr>Document2!OLE_LINK3</vt:lpstr>
      <vt:lpstr>Document2!OLE_LINK4</vt:lpstr>
      <vt:lpstr>Attention Deficit Hyperactive Disorder: Drug Treatment verse Behavioral Treatment and Over diagnosed in Children</vt:lpstr>
      <vt:lpstr>Our Stance</vt:lpstr>
      <vt:lpstr>Symptoms</vt:lpstr>
      <vt:lpstr>Slide 4</vt:lpstr>
      <vt:lpstr>Diagnosis</vt:lpstr>
      <vt:lpstr>Diagnosing</vt:lpstr>
      <vt:lpstr>Causes</vt:lpstr>
      <vt:lpstr>Slide 8</vt:lpstr>
      <vt:lpstr>Drug Therapy</vt:lpstr>
      <vt:lpstr>Slide 10</vt:lpstr>
      <vt:lpstr>Behavioral Therapy </vt:lpstr>
      <vt:lpstr>Combination Therapy</vt:lpstr>
      <vt:lpstr>1840s-1900s</vt:lpstr>
      <vt:lpstr>Slide 14</vt:lpstr>
      <vt:lpstr>1920s-1930s</vt:lpstr>
      <vt:lpstr>1950s-1960s</vt:lpstr>
      <vt:lpstr>1970s-1980s</vt:lpstr>
      <vt:lpstr>1990s-2000s</vt:lpstr>
      <vt:lpstr>Are Stimulants Overprescribed? </vt:lpstr>
      <vt:lpstr>ADHD Treatment Practices</vt:lpstr>
      <vt:lpstr>Methods</vt:lpstr>
      <vt:lpstr>Slide 22</vt:lpstr>
      <vt:lpstr>Slide 23</vt:lpstr>
      <vt:lpstr>Instruments and Measures </vt:lpstr>
      <vt:lpstr>Slide 25</vt:lpstr>
      <vt:lpstr>Discussion</vt:lpstr>
      <vt:lpstr>Slide 27</vt:lpstr>
      <vt:lpstr>Data Analyses</vt:lpstr>
      <vt:lpstr>Slide 29</vt:lpstr>
      <vt:lpstr>Results</vt:lpstr>
      <vt:lpstr>Multimodality Treatment of Attention Deficit Hyperactivity Disorder</vt:lpstr>
      <vt:lpstr>MTA Study</vt:lpstr>
      <vt:lpstr>MTA Questions</vt:lpstr>
      <vt:lpstr>MTA Findings</vt:lpstr>
      <vt:lpstr>Slide 35</vt:lpstr>
      <vt:lpstr>MTA Findings</vt:lpstr>
      <vt:lpstr>Slide 37</vt:lpstr>
      <vt:lpstr>MTA Findings</vt:lpstr>
      <vt:lpstr>Slide 39</vt:lpstr>
      <vt:lpstr>MTA Results</vt:lpstr>
      <vt:lpstr>Slide 41</vt:lpstr>
      <vt:lpstr>Works Cited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Deficit Hyperactive Disorder: Ritalin Treatment verse Behavioral Treatment in Children </dc:title>
  <dc:creator>Wendy Stephens</dc:creator>
  <cp:lastModifiedBy>ndemers</cp:lastModifiedBy>
  <cp:revision>26</cp:revision>
  <dcterms:created xsi:type="dcterms:W3CDTF">2009-10-29T02:36:39Z</dcterms:created>
  <dcterms:modified xsi:type="dcterms:W3CDTF">2009-11-03T15:39:21Z</dcterms:modified>
</cp:coreProperties>
</file>