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activeX/activeX1.xml" ContentType="application/vnd.ms-office.activeX+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62" r:id="rId5"/>
    <p:sldId id="263" r:id="rId6"/>
    <p:sldId id="280" r:id="rId7"/>
    <p:sldId id="260" r:id="rId8"/>
    <p:sldId id="261" r:id="rId9"/>
    <p:sldId id="279" r:id="rId10"/>
    <p:sldId id="265" r:id="rId11"/>
    <p:sldId id="264" r:id="rId12"/>
    <p:sldId id="267" r:id="rId13"/>
    <p:sldId id="268" r:id="rId14"/>
    <p:sldId id="269" r:id="rId15"/>
    <p:sldId id="270" r:id="rId16"/>
    <p:sldId id="272" r:id="rId17"/>
    <p:sldId id="282" r:id="rId18"/>
    <p:sldId id="283" r:id="rId19"/>
    <p:sldId id="266" r:id="rId20"/>
    <p:sldId id="271" r:id="rId21"/>
    <p:sldId id="273" r:id="rId22"/>
    <p:sldId id="274" r:id="rId23"/>
    <p:sldId id="275" r:id="rId24"/>
    <p:sldId id="276" r:id="rId25"/>
    <p:sldId id="277" r:id="rId26"/>
    <p:sldId id="278" r:id="rId27"/>
    <p:sldId id="285" r:id="rId28"/>
    <p:sldId id="281" r:id="rId29"/>
    <p:sldId id="284" r:id="rId30"/>
    <p:sldId id="286" r:id="rId31"/>
    <p:sldId id="287"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BB27"/>
    <a:srgbClr val="1FC75F"/>
    <a:srgbClr val="009900"/>
    <a:srgbClr val="CC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autoAdjust="0"/>
    <p:restoredTop sz="82667" autoAdjust="0"/>
  </p:normalViewPr>
  <p:slideViewPr>
    <p:cSldViewPr>
      <p:cViewPr varScale="1">
        <p:scale>
          <a:sx n="65" d="100"/>
          <a:sy n="65" d="100"/>
        </p:scale>
        <p:origin x="-13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activeX/activeX1.xml><?xml version="1.0" encoding="utf-8"?>
<ax:ocx xmlns:ax="http://schemas.microsoft.com/office/2006/activeX" xmlns:r="http://schemas.openxmlformats.org/officeDocument/2006/relationships" ax:classid="{D27CDB6E-AE6D-11CF-96B8-444553540000}" ax:persistence="persistPropertyBag">
  <ax:ocxPr ax:name="_cx" ax:value="22644"/>
  <ax:ocxPr ax:name="_cy" ax:value="15875"/>
  <ax:ocxPr ax:name="FlashVars" ax:value=""/>
  <ax:ocxPr ax:name="Movie" ax:value="http://www.youtube.com/v/-xREert4p-U"/>
  <ax:ocxPr ax:name="Src" ax:value="http://www.youtube.com/v/-xREert4p-U"/>
  <ax:ocxPr ax:name="WMode" ax:value="Window"/>
  <ax:ocxPr ax:name="Play" ax:value="0"/>
  <ax:ocxPr ax:name="Loop" ax:value="0"/>
  <ax:ocxPr ax:name="Quality" ax:value="High"/>
  <ax:ocxPr ax:name="SAlign" ax:value="LT"/>
  <ax:ocxPr ax:name="Menu" ax:value="-1"/>
  <ax:ocxPr ax:name="Base" ax:value=""/>
  <ax:ocxPr ax:name="AllowScriptAccess" ax:value=""/>
  <ax:ocxPr ax:name="Scale" ax:value="NoScale"/>
  <ax:ocxPr ax:name="DeviceFont" ax:value="0"/>
  <ax:ocxPr ax:name="EmbedMovie" ax:value="0"/>
  <ax:ocxPr ax:name="BGColor" ax:value=""/>
  <ax:ocxPr ax:name="SWRemote" ax:value=""/>
  <ax:ocxPr ax:name="MovieData" ax:value=""/>
  <ax:ocxPr ax:name="SeamlessTabbing" ax:value="1"/>
  <ax:ocxPr ax:name="Profile" ax:value="0"/>
  <ax:ocxPr ax:name="ProfileAddress" ax:value=""/>
  <ax:ocxPr ax:name="ProfilePort" ax:value="0"/>
  <ax:ocxPr ax:name="AllowNetworking" ax:value="all"/>
  <ax:ocxPr ax:name="AllowFullScreen" ax:value="false"/>
</ax:ocx>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2007_Workbook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2007_Workbook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2007_Workbook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a:t>Top 10</a:t>
            </a:r>
            <a:r>
              <a:rPr lang="en-US" baseline="0"/>
              <a:t> All-time Home Run Leaders</a:t>
            </a:r>
          </a:p>
          <a:p>
            <a:pPr>
              <a:defRPr/>
            </a:pPr>
            <a:r>
              <a:rPr lang="en-US" baseline="0"/>
              <a:t> </a:t>
            </a:r>
            <a:r>
              <a:rPr lang="en-US" sz="800" baseline="0"/>
              <a:t>(Asterisk *Denotes Steroid Use)</a:t>
            </a:r>
            <a:endParaRPr lang="en-US" sz="800"/>
          </a:p>
        </c:rich>
      </c:tx>
      <c:layout/>
    </c:title>
    <c:view3D>
      <c:perspective val="30"/>
    </c:view3D>
    <c:plotArea>
      <c:layout/>
      <c:bar3DChart>
        <c:barDir val="bar"/>
        <c:grouping val="clustered"/>
        <c:ser>
          <c:idx val="0"/>
          <c:order val="0"/>
          <c:tx>
            <c:strRef>
              <c:f>Sheet1!$B$1</c:f>
              <c:strCache>
                <c:ptCount val="1"/>
                <c:pt idx="0">
                  <c:v>Home Runs</c:v>
                </c:pt>
              </c:strCache>
            </c:strRef>
          </c:tx>
          <c:dLbls>
            <c:showVal val="1"/>
          </c:dLbls>
          <c:cat>
            <c:strRef>
              <c:f>Sheet1!$A$2:$A$11</c:f>
              <c:strCache>
                <c:ptCount val="10"/>
                <c:pt idx="0">
                  <c:v>Barry Bonds * 22 Seasons</c:v>
                </c:pt>
                <c:pt idx="1">
                  <c:v>Hank Aarron 23 Seasons</c:v>
                </c:pt>
                <c:pt idx="2">
                  <c:v>Babe Ruth 22 Seasons</c:v>
                </c:pt>
                <c:pt idx="3">
                  <c:v>Willy Mays 22 Seasons</c:v>
                </c:pt>
                <c:pt idx="4">
                  <c:v>Ken Griffey Jr. * 23 Seasons</c:v>
                </c:pt>
                <c:pt idx="5">
                  <c:v>Sammy Sosa * 18 Seasons</c:v>
                </c:pt>
                <c:pt idx="6">
                  <c:v>Frank Robinson 21 Seasons</c:v>
                </c:pt>
                <c:pt idx="7">
                  <c:v>Mark McGwire * 16 Seasons</c:v>
                </c:pt>
                <c:pt idx="8">
                  <c:v>Alex Rodriguez * 18 Seasons</c:v>
                </c:pt>
                <c:pt idx="9">
                  <c:v>Harmon Killebrew 22 Seasons</c:v>
                </c:pt>
              </c:strCache>
            </c:strRef>
          </c:cat>
          <c:val>
            <c:numRef>
              <c:f>Sheet1!$B$2:$B$11</c:f>
              <c:numCache>
                <c:formatCode>General</c:formatCode>
                <c:ptCount val="10"/>
                <c:pt idx="0">
                  <c:v>762</c:v>
                </c:pt>
                <c:pt idx="1">
                  <c:v>755</c:v>
                </c:pt>
                <c:pt idx="2">
                  <c:v>714</c:v>
                </c:pt>
                <c:pt idx="3">
                  <c:v>660</c:v>
                </c:pt>
                <c:pt idx="4">
                  <c:v>633</c:v>
                </c:pt>
                <c:pt idx="5">
                  <c:v>609</c:v>
                </c:pt>
                <c:pt idx="6">
                  <c:v>586</c:v>
                </c:pt>
                <c:pt idx="7">
                  <c:v>583</c:v>
                </c:pt>
                <c:pt idx="8">
                  <c:v>583</c:v>
                </c:pt>
                <c:pt idx="9">
                  <c:v>573</c:v>
                </c:pt>
              </c:numCache>
            </c:numRef>
          </c:val>
          <c:bubble3D val="1"/>
        </c:ser>
        <c:shape val="cone"/>
        <c:axId val="41410944"/>
        <c:axId val="41412480"/>
        <c:axId val="0"/>
      </c:bar3DChart>
      <c:catAx>
        <c:axId val="41410944"/>
        <c:scaling>
          <c:orientation val="minMax"/>
        </c:scaling>
        <c:axPos val="l"/>
        <c:majorGridlines/>
        <c:numFmt formatCode="General" sourceLinked="1"/>
        <c:tickLblPos val="nextTo"/>
        <c:crossAx val="41412480"/>
        <c:crosses val="autoZero"/>
        <c:auto val="1"/>
        <c:lblAlgn val="ctr"/>
        <c:lblOffset val="100"/>
      </c:catAx>
      <c:valAx>
        <c:axId val="41412480"/>
        <c:scaling>
          <c:orientation val="minMax"/>
        </c:scaling>
        <c:axPos val="b"/>
        <c:majorGridlines/>
        <c:numFmt formatCode="General" sourceLinked="1"/>
        <c:tickLblPos val="nextTo"/>
        <c:crossAx val="41410944"/>
        <c:crosses val="autoZero"/>
        <c:crossBetween val="between"/>
      </c:valAx>
    </c:plotArea>
    <c:legend>
      <c:legendPos val="r"/>
      <c:layout/>
    </c:legend>
    <c:plotVisOnly val="1"/>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5"/>
  <c:chart>
    <c:title>
      <c:tx>
        <c:rich>
          <a:bodyPr/>
          <a:lstStyle/>
          <a:p>
            <a:pPr>
              <a:defRPr/>
            </a:pPr>
            <a:r>
              <a:rPr lang="en-US" sz="1600" dirty="0"/>
              <a:t>What should be done about records if players </a:t>
            </a:r>
            <a:r>
              <a:rPr lang="en-US" sz="1600" dirty="0" smtClean="0"/>
              <a:t>who’ve </a:t>
            </a:r>
            <a:r>
              <a:rPr lang="en-US" sz="1600" dirty="0"/>
              <a:t>set those records were using steroids?</a:t>
            </a:r>
          </a:p>
          <a:p>
            <a:pPr>
              <a:defRPr/>
            </a:pPr>
            <a:r>
              <a:rPr lang="en-US" sz="1600" dirty="0"/>
              <a:t>(568 of 700 MLB</a:t>
            </a:r>
            <a:r>
              <a:rPr lang="en-US" sz="1600" baseline="0" dirty="0"/>
              <a:t> Players Answered)</a:t>
            </a:r>
            <a:endParaRPr lang="en-US" sz="1600" dirty="0"/>
          </a:p>
        </c:rich>
      </c:tx>
      <c:layout/>
    </c:title>
    <c:view3D>
      <c:rotX val="30"/>
      <c:perspective val="30"/>
    </c:view3D>
    <c:plotArea>
      <c:layout/>
      <c:pie3DChart>
        <c:varyColors val="1"/>
        <c:ser>
          <c:idx val="0"/>
          <c:order val="0"/>
          <c:tx>
            <c:strRef>
              <c:f>Sheet1!$B$1</c:f>
              <c:strCache>
                <c:ptCount val="1"/>
                <c:pt idx="0">
                  <c:v>What should be done about records if players whoe set those records were using steroids?</c:v>
                </c:pt>
              </c:strCache>
            </c:strRef>
          </c:tx>
          <c:dLbls>
            <c:showVal val="1"/>
            <c:showLeaderLines val="1"/>
          </c:dLbls>
          <c:cat>
            <c:strRef>
              <c:f>Sheet1!$A$2:$A$5</c:f>
              <c:strCache>
                <c:ptCount val="4"/>
                <c:pt idx="0">
                  <c:v>Record Should Remain with an Asterisk</c:v>
                </c:pt>
                <c:pt idx="1">
                  <c:v>Record Should Remain </c:v>
                </c:pt>
                <c:pt idx="2">
                  <c:v>Strip Record</c:v>
                </c:pt>
                <c:pt idx="3">
                  <c:v>Refused to Answer</c:v>
                </c:pt>
              </c:strCache>
            </c:strRef>
          </c:cat>
          <c:val>
            <c:numRef>
              <c:f>Sheet1!$B$2:$B$5</c:f>
              <c:numCache>
                <c:formatCode>General</c:formatCode>
                <c:ptCount val="4"/>
                <c:pt idx="0">
                  <c:v>26.1</c:v>
                </c:pt>
                <c:pt idx="1">
                  <c:v>62.4</c:v>
                </c:pt>
                <c:pt idx="2">
                  <c:v>9.2000000000000011</c:v>
                </c:pt>
                <c:pt idx="3">
                  <c:v>2.2999999999999998</c:v>
                </c:pt>
              </c:numCache>
            </c:numRef>
          </c:val>
        </c:ser>
      </c:pie3DChart>
    </c:plotArea>
    <c:legend>
      <c:legendPos val="r"/>
      <c:layout>
        <c:manualLayout>
          <c:xMode val="edge"/>
          <c:yMode val="edge"/>
          <c:x val="0.62014421636688632"/>
          <c:y val="0.25312196603266152"/>
          <c:w val="0.34884063586751385"/>
          <c:h val="0.73249706774948464"/>
        </c:manualLayout>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5"/>
  <c:chart>
    <c:title>
      <c:tx>
        <c:rich>
          <a:bodyPr/>
          <a:lstStyle/>
          <a:p>
            <a:pPr algn="ctr">
              <a:defRPr/>
            </a:pPr>
            <a:r>
              <a:rPr lang="en-US" sz="1600" dirty="0"/>
              <a:t>Are Steroids a</a:t>
            </a:r>
            <a:r>
              <a:rPr lang="en-US" sz="1600" baseline="0" dirty="0"/>
              <a:t> Major contributor to record </a:t>
            </a:r>
            <a:r>
              <a:rPr lang="en-US" sz="1600" baseline="0" dirty="0" smtClean="0"/>
              <a:t>performances </a:t>
            </a:r>
            <a:r>
              <a:rPr lang="en-US" sz="1600" baseline="0" dirty="0"/>
              <a:t>in recent years? </a:t>
            </a:r>
          </a:p>
          <a:p>
            <a:pPr algn="ctr">
              <a:defRPr/>
            </a:pPr>
            <a:r>
              <a:rPr lang="en-US" sz="1600" baseline="0" dirty="0"/>
              <a:t>(568 of 700 MLB Players Answered)</a:t>
            </a:r>
            <a:endParaRPr lang="en-US" sz="1600" dirty="0"/>
          </a:p>
        </c:rich>
      </c:tx>
      <c:layout>
        <c:manualLayout>
          <c:xMode val="edge"/>
          <c:yMode val="edge"/>
          <c:x val="0.11578390937876949"/>
          <c:y val="4.7619047619047623E-2"/>
        </c:manualLayout>
      </c:layout>
    </c:title>
    <c:view3D>
      <c:rotX val="30"/>
      <c:perspective val="30"/>
    </c:view3D>
    <c:plotArea>
      <c:layout/>
      <c:pie3DChart>
        <c:varyColors val="1"/>
        <c:ser>
          <c:idx val="0"/>
          <c:order val="0"/>
          <c:tx>
            <c:strRef>
              <c:f>Sheet1!$B$1</c:f>
              <c:strCache>
                <c:ptCount val="1"/>
                <c:pt idx="0">
                  <c:v>568/700 MLB Players Answered</c:v>
                </c:pt>
              </c:strCache>
            </c:strRef>
          </c:tx>
          <c:dLbls>
            <c:showVal val="1"/>
            <c:showLeaderLines val="1"/>
          </c:dLbls>
          <c:cat>
            <c:strRef>
              <c:f>Sheet1!$A$2:$A$5</c:f>
              <c:strCache>
                <c:ptCount val="4"/>
                <c:pt idx="0">
                  <c:v>Major Contributor</c:v>
                </c:pt>
                <c:pt idx="1">
                  <c:v>Minor Contributor</c:v>
                </c:pt>
                <c:pt idx="2">
                  <c:v>Not a Factor</c:v>
                </c:pt>
                <c:pt idx="3">
                  <c:v>Refused to Answer</c:v>
                </c:pt>
              </c:strCache>
            </c:strRef>
          </c:cat>
          <c:val>
            <c:numRef>
              <c:f>Sheet1!$B$2:$B$5</c:f>
              <c:numCache>
                <c:formatCode>General</c:formatCode>
                <c:ptCount val="4"/>
                <c:pt idx="0">
                  <c:v>27.3</c:v>
                </c:pt>
                <c:pt idx="1">
                  <c:v>51.9</c:v>
                </c:pt>
                <c:pt idx="2">
                  <c:v>18.3</c:v>
                </c:pt>
                <c:pt idx="3">
                  <c:v>2.5</c:v>
                </c:pt>
              </c:numCache>
            </c:numRef>
          </c:val>
        </c:ser>
      </c:pie3DChart>
    </c:plotArea>
    <c:legend>
      <c:legendPos val="r"/>
      <c:layout/>
    </c:legend>
    <c:plotVisOnly val="1"/>
  </c:chart>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drawing1.xml><?xml version="1.0" encoding="utf-8"?>
<c:userShapes xmlns:c="http://schemas.openxmlformats.org/drawingml/2006/chart">
  <cdr:relSizeAnchor xmlns:cdr="http://schemas.openxmlformats.org/drawingml/2006/chartDrawing">
    <cdr:from>
      <cdr:x>0.9537</cdr:x>
      <cdr:y>0.95062</cdr:y>
    </cdr:from>
    <cdr:to>
      <cdr:x>1</cdr:x>
      <cdr:y>1</cdr:y>
    </cdr:to>
    <cdr:sp macro="" textlink="">
      <cdr:nvSpPr>
        <cdr:cNvPr id="2" name="TextBox 1"/>
        <cdr:cNvSpPr txBox="1"/>
      </cdr:nvSpPr>
      <cdr:spPr>
        <a:xfrm xmlns:a="http://schemas.openxmlformats.org/drawingml/2006/main">
          <a:off x="8001000" y="6248400"/>
          <a:ext cx="3810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800" dirty="0" smtClean="0">
              <a:latin typeface="Andalus" pitchFamily="2" charset="-78"/>
              <a:cs typeface="Andalus" pitchFamily="2" charset="-78"/>
            </a:rPr>
            <a:t>(15)</a:t>
          </a:r>
          <a:endParaRPr lang="en-US" sz="800" dirty="0">
            <a:latin typeface="Andalus" pitchFamily="2" charset="-78"/>
            <a:cs typeface="Andalus" pitchFamily="2" charset="-7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7650A-CB27-4882-B52C-C66E689E9C15}" type="datetimeFigureOut">
              <a:rPr lang="en-US" smtClean="0"/>
              <a:pPr/>
              <a:t>11/9/2009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34CA49-C492-40E9-A31C-5987A3F2A3E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We’re going</a:t>
            </a:r>
            <a:r>
              <a:rPr lang="en-US" baseline="0" dirty="0" smtClean="0"/>
              <a:t> to talk to you today about steroids in baseball. </a:t>
            </a:r>
          </a:p>
          <a:p>
            <a:endParaRPr lang="en-US" baseline="0" dirty="0" smtClean="0"/>
          </a:p>
          <a:p>
            <a:r>
              <a:rPr lang="en-US" baseline="0" dirty="0" smtClean="0"/>
              <a:t>We have a quick little video to show you as an introduction,</a:t>
            </a:r>
          </a:p>
          <a:p>
            <a:endParaRPr lang="en-US" baseline="0" dirty="0" smtClean="0"/>
          </a:p>
          <a:p>
            <a:r>
              <a:rPr lang="en-US" baseline="0" dirty="0" smtClean="0"/>
              <a:t> and then were going to start by discussing what steroids are, terms you should know, the history of steroids, government regulations, and side effects and health risks involved because</a:t>
            </a:r>
          </a:p>
          <a:p>
            <a:endParaRPr lang="en-US" baseline="0" dirty="0" smtClean="0"/>
          </a:p>
          <a:p>
            <a:r>
              <a:rPr lang="en-US" baseline="0" dirty="0" smtClean="0"/>
              <a:t> its important to understand all of those things before making a decision about whether you believe steroids should be allowed in baseball or not. </a:t>
            </a:r>
          </a:p>
          <a:p>
            <a:endParaRPr lang="en-US" baseline="0" dirty="0" smtClean="0"/>
          </a:p>
          <a:p>
            <a:r>
              <a:rPr lang="en-US" baseline="0" dirty="0" smtClean="0"/>
              <a:t>Then, after we’ve introduced steroids and explained all that we have another video that discusses some of the scientific aspects of steroids, and then we will get into the actual topic of steroids in baseball.</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a list of the results of a survey of 500 steroid users. As you can see, 50% of the participants had at least 5 of these side effects, and only .8% had no side effects at all. That’s 4 out of 500 people.</a:t>
            </a:r>
          </a:p>
          <a:p>
            <a:endParaRPr lang="en-US" baseline="0" dirty="0" smtClean="0"/>
          </a:p>
          <a:p>
            <a:r>
              <a:rPr lang="en-US" baseline="0" dirty="0" smtClean="0"/>
              <a:t>Go over what these side effects are…</a:t>
            </a:r>
          </a:p>
          <a:p>
            <a:r>
              <a:rPr lang="en-US" baseline="0" dirty="0" smtClean="0"/>
              <a:t> </a:t>
            </a:r>
          </a:p>
          <a:p>
            <a:r>
              <a:rPr lang="en-US" baseline="0" dirty="0" smtClean="0"/>
              <a:t>Testicular atrophy- Shrinking of the testicles</a:t>
            </a:r>
          </a:p>
          <a:p>
            <a:r>
              <a:rPr lang="en-US" baseline="0" dirty="0" smtClean="0"/>
              <a:t> Fluid retention/edema- retaining water</a:t>
            </a:r>
          </a:p>
          <a:p>
            <a:r>
              <a:rPr lang="en-US" baseline="0" dirty="0" err="1" smtClean="0"/>
              <a:t>Gynecomastia</a:t>
            </a:r>
            <a:r>
              <a:rPr lang="en-US" baseline="0" dirty="0" smtClean="0"/>
              <a:t>- man boobs… referred to by many people as </a:t>
            </a:r>
            <a:r>
              <a:rPr lang="en-US" baseline="0" dirty="0" err="1" smtClean="0"/>
              <a:t>moobs</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9F34CA49-C492-40E9-A31C-5987A3F2A3EF}"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u="sng" dirty="0" smtClean="0"/>
              <a:t>Bullet 1: </a:t>
            </a:r>
            <a:r>
              <a:rPr lang="en-US" sz="1200" kern="1200" dirty="0" smtClean="0">
                <a:solidFill>
                  <a:schemeClr val="tx1"/>
                </a:solidFill>
                <a:latin typeface="+mn-lt"/>
                <a:ea typeface="+mn-ea"/>
                <a:cs typeface="+mn-cs"/>
              </a:rPr>
              <a:t>Steroid abuse has been associated with liver tumors and a rare condition called </a:t>
            </a:r>
            <a:r>
              <a:rPr lang="en-US" sz="1200" kern="1200" dirty="0" err="1" smtClean="0">
                <a:solidFill>
                  <a:schemeClr val="tx1"/>
                </a:solidFill>
                <a:latin typeface="+mn-lt"/>
                <a:ea typeface="+mn-ea"/>
                <a:cs typeface="+mn-cs"/>
              </a:rPr>
              <a:t>peliosis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hepatis</a:t>
            </a:r>
            <a:r>
              <a:rPr lang="en-US" sz="1200" kern="1200" dirty="0" smtClean="0">
                <a:solidFill>
                  <a:schemeClr val="tx1"/>
                </a:solidFill>
                <a:latin typeface="+mn-lt"/>
                <a:ea typeface="+mn-ea"/>
                <a:cs typeface="+mn-cs"/>
              </a:rPr>
              <a:t>, in which blood-filled cysts form in the liver. Both the tumors and the cysts can rupture, causing internal bleeding.</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If</a:t>
            </a:r>
            <a:r>
              <a:rPr lang="en-US" sz="1200" kern="1200" baseline="0" dirty="0" smtClean="0">
                <a:solidFill>
                  <a:schemeClr val="tx1"/>
                </a:solidFill>
                <a:latin typeface="+mn-lt"/>
                <a:ea typeface="+mn-ea"/>
                <a:cs typeface="+mn-cs"/>
              </a:rPr>
              <a:t> you think that sounds bad, then finding out that those are </a:t>
            </a:r>
            <a:r>
              <a:rPr lang="en-US" sz="1200" kern="1200" baseline="0" dirty="0" err="1" smtClean="0">
                <a:solidFill>
                  <a:schemeClr val="tx1"/>
                </a:solidFill>
                <a:latin typeface="+mn-lt"/>
                <a:ea typeface="+mn-ea"/>
                <a:cs typeface="+mn-cs"/>
              </a:rPr>
              <a:t>acutally</a:t>
            </a:r>
            <a:r>
              <a:rPr lang="en-US" sz="1200" kern="1200" baseline="0" dirty="0" smtClean="0">
                <a:solidFill>
                  <a:schemeClr val="tx1"/>
                </a:solidFill>
                <a:latin typeface="+mn-lt"/>
                <a:ea typeface="+mn-ea"/>
                <a:cs typeface="+mn-cs"/>
              </a:rPr>
              <a:t> only the short term affects might shock you.</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Long-term affects to the liver come from those same cysts, but with long-term use of steroids, those cysts actually replace the liver tissue, and can create liver cancer and go undetected until a life threatening abdominal hemorrhage occurs.</a:t>
            </a: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Bullet 3:  </a:t>
            </a:r>
            <a:r>
              <a:rPr lang="en-US" sz="1200" kern="1200" dirty="0" smtClean="0">
                <a:solidFill>
                  <a:schemeClr val="tx1"/>
                </a:solidFill>
                <a:latin typeface="+mn-lt"/>
                <a:ea typeface="+mn-ea"/>
                <a:cs typeface="+mn-cs"/>
              </a:rPr>
              <a:t>Cardiovascular</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referes</a:t>
            </a:r>
            <a:r>
              <a:rPr lang="en-US" sz="1200" kern="1200" baseline="0" dirty="0" smtClean="0">
                <a:solidFill>
                  <a:schemeClr val="tx1"/>
                </a:solidFill>
                <a:latin typeface="+mn-lt"/>
                <a:ea typeface="+mn-ea"/>
                <a:cs typeface="+mn-cs"/>
              </a:rPr>
              <a:t> to the heart and blood vessels.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Having elevated blood pressure over time, “causes the heart to get larger, which may lead to heart failure, small bulges (aneurysms) can form in blood vessels, the main artery from the heart (aorta), arteries in the brain, legs, and intestines; and the artery leading to the spleen.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Blood vessels in the kidney can narrow, which may cause kidney failure. Arteries throughout the body can "harden" faster, especially those in the heart, brain, kidneys, and legs. This can cause a heart attack, stroke, kidney failure or amputation of part of the leg.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(FOR THOSE</a:t>
            </a:r>
            <a:r>
              <a:rPr lang="en-US" sz="1200" kern="1200" baseline="0" dirty="0" smtClean="0">
                <a:solidFill>
                  <a:schemeClr val="tx1"/>
                </a:solidFill>
                <a:latin typeface="+mn-lt"/>
                <a:ea typeface="+mn-ea"/>
                <a:cs typeface="+mn-cs"/>
              </a:rPr>
              <a:t> WHO MAY NOT KNOW: a stroke is </a:t>
            </a:r>
            <a:r>
              <a:rPr lang="en-US" dirty="0" smtClean="0"/>
              <a:t>a blockage or hemorrhage of a blood vessel leading to the brain, causing inadequate oxygen supply and</a:t>
            </a:r>
            <a:r>
              <a:rPr lang="en-US" baseline="0" dirty="0" smtClean="0"/>
              <a:t> can cause symptoms such as </a:t>
            </a:r>
            <a:r>
              <a:rPr lang="en-US" dirty="0" smtClean="0"/>
              <a:t>paralysis of parts of the body, speech difficulties, and, if severe, loss of consciousness or death.)</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Blood vessels in the eyes may burst or bleed, which can cause vision changes and can result in blindness </a:t>
            </a:r>
            <a:r>
              <a:rPr lang="en-US" sz="1200" kern="1200" baseline="-25000" dirty="0" smtClean="0">
                <a:solidFill>
                  <a:schemeClr val="tx1"/>
                </a:solidFill>
                <a:latin typeface="+mn-lt"/>
                <a:ea typeface="+mn-ea"/>
                <a:cs typeface="+mn-cs"/>
              </a:rPr>
              <a:t>(36)</a:t>
            </a:r>
            <a:r>
              <a:rPr lang="en-US" sz="1200" kern="1200" dirty="0" smtClean="0">
                <a:solidFill>
                  <a:schemeClr val="tx1"/>
                </a:solidFill>
                <a:latin typeface="+mn-lt"/>
                <a:ea typeface="+mn-ea"/>
                <a:cs typeface="+mn-cs"/>
              </a:rPr>
              <a:t>.” In addition, elevated blood pressure affects the good and bad cholesterol levels in the body, which can also lead to heart attack and stroke.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On top of this, steroid use causes the muscles to grow more quickly than the heart can handle, and the heart has to work harder to provide more blood to the additional muscle. </a:t>
            </a: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Bullet 4: </a:t>
            </a:r>
            <a:r>
              <a:rPr lang="en-US" sz="1200" kern="1200" dirty="0" smtClean="0">
                <a:solidFill>
                  <a:schemeClr val="tx1"/>
                </a:solidFill>
                <a:latin typeface="+mn-lt"/>
                <a:ea typeface="+mn-ea"/>
                <a:cs typeface="+mn-cs"/>
              </a:rPr>
              <a:t>“Studies have confirmed steroid abuse has a long term effect on the neurological pathways of the brain. Depending on the age when steroids are taken, the effects can sometimes be permanent.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For example, abusing steroids in the teenage years of development has shown to affect the brain’s ability to properly produce serotonin, the enzyme tied with our sense of well-being. This tampering with serotonin can lead to permanent increases in depression and aggression.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women, this hormonal tampering can also lead to significantly lower levels of progesterone and estrogen, potentially upsetting the delicate balance of female chemistry and inducing severe anxiety and depression </a:t>
            </a:r>
            <a:r>
              <a:rPr lang="en-US" sz="1200" kern="1200" baseline="-25000" dirty="0" smtClean="0">
                <a:solidFill>
                  <a:schemeClr val="tx1"/>
                </a:solidFill>
                <a:latin typeface="+mn-lt"/>
                <a:ea typeface="+mn-ea"/>
                <a:cs typeface="+mn-cs"/>
              </a:rPr>
              <a:t>(36)</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b="1" u="sng" kern="1200" dirty="0" smtClean="0">
                <a:solidFill>
                  <a:schemeClr val="tx1"/>
                </a:solidFill>
                <a:latin typeface="+mn-lt"/>
                <a:ea typeface="+mn-ea"/>
                <a:cs typeface="+mn-cs"/>
              </a:rPr>
              <a:t>Bullet 5: </a:t>
            </a:r>
            <a:r>
              <a:rPr lang="en-US" sz="1200" kern="1200" dirty="0" smtClean="0">
                <a:solidFill>
                  <a:schemeClr val="tx1"/>
                </a:solidFill>
                <a:latin typeface="+mn-lt"/>
                <a:ea typeface="+mn-ea"/>
                <a:cs typeface="+mn-cs"/>
              </a:rPr>
              <a:t>HIV is one of the deadliest side effects and it is rarely considered by steroid users as something they need to worry about,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however, “Intravenous needle sharing, combined with a heightened sex drive and libido function can be a very dangerous combination.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This is especially true in adolescent teens and young adults who often have weaker decision-making skills and a high susceptibility to peer pressure.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Also,</a:t>
            </a:r>
            <a:r>
              <a:rPr lang="en-US" sz="1200" kern="1200" baseline="0" dirty="0" smtClean="0">
                <a:solidFill>
                  <a:schemeClr val="tx1"/>
                </a:solidFill>
                <a:latin typeface="+mn-lt"/>
                <a:ea typeface="+mn-ea"/>
                <a:cs typeface="+mn-cs"/>
              </a:rPr>
              <a:t> a lot of steroid users are already good at rationalizing their actions and they tell themselves  things like “this only happens to others, not to me”</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demonstrate</a:t>
            </a:r>
            <a:r>
              <a:rPr lang="en-US" baseline="0" dirty="0" smtClean="0"/>
              <a:t> the severity of this we have a picture of a healthy liver</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Compared to a liver</a:t>
            </a:r>
            <a:r>
              <a:rPr lang="en-US" baseline="0" dirty="0" smtClean="0"/>
              <a:t> covered in </a:t>
            </a:r>
            <a:r>
              <a:rPr lang="en-US" sz="1200" kern="1200" dirty="0" err="1" smtClean="0">
                <a:solidFill>
                  <a:schemeClr val="tx1"/>
                </a:solidFill>
                <a:latin typeface="+mn-lt"/>
                <a:ea typeface="+mn-ea"/>
                <a:cs typeface="+mn-cs"/>
              </a:rPr>
              <a:t>peliosis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hepatis</a:t>
            </a:r>
            <a:r>
              <a:rPr lang="en-US" sz="1200" kern="1200" dirty="0" smtClean="0">
                <a:solidFill>
                  <a:schemeClr val="tx1"/>
                </a:solidFill>
                <a:latin typeface="+mn-lt"/>
                <a:ea typeface="+mn-ea"/>
                <a:cs typeface="+mn-cs"/>
              </a:rPr>
              <a:t>, the blood filled cysts that can rupture and cause internal bleeding. </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a  picture of an aneurysm in the brain. This big dark spot is the brain aneurysm. A</a:t>
            </a:r>
            <a:r>
              <a:rPr lang="en-US" dirty="0" smtClean="0"/>
              <a:t>n aneurysm is an </a:t>
            </a:r>
            <a:r>
              <a:rPr lang="en-US" dirty="0" err="1" smtClean="0"/>
              <a:t>abnormalblood</a:t>
            </a:r>
            <a:r>
              <a:rPr lang="en-US" dirty="0" smtClean="0"/>
              <a:t>-filled dilatation of a blood vessel (especially an artery) resulting from disease of the vessel wall or weakening of the blood vessel wall.  </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video were going to show you describes how steroids work, how testing for steroids works, and why focusing on steroids in sports is important.</a:t>
            </a:r>
          </a:p>
          <a:p>
            <a:endParaRPr lang="en-US" baseline="0" dirty="0" smtClean="0"/>
          </a:p>
          <a:p>
            <a:r>
              <a:rPr lang="en-US" baseline="0" dirty="0" smtClean="0"/>
              <a:t>You will here two terms in here that we didn’t explain earlier because other than in this video we don’t mention them. </a:t>
            </a:r>
          </a:p>
          <a:p>
            <a:r>
              <a:rPr lang="en-US" baseline="0" dirty="0" smtClean="0"/>
              <a:t/>
            </a:r>
            <a:br>
              <a:rPr lang="en-US" baseline="0" dirty="0" smtClean="0"/>
            </a:br>
            <a:r>
              <a:rPr lang="en-US" baseline="0" dirty="0" smtClean="0"/>
              <a:t>The first is Human Growth Hormones also called HGH which are: a synthetic version of hormones that usually are found in the body.  Synthetic HGH is </a:t>
            </a:r>
            <a:r>
              <a:rPr lang="en-US" dirty="0" smtClean="0"/>
              <a:t>used to treat children with growth hormone deficiencies and has been used especially by athletes to increase muscle mass — </a:t>
            </a:r>
            <a:endParaRPr lang="en-US" baseline="0" dirty="0" smtClean="0"/>
          </a:p>
          <a:p>
            <a:endParaRPr lang="en-US" baseline="0" dirty="0" smtClean="0"/>
          </a:p>
          <a:p>
            <a:r>
              <a:rPr lang="en-US" baseline="0" dirty="0" smtClean="0"/>
              <a:t>The second is blood doping which is basically when and athlete loads their body with extra blood in order to increase the oxygen intake capabilities which gives them a boost in endurance.</a:t>
            </a:r>
          </a:p>
          <a:p>
            <a:endParaRPr lang="en-US" baseline="0" dirty="0" smtClean="0"/>
          </a:p>
          <a:p>
            <a:r>
              <a:rPr lang="en-US" baseline="0" dirty="0" smtClean="0"/>
              <a:t>Start video at 3:43 end video at 9:31</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Taylor Hooton, a 16 year-old boy from Texas took his own life on July 15, 2003 due to the side effects of steroids, which caused him to become severely depressed </a:t>
            </a:r>
            <a:r>
              <a:rPr lang="en-US" sz="1200" kern="1200" baseline="-25000" dirty="0" smtClean="0">
                <a:solidFill>
                  <a:schemeClr val="tx1"/>
                </a:solidFill>
                <a:latin typeface="+mn-lt"/>
                <a:ea typeface="+mn-ea"/>
                <a:cs typeface="+mn-cs"/>
              </a:rPr>
              <a:t>(28)</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and in April of 2009, 17 year-old Matthew Dear’s death was attributed to steroid abuse </a:t>
            </a:r>
            <a:r>
              <a:rPr lang="en-US" sz="1200" kern="1200" baseline="-25000" dirty="0" smtClean="0">
                <a:solidFill>
                  <a:schemeClr val="tx1"/>
                </a:solidFill>
                <a:latin typeface="+mn-lt"/>
                <a:ea typeface="+mn-ea"/>
                <a:cs typeface="+mn-cs"/>
              </a:rPr>
              <a:t>(29)</a:t>
            </a:r>
            <a:r>
              <a:rPr lang="en-US" sz="1200" kern="1200" dirty="0" smtClean="0">
                <a:solidFill>
                  <a:schemeClr val="tx1"/>
                </a:solidFill>
                <a:latin typeface="+mn-lt"/>
                <a:ea typeface="+mn-ea"/>
                <a:cs typeface="+mn-cs"/>
              </a:rPr>
              <a:t>. 3 men were</a:t>
            </a:r>
            <a:r>
              <a:rPr lang="en-US" sz="1200" kern="1200" baseline="0" dirty="0" smtClean="0">
                <a:solidFill>
                  <a:schemeClr val="tx1"/>
                </a:solidFill>
                <a:latin typeface="+mn-lt"/>
                <a:ea typeface="+mn-ea"/>
                <a:cs typeface="+mn-cs"/>
              </a:rPr>
              <a:t> arrested due to his death for their part in supplying the illegal </a:t>
            </a:r>
            <a:r>
              <a:rPr lang="en-US" sz="1200" kern="1200" baseline="0" dirty="0" err="1" smtClean="0">
                <a:solidFill>
                  <a:schemeClr val="tx1"/>
                </a:solidFill>
                <a:latin typeface="+mn-lt"/>
                <a:ea typeface="+mn-ea"/>
                <a:cs typeface="+mn-cs"/>
              </a:rPr>
              <a:t>suppliments</a:t>
            </a:r>
            <a:r>
              <a:rPr lang="en-US" sz="1200" kern="1200" baseline="0" dirty="0" smtClean="0">
                <a:solidFill>
                  <a:schemeClr val="tx1"/>
                </a:solidFill>
                <a:latin typeface="+mn-lt"/>
                <a:ea typeface="+mn-ea"/>
                <a:cs typeface="+mn-cs"/>
              </a:rPr>
              <a:t>.</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 big part of the reason that steroid use has become such a big issue is because children and teens are being influenced by these players and many feel that steroids are the only way they can achieve their dreams are by using steroids. And because most teens </a:t>
            </a:r>
            <a:r>
              <a:rPr lang="en-US" sz="1200" kern="1200" baseline="0" dirty="0" err="1" smtClean="0">
                <a:solidFill>
                  <a:schemeClr val="tx1"/>
                </a:solidFill>
                <a:latin typeface="+mn-lt"/>
                <a:ea typeface="+mn-ea"/>
                <a:cs typeface="+mn-cs"/>
              </a:rPr>
              <a:t>arent</a:t>
            </a:r>
            <a:r>
              <a:rPr lang="en-US" sz="1200" kern="1200" baseline="0" dirty="0" smtClean="0">
                <a:solidFill>
                  <a:schemeClr val="tx1"/>
                </a:solidFill>
                <a:latin typeface="+mn-lt"/>
                <a:ea typeface="+mn-ea"/>
                <a:cs typeface="+mn-cs"/>
              </a:rPr>
              <a:t> used to thinking critically and researching things before they buy into them, they are more likely to use steroids and use them in an unsafe manner.</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Baseball has been called America’s </a:t>
            </a:r>
            <a:r>
              <a:rPr lang="en-US" sz="1200" kern="1200" baseline="0" dirty="0" err="1" smtClean="0">
                <a:solidFill>
                  <a:schemeClr val="tx1"/>
                </a:solidFill>
                <a:latin typeface="+mn-lt"/>
                <a:ea typeface="+mn-ea"/>
                <a:cs typeface="+mn-cs"/>
              </a:rPr>
              <a:t>Passtime</a:t>
            </a:r>
            <a:r>
              <a:rPr lang="en-US" sz="1200" kern="1200" baseline="0" dirty="0" smtClean="0">
                <a:solidFill>
                  <a:schemeClr val="tx1"/>
                </a:solidFill>
                <a:latin typeface="+mn-lt"/>
                <a:ea typeface="+mn-ea"/>
                <a:cs typeface="+mn-cs"/>
              </a:rPr>
              <a:t> since 1856, Sports are hugely popular especially here in the United States, and the players need to realize that they set an example for the young kids who look up to them.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Nowadays with the internet being so </a:t>
            </a:r>
            <a:r>
              <a:rPr lang="en-US" sz="1200" kern="1200" baseline="0" dirty="0" err="1" smtClean="0">
                <a:solidFill>
                  <a:schemeClr val="tx1"/>
                </a:solidFill>
                <a:latin typeface="+mn-lt"/>
                <a:ea typeface="+mn-ea"/>
                <a:cs typeface="+mn-cs"/>
              </a:rPr>
              <a:t>accessable</a:t>
            </a:r>
            <a:r>
              <a:rPr lang="en-US" sz="1200" kern="1200" baseline="0" dirty="0" smtClean="0">
                <a:solidFill>
                  <a:schemeClr val="tx1"/>
                </a:solidFill>
                <a:latin typeface="+mn-lt"/>
                <a:ea typeface="+mn-ea"/>
                <a:cs typeface="+mn-cs"/>
              </a:rPr>
              <a:t>, and mobile, and televisions pretty much everywhere you go, these kids can watch their favorite team all the time, and see their favorite players all the time.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This being said, its important for professional athletes to realize the impact they can have on these kids and be good role models for them.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one survey, Most teens consider using steroids to be cheating, and know some of the health risks, but despite that fact, some are still willing to sacrifice their long term health for short term benefits to become like the players they look up to.  </a:t>
            </a:r>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chart shows the number of users of steroids and their ages</a:t>
            </a:r>
            <a:r>
              <a:rPr lang="en-US" baseline="0" dirty="0" smtClean="0"/>
              <a:t> between 14 and 58 for 500 </a:t>
            </a:r>
            <a:r>
              <a:rPr lang="en-US" baseline="0" dirty="0" err="1" smtClean="0"/>
              <a:t>ppl</a:t>
            </a:r>
            <a:r>
              <a:rPr lang="en-US" baseline="0" dirty="0" smtClean="0"/>
              <a:t> sampled. By the </a:t>
            </a:r>
            <a:r>
              <a:rPr lang="en-US" baseline="0" dirty="0" err="1" smtClean="0"/>
              <a:t>american</a:t>
            </a:r>
            <a:r>
              <a:rPr lang="en-US" baseline="0" dirty="0" smtClean="0"/>
              <a:t> college of sports medicine</a:t>
            </a:r>
          </a:p>
          <a:p>
            <a:endParaRPr lang="en-US" baseline="0" dirty="0" smtClean="0"/>
          </a:p>
          <a:p>
            <a:r>
              <a:rPr lang="en-US" baseline="0" dirty="0" smtClean="0"/>
              <a:t>The second graph shows the number of 8</a:t>
            </a:r>
            <a:r>
              <a:rPr lang="en-US" baseline="30000" dirty="0" smtClean="0"/>
              <a:t>th</a:t>
            </a:r>
            <a:r>
              <a:rPr lang="en-US" baseline="0" dirty="0" smtClean="0"/>
              <a:t> graders through 12</a:t>
            </a:r>
            <a:r>
              <a:rPr lang="en-US" baseline="30000" dirty="0" smtClean="0"/>
              <a:t>th</a:t>
            </a:r>
            <a:r>
              <a:rPr lang="en-US" baseline="0" dirty="0" smtClean="0"/>
              <a:t> graders that use steroids from 200 to 2005</a:t>
            </a:r>
          </a:p>
          <a:p>
            <a:endParaRPr lang="en-US" baseline="0" dirty="0" smtClean="0"/>
          </a:p>
          <a:p>
            <a:r>
              <a:rPr lang="en-US" sz="1200" kern="1200" dirty="0" smtClean="0">
                <a:solidFill>
                  <a:schemeClr val="tx1"/>
                </a:solidFill>
                <a:latin typeface="+mn-lt"/>
                <a:ea typeface="+mn-ea"/>
                <a:cs typeface="+mn-cs"/>
              </a:rPr>
              <a:t>Finally,</a:t>
            </a:r>
            <a:r>
              <a:rPr lang="en-US" sz="1200" kern="1200" baseline="0" dirty="0" smtClean="0">
                <a:solidFill>
                  <a:schemeClr val="tx1"/>
                </a:solidFill>
                <a:latin typeface="+mn-lt"/>
                <a:ea typeface="+mn-ea"/>
                <a:cs typeface="+mn-cs"/>
              </a:rPr>
              <a:t> we don’t have a graph for this one, but a </a:t>
            </a:r>
            <a:r>
              <a:rPr lang="en-US" sz="1200" kern="1200" dirty="0" smtClean="0">
                <a:solidFill>
                  <a:schemeClr val="tx1"/>
                </a:solidFill>
                <a:latin typeface="+mn-lt"/>
                <a:ea typeface="+mn-ea"/>
                <a:cs typeface="+mn-cs"/>
              </a:rPr>
              <a:t>study was conducted in the United States in 2005, showing that approximately 4% of U.S. teens between the ages of 14 and 17 have admitted using steroids. This may seem like a small percentage, but based on the CDC’s 4% current lifetime user’s statistic, it works out to be approximately 660,000 students that have admitted steroid use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that we’ve introduced you</a:t>
            </a:r>
            <a:r>
              <a:rPr lang="en-US" baseline="0" dirty="0" smtClean="0"/>
              <a:t> to what steroids are, and what some of the side effects and health risks are we’re going to get into the specifics of steroids in baseball.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a:t>
            </a:r>
            <a:r>
              <a:rPr lang="en-US" baseline="0" dirty="0" smtClean="0"/>
              <a:t> asterisk like you see on the baseball in this photo is used to denote steroid use when a new record is made by a player who has been proven to used steroids at the time they broke that record.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9F34CA49-C492-40E9-A31C-5987A3F2A3EF}"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some important terms for you to know</a:t>
            </a:r>
            <a:r>
              <a:rPr lang="en-US" baseline="0" dirty="0" smtClean="0"/>
              <a:t> about steroids. </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When looking into the physical science, there is an impact on the physics of balls coming off bats, and added physiological benefits within the players’ body.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analyst who writes a blog for Scientific American crunched the numbers and found that,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“steroids might bring about a 10 percent increase in muscle mass. That extra muscle could help a batter swing five percent faster,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and that extra bat speed could cause a ball to jump off the bat 4 percent faster.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doesn’t sound like much; however,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if you add four percent initial velocity to a model distribution of trajectories of batted baseballs, you can increase homers by a full 50 percent </a:t>
            </a:r>
            <a:r>
              <a:rPr lang="en-US" sz="1200" kern="1200" baseline="-25000" dirty="0" smtClean="0">
                <a:solidFill>
                  <a:schemeClr val="tx1"/>
                </a:solidFill>
                <a:latin typeface="+mn-lt"/>
                <a:ea typeface="+mn-ea"/>
                <a:cs typeface="+mn-cs"/>
              </a:rPr>
              <a:t>(22)</a:t>
            </a: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r>
              <a:rPr lang="en-US" dirty="0" smtClean="0"/>
              <a:t>Which is</a:t>
            </a:r>
            <a:r>
              <a:rPr lang="en-US" baseline="0" dirty="0" smtClean="0"/>
              <a:t> huge.</a:t>
            </a:r>
          </a:p>
          <a:p>
            <a:endParaRPr lang="en-US" baseline="0" dirty="0" smtClean="0"/>
          </a:p>
          <a:p>
            <a:r>
              <a:rPr lang="en-US" baseline="0" dirty="0" smtClean="0"/>
              <a:t>It is important to realize however that hand-eye coordination is also a factor, so steroids don’t give you a increased chance of hitting the ball 50% more, that is still dependant on skill, </a:t>
            </a:r>
          </a:p>
          <a:p>
            <a:endParaRPr lang="en-US" baseline="0" dirty="0" smtClean="0"/>
          </a:p>
          <a:p>
            <a:r>
              <a:rPr lang="en-US" baseline="0" dirty="0" smtClean="0"/>
              <a:t>they just give you a increased chance of hitting a homerun 50% more often when you do connect with the ball.</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the top ten homerun</a:t>
            </a:r>
            <a:r>
              <a:rPr lang="en-US" baseline="0" dirty="0" smtClean="0"/>
              <a:t> hitters in the entire history of baseball. Number one on the list is Barry Bonds who has a total of 762 homeruns, almost 200 more than the 10</a:t>
            </a:r>
            <a:r>
              <a:rPr lang="en-US" baseline="30000" dirty="0" smtClean="0"/>
              <a:t>th</a:t>
            </a:r>
            <a:r>
              <a:rPr lang="en-US" baseline="0" dirty="0" smtClean="0"/>
              <a:t> place hitter Harmon </a:t>
            </a:r>
            <a:r>
              <a:rPr lang="en-US" baseline="0" dirty="0" err="1" smtClean="0"/>
              <a:t>Killebrew</a:t>
            </a:r>
            <a:r>
              <a:rPr lang="en-US" baseline="0" dirty="0" smtClean="0"/>
              <a:t>.</a:t>
            </a:r>
          </a:p>
          <a:p>
            <a:endParaRPr lang="en-US" baseline="0" dirty="0" smtClean="0"/>
          </a:p>
          <a:p>
            <a:r>
              <a:rPr lang="en-US" baseline="0" dirty="0" smtClean="0"/>
              <a:t>They both played the same number of seasons in major league baseball, but </a:t>
            </a:r>
            <a:r>
              <a:rPr lang="en-US" baseline="0" dirty="0" err="1" smtClean="0"/>
              <a:t>barry</a:t>
            </a:r>
            <a:r>
              <a:rPr lang="en-US" baseline="0" dirty="0" smtClean="0"/>
              <a:t> bonds who has an asterisk next to his name used steroids. </a:t>
            </a:r>
          </a:p>
          <a:p>
            <a:endParaRPr lang="en-US" baseline="0" dirty="0" smtClean="0"/>
          </a:p>
          <a:p>
            <a:r>
              <a:rPr lang="en-US" baseline="0" dirty="0" smtClean="0"/>
              <a:t>One other thing to notice is that 5 out of the top ten homerun hitters of all time are admitted or proven steroid users.</a:t>
            </a: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further illustrate</a:t>
            </a:r>
            <a:r>
              <a:rPr lang="en-US" baseline="0" dirty="0" smtClean="0"/>
              <a:t> the problem this creates, we can look at the 2001 season when Barry Bonds broke the single season all-time highest homerun record. </a:t>
            </a:r>
          </a:p>
          <a:p>
            <a:endParaRPr lang="en-US" baseline="0" dirty="0" smtClean="0"/>
          </a:p>
          <a:p>
            <a:r>
              <a:rPr lang="en-US" baseline="0" dirty="0" smtClean="0"/>
              <a:t>He beat roger </a:t>
            </a:r>
            <a:r>
              <a:rPr lang="en-US" baseline="0" dirty="0" err="1" smtClean="0"/>
              <a:t>maris’s</a:t>
            </a:r>
            <a:r>
              <a:rPr lang="en-US" baseline="0" dirty="0" smtClean="0"/>
              <a:t> record of 61 homeruns hit in a single season, which stood for 40 years, by hitting 71 homeruns.</a:t>
            </a:r>
          </a:p>
          <a:p>
            <a:endParaRPr lang="en-US" baseline="0" dirty="0" smtClean="0"/>
          </a:p>
          <a:p>
            <a:r>
              <a:rPr lang="en-US" baseline="0" dirty="0" smtClean="0"/>
              <a:t> This was a very exciting moment in baseball, until it was proven that Barry Bond’s was using steroids when he broke the record. </a:t>
            </a:r>
          </a:p>
          <a:p>
            <a:endParaRPr lang="en-US" baseline="0" dirty="0" smtClean="0"/>
          </a:p>
          <a:p>
            <a:r>
              <a:rPr lang="en-US" baseline="0" dirty="0" smtClean="0"/>
              <a:t>Because he was using steroids, he has an asterisk next to his name in the record books, and may never be inducted into the baseball hall of fame.</a:t>
            </a:r>
          </a:p>
          <a:p>
            <a:endParaRPr lang="en-US" baseline="0" dirty="0" smtClean="0"/>
          </a:p>
          <a:p>
            <a:r>
              <a:rPr lang="en-US" baseline="0" dirty="0" smtClean="0"/>
              <a:t>Barry Bonds was the third person to actually break the record, but he is the current leader which is why we’ve listed him, however Sammy Sosa and Mark McGwire both broke the record a few years prior to </a:t>
            </a:r>
            <a:r>
              <a:rPr lang="en-US" baseline="0" dirty="0" err="1" smtClean="0"/>
              <a:t>barry</a:t>
            </a:r>
            <a:r>
              <a:rPr lang="en-US" baseline="0" dirty="0" smtClean="0"/>
              <a:t> bonds.</a:t>
            </a:r>
          </a:p>
          <a:p>
            <a:endParaRPr lang="en-US" baseline="0" dirty="0" smtClean="0"/>
          </a:p>
          <a:p>
            <a:r>
              <a:rPr lang="en-US" baseline="0" dirty="0" smtClean="0"/>
              <a:t>Unfortunately they are both guilty of using steroids as well</a:t>
            </a:r>
            <a:r>
              <a:rPr lang="en-US" baseline="0" dirty="0" smtClean="0"/>
              <a: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USA Today conducted</a:t>
            </a:r>
            <a:r>
              <a:rPr lang="en-US" baseline="0" dirty="0" smtClean="0"/>
              <a:t> this survey they asked the players a number of questions. </a:t>
            </a:r>
          </a:p>
          <a:p>
            <a:endParaRPr lang="en-US" baseline="0" dirty="0" smtClean="0"/>
          </a:p>
          <a:p>
            <a:r>
              <a:rPr lang="en-US" baseline="0" dirty="0" smtClean="0"/>
              <a:t>One of these questions was what </a:t>
            </a:r>
            <a:r>
              <a:rPr lang="en-US" baseline="0" dirty="0" err="1" smtClean="0"/>
              <a:t>shoul</a:t>
            </a:r>
            <a:r>
              <a:rPr lang="en-US" baseline="0" dirty="0" smtClean="0"/>
              <a:t> be done about records if players who have set those records were using steroids?</a:t>
            </a:r>
          </a:p>
          <a:p>
            <a:endParaRPr lang="en-US" baseline="0" dirty="0" smtClean="0"/>
          </a:p>
          <a:p>
            <a:r>
              <a:rPr lang="en-US" baseline="0" dirty="0" smtClean="0"/>
              <a:t>62.4% of the players analyzed said the record should remain, but we do have to consider the bias that may be involved in that answer.</a:t>
            </a:r>
          </a:p>
          <a:p>
            <a:endParaRPr lang="en-US" baseline="0" dirty="0" smtClean="0"/>
          </a:p>
          <a:p>
            <a:r>
              <a:rPr lang="en-US" baseline="0" dirty="0" smtClean="0"/>
              <a:t>Some of those players may be using and some of them may be close friends with some of the players whose records are in question.</a:t>
            </a:r>
          </a:p>
          <a:p>
            <a:endParaRPr lang="en-US" baseline="0" dirty="0" smtClean="0"/>
          </a:p>
          <a:p>
            <a:r>
              <a:rPr lang="en-US" baseline="0" dirty="0" smtClean="0"/>
              <a:t>The remaining players said that the record should remain with an asterisk, be stripped, or refused to answer. </a:t>
            </a:r>
          </a:p>
          <a:p>
            <a:endParaRPr lang="en-US" baseline="0" dirty="0" smtClean="0"/>
          </a:p>
          <a:p>
            <a:r>
              <a:rPr lang="en-US" baseline="0" dirty="0" smtClean="0"/>
              <a:t>However, being that is pretty much a 60/40 split, and this is how the players themselves feel, its pretty telling.</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baseline="0" dirty="0" smtClean="0"/>
              <a:t>n the same survey by USA Today, the players were asked if the felt that steroids were a major contributor to record performances in recent years. 52% said they were a minor contributor.</a:t>
            </a:r>
          </a:p>
          <a:p>
            <a:endParaRPr lang="en-US" baseline="0" dirty="0" smtClean="0"/>
          </a:p>
          <a:p>
            <a:r>
              <a:rPr lang="en-US" baseline="0" dirty="0" smtClean="0"/>
              <a:t>That means that the remaining 48% feel that steroids either are a minor contributor, not a factor at all, or refused to answer.</a:t>
            </a:r>
          </a:p>
          <a:p>
            <a:endParaRPr lang="en-US" baseline="0" dirty="0" smtClean="0"/>
          </a:p>
          <a:p>
            <a:r>
              <a:rPr lang="en-US" baseline="0" dirty="0" smtClean="0"/>
              <a:t>These statistics  may not support our stance, but if you have 79.2% of the players feeling that steroids are a contributor to record breaking, even if they feel its only a minor contributor, then Id say that steroids don’t belong in baseball.</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Bullet 1: this Policy only applied to minor league players. The players on the major</a:t>
            </a:r>
            <a:r>
              <a:rPr lang="en-US" baseline="0" dirty="0" smtClean="0"/>
              <a:t> league 40 man roster, which is their starters and their backups, as well as their pitchers and their bullpen, were all exempt from this testing policy.</a:t>
            </a:r>
          </a:p>
          <a:p>
            <a:endParaRPr lang="en-US" baseline="0" dirty="0" smtClean="0"/>
          </a:p>
          <a:p>
            <a:r>
              <a:rPr lang="en-US" baseline="0" dirty="0" smtClean="0"/>
              <a:t>Bullet 2: The 2001 random testing policy was implemented when 1438 of the players who participated in the random drug testing had positive results. </a:t>
            </a:r>
          </a:p>
          <a:p>
            <a:endParaRPr lang="en-US" baseline="0" dirty="0" smtClean="0"/>
          </a:p>
          <a:p>
            <a:r>
              <a:rPr lang="en-US" baseline="0" dirty="0" smtClean="0"/>
              <a:t>Bullet 3: Selig </a:t>
            </a:r>
            <a:r>
              <a:rPr lang="en-US" sz="1200" kern="1200" dirty="0" smtClean="0">
                <a:solidFill>
                  <a:schemeClr val="tx1"/>
                </a:solidFill>
                <a:latin typeface="+mn-lt"/>
                <a:ea typeface="+mn-ea"/>
                <a:cs typeface="+mn-cs"/>
              </a:rPr>
              <a:t>, enlisted George Mitchell, a United States Senator, to conduct an “independent investigation into the illegal use of steroids and other performance enhancement substances by players in Major League Baseball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Bullet 4: In 2007 Senator George Mitchell finished his investigation</a:t>
            </a:r>
            <a:r>
              <a:rPr lang="en-US" sz="1200" kern="1200" baseline="0" dirty="0" smtClean="0">
                <a:solidFill>
                  <a:schemeClr val="tx1"/>
                </a:solidFill>
                <a:latin typeface="+mn-lt"/>
                <a:ea typeface="+mn-ea"/>
                <a:cs typeface="+mn-cs"/>
              </a:rPr>
              <a:t> and wrote the Mitchell Report which was filled with details about steroid use in baseball as well as the names of over 100 players who </a:t>
            </a:r>
            <a:r>
              <a:rPr lang="en-US" sz="1200" kern="1200" baseline="0" dirty="0" err="1" smtClean="0">
                <a:solidFill>
                  <a:schemeClr val="tx1"/>
                </a:solidFill>
                <a:latin typeface="+mn-lt"/>
                <a:ea typeface="+mn-ea"/>
                <a:cs typeface="+mn-cs"/>
              </a:rPr>
              <a:t>illegedly</a:t>
            </a:r>
            <a:r>
              <a:rPr lang="en-US" sz="1200" kern="1200" baseline="0" dirty="0" smtClean="0">
                <a:solidFill>
                  <a:schemeClr val="tx1"/>
                </a:solidFill>
                <a:latin typeface="+mn-lt"/>
                <a:ea typeface="+mn-ea"/>
                <a:cs typeface="+mn-cs"/>
              </a:rPr>
              <a:t> tested positive for steroids. And sparked the interest of Congress who began interviewing the players listed in the report. </a:t>
            </a: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Testosterone is</a:t>
            </a:r>
            <a:r>
              <a:rPr lang="en-US" baseline="0" dirty="0" smtClean="0"/>
              <a:t> a naturally </a:t>
            </a:r>
            <a:r>
              <a:rPr lang="en-US" baseline="0" dirty="0" err="1" smtClean="0"/>
              <a:t>occuring</a:t>
            </a:r>
            <a:r>
              <a:rPr lang="en-US" baseline="0" dirty="0" smtClean="0"/>
              <a:t> hormone in the body. </a:t>
            </a:r>
          </a:p>
          <a:p>
            <a:endParaRPr lang="en-US" baseline="0" dirty="0" smtClean="0"/>
          </a:p>
          <a:p>
            <a:r>
              <a:rPr lang="en-US" sz="1200" kern="1200" dirty="0" smtClean="0">
                <a:solidFill>
                  <a:schemeClr val="tx1"/>
                </a:solidFill>
                <a:latin typeface="+mn-lt"/>
                <a:ea typeface="+mn-ea"/>
                <a:cs typeface="+mn-cs"/>
              </a:rPr>
              <a:t>Synthetic testosterone is a manufactured form of the naturally occurring steroid hormone testosterone… </a:t>
            </a:r>
          </a:p>
          <a:p>
            <a:r>
              <a:rPr lang="en-US" sz="1200" kern="1200" dirty="0" smtClean="0">
                <a:solidFill>
                  <a:schemeClr val="tx1"/>
                </a:solidFill>
                <a:latin typeface="+mn-lt"/>
                <a:ea typeface="+mn-ea"/>
                <a:cs typeface="+mn-cs"/>
              </a:rPr>
              <a:t>In men, testosterone plays a large role in normal sexual development, causing masculine characteristics (deep voice, facial hair) and producing semen.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It also exhibits anabolic effects, stimulating muscle growth by increasing protein synthesis and promoting bone density which is what the baseball players are interested in.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Pro Hormones are</a:t>
            </a:r>
            <a:r>
              <a:rPr lang="en-US" sz="1200" kern="1200" baseline="0" dirty="0" smtClean="0">
                <a:solidFill>
                  <a:schemeClr val="tx1"/>
                </a:solidFill>
                <a:latin typeface="+mn-lt"/>
                <a:ea typeface="+mn-ea"/>
                <a:cs typeface="+mn-cs"/>
              </a:rPr>
              <a:t> </a:t>
            </a:r>
            <a:r>
              <a:rPr lang="en-US" sz="1200" kern="1200" baseline="0" dirty="0" err="1" smtClean="0">
                <a:solidFill>
                  <a:schemeClr val="tx1"/>
                </a:solidFill>
                <a:latin typeface="+mn-lt"/>
                <a:ea typeface="+mn-ea"/>
                <a:cs typeface="+mn-cs"/>
              </a:rPr>
              <a:t>precousors</a:t>
            </a:r>
            <a:r>
              <a:rPr lang="en-US" sz="1200" kern="1200" baseline="0" dirty="0" smtClean="0">
                <a:solidFill>
                  <a:schemeClr val="tx1"/>
                </a:solidFill>
                <a:latin typeface="+mn-lt"/>
                <a:ea typeface="+mn-ea"/>
                <a:cs typeface="+mn-cs"/>
              </a:rPr>
              <a:t> to anabolic steroids. </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 enzyme in the body will convert the pro-hormone supplement in the liver, into an active anabolic steroid</a:t>
            </a:r>
          </a:p>
          <a:p>
            <a:endParaRPr lang="en-US" sz="1200" kern="1200" dirty="0" smtClean="0">
              <a:solidFill>
                <a:schemeClr val="tx1"/>
              </a:solidFill>
              <a:latin typeface="+mn-lt"/>
              <a:ea typeface="+mn-ea"/>
              <a:cs typeface="+mn-cs"/>
            </a:endParaRPr>
          </a:p>
          <a:p>
            <a:r>
              <a:rPr lang="en-US" sz="1200" kern="1200" dirty="0" err="1" smtClean="0">
                <a:solidFill>
                  <a:schemeClr val="tx1"/>
                </a:solidFill>
                <a:latin typeface="+mn-lt"/>
                <a:ea typeface="+mn-ea"/>
                <a:cs typeface="+mn-cs"/>
              </a:rPr>
              <a:t>Prohormones</a:t>
            </a:r>
            <a:r>
              <a:rPr lang="en-US" sz="1200" kern="1200" dirty="0" smtClean="0">
                <a:solidFill>
                  <a:schemeClr val="tx1"/>
                </a:solidFill>
                <a:latin typeface="+mn-lt"/>
                <a:ea typeface="+mn-ea"/>
                <a:cs typeface="+mn-cs"/>
              </a:rPr>
              <a:t> are </a:t>
            </a:r>
            <a:r>
              <a:rPr lang="en-US" sz="1200" kern="1200" dirty="0" err="1" smtClean="0">
                <a:solidFill>
                  <a:schemeClr val="tx1"/>
                </a:solidFill>
                <a:latin typeface="+mn-lt"/>
                <a:ea typeface="+mn-ea"/>
                <a:cs typeface="+mn-cs"/>
              </a:rPr>
              <a:t>inteded</a:t>
            </a:r>
            <a:r>
              <a:rPr lang="en-US" sz="1200" kern="1200" dirty="0" smtClean="0">
                <a:solidFill>
                  <a:schemeClr val="tx1"/>
                </a:solidFill>
                <a:latin typeface="+mn-lt"/>
                <a:ea typeface="+mn-ea"/>
                <a:cs typeface="+mn-cs"/>
              </a:rPr>
              <a:t> to boost</a:t>
            </a:r>
            <a:r>
              <a:rPr lang="en-US" sz="1200" kern="1200" baseline="0" dirty="0" smtClean="0">
                <a:solidFill>
                  <a:schemeClr val="tx1"/>
                </a:solidFill>
                <a:latin typeface="+mn-lt"/>
                <a:ea typeface="+mn-ea"/>
                <a:cs typeface="+mn-cs"/>
              </a:rPr>
              <a:t> the </a:t>
            </a:r>
            <a:r>
              <a:rPr lang="en-US" sz="1200" kern="1200" baseline="0" dirty="0" err="1" smtClean="0">
                <a:solidFill>
                  <a:schemeClr val="tx1"/>
                </a:solidFill>
                <a:latin typeface="+mn-lt"/>
                <a:ea typeface="+mn-ea"/>
                <a:cs typeface="+mn-cs"/>
              </a:rPr>
              <a:t>affectiveness</a:t>
            </a:r>
            <a:r>
              <a:rPr lang="en-US" sz="1200" kern="1200" baseline="0" dirty="0" smtClean="0">
                <a:solidFill>
                  <a:schemeClr val="tx1"/>
                </a:solidFill>
                <a:latin typeface="+mn-lt"/>
                <a:ea typeface="+mn-ea"/>
                <a:cs typeface="+mn-cs"/>
              </a:rPr>
              <a:t> of testosterone based steroids. </a:t>
            </a:r>
          </a:p>
          <a:p>
            <a:endParaRPr lang="en-US" sz="1200" kern="1200" baseline="0" dirty="0" smtClean="0">
              <a:solidFill>
                <a:schemeClr val="tx1"/>
              </a:solidFill>
              <a:latin typeface="+mn-lt"/>
              <a:ea typeface="+mn-ea"/>
              <a:cs typeface="+mn-cs"/>
            </a:endParaRPr>
          </a:p>
          <a:p>
            <a:r>
              <a:rPr lang="en-US" sz="1200" kern="1200" baseline="0" dirty="0" err="1" smtClean="0">
                <a:solidFill>
                  <a:schemeClr val="tx1"/>
                </a:solidFill>
                <a:latin typeface="+mn-lt"/>
                <a:ea typeface="+mn-ea"/>
                <a:cs typeface="+mn-cs"/>
              </a:rPr>
              <a:t>Androstenedione</a:t>
            </a:r>
            <a:r>
              <a:rPr lang="en-US" sz="1200" kern="1200" baseline="0" dirty="0" smtClean="0">
                <a:solidFill>
                  <a:schemeClr val="tx1"/>
                </a:solidFill>
                <a:latin typeface="+mn-lt"/>
                <a:ea typeface="+mn-ea"/>
                <a:cs typeface="+mn-cs"/>
              </a:rPr>
              <a:t> is one of the most popular </a:t>
            </a:r>
            <a:r>
              <a:rPr lang="en-US" sz="1200" kern="1200" baseline="0" dirty="0" err="1" smtClean="0">
                <a:solidFill>
                  <a:schemeClr val="tx1"/>
                </a:solidFill>
                <a:latin typeface="+mn-lt"/>
                <a:ea typeface="+mn-ea"/>
                <a:cs typeface="+mn-cs"/>
              </a:rPr>
              <a:t>prohormones</a:t>
            </a:r>
            <a:r>
              <a:rPr lang="en-US" sz="1200" kern="1200" baseline="0" dirty="0" smtClean="0">
                <a:solidFill>
                  <a:schemeClr val="tx1"/>
                </a:solidFill>
                <a:latin typeface="+mn-lt"/>
                <a:ea typeface="+mn-ea"/>
                <a:cs typeface="+mn-cs"/>
              </a:rPr>
              <a:t>, and it is the same substance that was found in Mark McGwire’s locker in 1998</a:t>
            </a:r>
          </a:p>
          <a:p>
            <a:endParaRPr lang="en-US" sz="1200"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““Anabolic” refers to muscle-building, and “androgenic” refers to increased male sexual characteristics. “Steroids” refers to the class of drugs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One of the most popular types of AAS is </a:t>
            </a:r>
            <a:r>
              <a:rPr lang="en-US" sz="1200" kern="1200" dirty="0" err="1" smtClean="0">
                <a:solidFill>
                  <a:schemeClr val="tx1"/>
                </a:solidFill>
                <a:latin typeface="+mn-lt"/>
                <a:ea typeface="+mn-ea"/>
                <a:cs typeface="+mn-cs"/>
              </a:rPr>
              <a:t>Primobolan</a:t>
            </a:r>
            <a:r>
              <a:rPr lang="en-US" sz="1200" kern="1200" dirty="0" smtClean="0">
                <a:solidFill>
                  <a:schemeClr val="tx1"/>
                </a:solidFill>
                <a:latin typeface="+mn-lt"/>
                <a:ea typeface="+mn-ea"/>
                <a:cs typeface="+mn-cs"/>
              </a:rPr>
              <a:t>, “This banned steroid has been linked to several Major League Baseball players, including Alex Rodriguez </a:t>
            </a:r>
          </a:p>
          <a:p>
            <a:endParaRPr lang="en-US" dirty="0" smtClean="0"/>
          </a:p>
          <a:p>
            <a:r>
              <a:rPr lang="en-US" sz="1200" kern="1200" dirty="0" smtClean="0">
                <a:solidFill>
                  <a:schemeClr val="tx1"/>
                </a:solidFill>
                <a:latin typeface="+mn-lt"/>
                <a:ea typeface="+mn-ea"/>
                <a:cs typeface="+mn-cs"/>
              </a:rPr>
              <a:t>Doesn’t have these side</a:t>
            </a:r>
            <a:r>
              <a:rPr lang="en-US" sz="1200" kern="1200" baseline="0" dirty="0" smtClean="0">
                <a:solidFill>
                  <a:schemeClr val="tx1"/>
                </a:solidFill>
                <a:latin typeface="+mn-lt"/>
                <a:ea typeface="+mn-ea"/>
                <a:cs typeface="+mn-cs"/>
              </a:rPr>
              <a:t> effects </a:t>
            </a:r>
            <a:r>
              <a:rPr lang="en-US" sz="1200" kern="1200" dirty="0" smtClean="0">
                <a:solidFill>
                  <a:schemeClr val="tx1"/>
                </a:solidFill>
                <a:latin typeface="+mn-lt"/>
                <a:ea typeface="+mn-ea"/>
                <a:cs typeface="+mn-cs"/>
              </a:rPr>
              <a:t>(acne, aggression, water retention, infertility, breast development, etc...) are not seen in those taking the drug. This drug is one of the most expensive of the anabolic steroids </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28</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Follow the MONEY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Managers from baseball teams will award a player who has higher offensive statistics a larger contract than a player who has lower offensive statistics.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General Managers also take into consideration the fact that homeruns hit by that player will bring more fans into the ballpark.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 a study conducted in 2004, players who played 100 or more games during the regular season in the “steroid era” were analyzed base on the Offensive production, also called OPS, versus players who played 100 or more games during the regular season in the pre-steroid era.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increase in offensive production was the compared to the salaries earned.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researchers felt that, “In order to determine the effect of using steroids on a player’s salary, we first needed to determine the effect of increased OPS on a player’s salary.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determined that an increase in OPS of .100 leads to an increase in salary of $2 million.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Therefore, our average increase of OPS due to steroids of .104 leads to an additional annual salary of $2, 085,438 </a:t>
            </a:r>
            <a:r>
              <a:rPr lang="en-US" sz="1200" kern="1200" baseline="-25000" dirty="0" smtClean="0">
                <a:solidFill>
                  <a:schemeClr val="tx1"/>
                </a:solidFill>
                <a:latin typeface="+mn-lt"/>
                <a:ea typeface="+mn-ea"/>
                <a:cs typeface="+mn-cs"/>
              </a:rPr>
              <a:t>(44)</a:t>
            </a:r>
            <a:r>
              <a:rPr lang="en-US" sz="1200" kern="1200" dirty="0" smtClean="0">
                <a:solidFill>
                  <a:schemeClr val="tx1"/>
                </a:solidFill>
                <a:latin typeface="+mn-lt"/>
                <a:ea typeface="+mn-ea"/>
                <a:cs typeface="+mn-cs"/>
              </a:rPr>
              <a:t>.”</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29</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steroids and performance enhancing drugs have actually allowed players to play throughout the entire season without missing many games because</a:t>
            </a:r>
            <a:r>
              <a:rPr lang="en-US" sz="1200" kern="1200" baseline="0" dirty="0" smtClean="0">
                <a:solidFill>
                  <a:schemeClr val="tx1"/>
                </a:solidFill>
                <a:latin typeface="+mn-lt"/>
                <a:ea typeface="+mn-ea"/>
                <a:cs typeface="+mn-cs"/>
              </a:rPr>
              <a:t> steroids allow for quicker recovery times from injuries and workouts </a:t>
            </a:r>
            <a:r>
              <a:rPr lang="en-US" sz="1200" kern="1200" dirty="0" smtClean="0">
                <a:solidFill>
                  <a:schemeClr val="tx1"/>
                </a:solidFill>
                <a:latin typeface="+mn-lt"/>
                <a:ea typeface="+mn-ea"/>
                <a:cs typeface="+mn-cs"/>
              </a:rPr>
              <a:t>which in turn raises ticket sales, and keeps fans in the seats</a:t>
            </a:r>
          </a:p>
          <a:p>
            <a:endParaRPr lang="en-US" dirty="0" smtClean="0"/>
          </a:p>
          <a:p>
            <a:r>
              <a:rPr lang="en-US" sz="1200" kern="1200" dirty="0" smtClean="0">
                <a:solidFill>
                  <a:schemeClr val="tx1"/>
                </a:solidFill>
                <a:latin typeface="+mn-lt"/>
                <a:ea typeface="+mn-ea"/>
                <a:cs typeface="+mn-cs"/>
              </a:rPr>
              <a:t>Another supposed benefit for fans, is that players who use steroids have increased the number of homeruns they hit throughout the season, and baseball fans love to see homeruns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Sean Michael </a:t>
            </a:r>
            <a:r>
              <a:rPr lang="en-US" sz="1200" kern="1200" dirty="0" err="1" smtClean="0">
                <a:solidFill>
                  <a:schemeClr val="tx1"/>
                </a:solidFill>
                <a:latin typeface="+mn-lt"/>
                <a:ea typeface="+mn-ea"/>
                <a:cs typeface="+mn-cs"/>
              </a:rPr>
              <a:t>Benhabib</a:t>
            </a:r>
            <a:r>
              <a:rPr lang="en-US" sz="1200" kern="1200" dirty="0" smtClean="0">
                <a:solidFill>
                  <a:schemeClr val="tx1"/>
                </a:solidFill>
                <a:latin typeface="+mn-lt"/>
                <a:ea typeface="+mn-ea"/>
                <a:cs typeface="+mn-cs"/>
              </a:rPr>
              <a:t>, wrote</a:t>
            </a:r>
            <a:r>
              <a:rPr lang="en-US" sz="1200" kern="1200" baseline="0" dirty="0" smtClean="0">
                <a:solidFill>
                  <a:schemeClr val="tx1"/>
                </a:solidFill>
                <a:latin typeface="+mn-lt"/>
                <a:ea typeface="+mn-ea"/>
                <a:cs typeface="+mn-cs"/>
              </a:rPr>
              <a:t> an article for the Associated Press claiming that </a:t>
            </a:r>
            <a:r>
              <a:rPr lang="en-US" sz="1200" kern="1200" dirty="0" smtClean="0">
                <a:solidFill>
                  <a:schemeClr val="tx1"/>
                </a:solidFill>
                <a:latin typeface="+mn-lt"/>
                <a:ea typeface="+mn-ea"/>
                <a:cs typeface="+mn-cs"/>
              </a:rPr>
              <a:t>the cleaning up efforts of the new drug policy in baseball, and are a blow to the nation’s free market economy.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“People like their athletes and the events they partake in to be pure, clean, and free of disease. This is merely out of respect for the sanctity of the craft.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Economically however, these restrictions on filth and impurity poison the legitimacy of a people’s claim to the free market economy.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Free market economies don’t place restrictions on what items can be bought or sold, injected, or absorbed. </a:t>
            </a: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30</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George will, a commentator for News week,</a:t>
            </a:r>
            <a:r>
              <a:rPr lang="en-US" baseline="0" dirty="0" smtClean="0"/>
              <a:t> commented on the </a:t>
            </a:r>
            <a:r>
              <a:rPr lang="en-US" baseline="0" dirty="0" err="1" smtClean="0"/>
              <a:t>mitchell</a:t>
            </a:r>
            <a:r>
              <a:rPr lang="en-US" baseline="0" dirty="0" smtClean="0"/>
              <a:t> report, and had 3 things to say about the religious aspects involved with steroid use.</a:t>
            </a:r>
          </a:p>
          <a:p>
            <a:endParaRPr lang="en-US" baseline="0" dirty="0" smtClean="0"/>
          </a:p>
          <a:p>
            <a:r>
              <a:rPr lang="en-US" baseline="0" dirty="0" smtClean="0"/>
              <a:t>The first is BULLET 1….</a:t>
            </a:r>
            <a:r>
              <a:rPr lang="en-US" sz="1200" kern="1200" dirty="0" smtClean="0">
                <a:solidFill>
                  <a:schemeClr val="tx1"/>
                </a:solidFill>
                <a:latin typeface="+mn-lt"/>
                <a:ea typeface="+mn-ea"/>
                <a:cs typeface="+mn-cs"/>
              </a:rPr>
              <a:t> so when a steroid user becomes stronger than that for which he was designed, the rest of the parts, his joints, tendons, and ligaments, become damaged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second is Bullet 2 on this point</a:t>
            </a:r>
            <a:r>
              <a:rPr lang="en-US" sz="1200" kern="1200" baseline="0" dirty="0" smtClean="0">
                <a:solidFill>
                  <a:schemeClr val="tx1"/>
                </a:solidFill>
                <a:latin typeface="+mn-lt"/>
                <a:ea typeface="+mn-ea"/>
                <a:cs typeface="+mn-cs"/>
              </a:rPr>
              <a:t> he says that </a:t>
            </a:r>
            <a:r>
              <a:rPr lang="en-US" sz="1200" kern="1200" baseline="0" dirty="0" smtClean="0">
                <a:solidFill>
                  <a:schemeClr val="tx1"/>
                </a:solidFill>
                <a:latin typeface="Andalus" pitchFamily="2" charset="-78"/>
                <a:ea typeface="+mn-ea"/>
                <a:cs typeface="Andalus" pitchFamily="2" charset="-78"/>
              </a:rPr>
              <a:t>t</a:t>
            </a:r>
            <a:r>
              <a:rPr lang="en-US" sz="1200" dirty="0" smtClean="0">
                <a:latin typeface="Andalus" pitchFamily="2" charset="-78"/>
                <a:cs typeface="Andalus" pitchFamily="2" charset="-78"/>
              </a:rPr>
              <a:t>his puts the body in its proper perspective as something to care for, but not something to obsess over. And too many athletes put emphasis on the </a:t>
            </a:r>
            <a:r>
              <a:rPr lang="en-US" sz="1200" dirty="0" err="1" smtClean="0">
                <a:latin typeface="Andalus" pitchFamily="2" charset="-78"/>
                <a:cs typeface="Andalus" pitchFamily="2" charset="-78"/>
              </a:rPr>
              <a:t>asthetic</a:t>
            </a:r>
            <a:r>
              <a:rPr lang="en-US" sz="1200" baseline="0" dirty="0" smtClean="0">
                <a:latin typeface="Andalus" pitchFamily="2" charset="-78"/>
                <a:cs typeface="Andalus" pitchFamily="2" charset="-78"/>
              </a:rPr>
              <a:t> </a:t>
            </a:r>
            <a:r>
              <a:rPr lang="en-US" sz="1200" baseline="0" dirty="0" err="1" smtClean="0">
                <a:latin typeface="Andalus" pitchFamily="2" charset="-78"/>
                <a:cs typeface="Andalus" pitchFamily="2" charset="-78"/>
              </a:rPr>
              <a:t>apearance</a:t>
            </a:r>
            <a:r>
              <a:rPr lang="en-US" sz="1200" baseline="0" dirty="0" smtClean="0">
                <a:latin typeface="Andalus" pitchFamily="2" charset="-78"/>
                <a:cs typeface="Andalus" pitchFamily="2" charset="-78"/>
              </a:rPr>
              <a:t> that steroids provide.</a:t>
            </a:r>
          </a:p>
          <a:p>
            <a:endParaRPr lang="en-US" dirty="0" smtClean="0"/>
          </a:p>
          <a:p>
            <a:r>
              <a:rPr lang="en-US" dirty="0" smtClean="0"/>
              <a:t>The</a:t>
            </a:r>
            <a:r>
              <a:rPr lang="en-US" baseline="0" dirty="0" smtClean="0"/>
              <a:t> Third is BULLET 3: </a:t>
            </a:r>
            <a:r>
              <a:rPr lang="en-US" sz="1200" kern="1200" dirty="0" smtClean="0">
                <a:solidFill>
                  <a:schemeClr val="tx1"/>
                </a:solidFill>
                <a:latin typeface="+mn-lt"/>
                <a:ea typeface="+mn-ea"/>
                <a:cs typeface="+mn-cs"/>
              </a:rPr>
              <a:t>Therapeutic medical advancements alleviate the effects of the fall of man, such as death and suffering. Enhancements involve man trying to become what he deems as "better" than how God made him</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31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Bullet</a:t>
            </a:r>
            <a:r>
              <a:rPr lang="en-US" baseline="0" dirty="0" smtClean="0"/>
              <a:t> 1: This was during the ancient Olympics in Greece</a:t>
            </a:r>
          </a:p>
          <a:p>
            <a:endParaRPr lang="en-US" baseline="0" dirty="0" smtClean="0"/>
          </a:p>
          <a:p>
            <a:endParaRPr lang="en-US" baseline="0" dirty="0" smtClean="0"/>
          </a:p>
          <a:p>
            <a:r>
              <a:rPr lang="en-US" baseline="0" dirty="0" smtClean="0"/>
              <a:t>Bullet 2: This was developed by </a:t>
            </a:r>
            <a:r>
              <a:rPr lang="en-US" sz="1200" kern="1200" dirty="0" smtClean="0">
                <a:solidFill>
                  <a:schemeClr val="tx1"/>
                </a:solidFill>
                <a:latin typeface="+mn-lt"/>
                <a:ea typeface="+mn-ea"/>
                <a:cs typeface="+mn-cs"/>
              </a:rPr>
              <a:t>French Physiologist Charles Brown-Sequard, and marketed as a rejuvenating elixir</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Bullet 3:</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Welsh cyclist Andrew Linton died during a race after reportedly drinking Trimethyl</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Bullet 4:  All up there</a:t>
            </a:r>
          </a:p>
          <a:p>
            <a:endParaRPr lang="en-US" dirty="0" smtClean="0"/>
          </a:p>
          <a:p>
            <a:r>
              <a:rPr lang="en-US" dirty="0" smtClean="0"/>
              <a:t>Bullet 5: </a:t>
            </a:r>
            <a:r>
              <a:rPr lang="en-US" sz="1200" kern="1200" dirty="0" smtClean="0">
                <a:solidFill>
                  <a:schemeClr val="tx1"/>
                </a:solidFill>
                <a:latin typeface="+mn-lt"/>
                <a:ea typeface="+mn-ea"/>
                <a:cs typeface="+mn-cs"/>
              </a:rPr>
              <a:t>Adolf F.J. Butenandt followed Fred </a:t>
            </a:r>
            <a:r>
              <a:rPr lang="en-US" sz="1200" kern="1200" dirty="0" err="1" smtClean="0">
                <a:solidFill>
                  <a:schemeClr val="tx1"/>
                </a:solidFill>
                <a:latin typeface="+mn-lt"/>
                <a:ea typeface="+mn-ea"/>
                <a:cs typeface="+mn-cs"/>
              </a:rPr>
              <a:t>Kock</a:t>
            </a:r>
            <a:r>
              <a:rPr lang="en-US" sz="1200" kern="1200" dirty="0" smtClean="0">
                <a:solidFill>
                  <a:schemeClr val="tx1"/>
                </a:solidFill>
                <a:latin typeface="+mn-lt"/>
                <a:ea typeface="+mn-ea"/>
                <a:cs typeface="+mn-cs"/>
              </a:rPr>
              <a:t>, further isolating testosterone in male urine making it possible to determine  its exact chemical </a:t>
            </a:r>
          </a:p>
          <a:p>
            <a:r>
              <a:rPr lang="en-US" sz="1200" kern="1200" dirty="0" smtClean="0">
                <a:solidFill>
                  <a:schemeClr val="tx1"/>
                </a:solidFill>
                <a:latin typeface="+mn-lt"/>
                <a:ea typeface="+mn-ea"/>
                <a:cs typeface="+mn-cs"/>
              </a:rPr>
              <a:t>formula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Bullet 6: .  Using Butenandt’s formula, Leopold </a:t>
            </a:r>
            <a:r>
              <a:rPr lang="en-US" sz="1200" kern="1200" dirty="0" err="1" smtClean="0">
                <a:solidFill>
                  <a:schemeClr val="tx1"/>
                </a:solidFill>
                <a:latin typeface="+mn-lt"/>
                <a:ea typeface="+mn-ea"/>
                <a:cs typeface="+mn-cs"/>
              </a:rPr>
              <a:t>Rozicka</a:t>
            </a:r>
            <a:r>
              <a:rPr lang="en-US" sz="1200" kern="1200" dirty="0" smtClean="0">
                <a:solidFill>
                  <a:schemeClr val="tx1"/>
                </a:solidFill>
                <a:latin typeface="+mn-lt"/>
                <a:ea typeface="+mn-ea"/>
                <a:cs typeface="+mn-cs"/>
              </a:rPr>
              <a:t> transformed chemical cholesterol into synthetic testosterone in 1935, which was also the year that </a:t>
            </a:r>
            <a:r>
              <a:rPr lang="en-US" sz="1200" kern="1200" dirty="0" err="1" smtClean="0">
                <a:solidFill>
                  <a:schemeClr val="tx1"/>
                </a:solidFill>
                <a:latin typeface="+mn-lt"/>
                <a:ea typeface="+mn-ea"/>
                <a:cs typeface="+mn-cs"/>
              </a:rPr>
              <a:t>injectable</a:t>
            </a:r>
            <a:r>
              <a:rPr lang="en-US" sz="1200" kern="1200" dirty="0" smtClean="0">
                <a:solidFill>
                  <a:schemeClr val="tx1"/>
                </a:solidFill>
                <a:latin typeface="+mn-lt"/>
                <a:ea typeface="+mn-ea"/>
                <a:cs typeface="+mn-cs"/>
              </a:rPr>
              <a:t> testosterone was first introduced giving birth to the modern “doping” era </a:t>
            </a:r>
            <a:r>
              <a:rPr lang="en-US" sz="1200" kern="1200" baseline="-25000" dirty="0" smtClean="0">
                <a:solidFill>
                  <a:schemeClr val="tx1"/>
                </a:solidFill>
                <a:latin typeface="+mn-lt"/>
                <a:ea typeface="+mn-ea"/>
                <a:cs typeface="+mn-cs"/>
              </a:rPr>
              <a:t>(1)</a:t>
            </a:r>
            <a:r>
              <a:rPr lang="en-US" sz="1200" kern="1200" dirty="0" smtClean="0">
                <a:solidFill>
                  <a:schemeClr val="tx1"/>
                </a:solidFill>
                <a:latin typeface="+mn-lt"/>
                <a:ea typeface="+mn-ea"/>
                <a:cs typeface="+mn-cs"/>
              </a:rPr>
              <a:t>.  </a:t>
            </a:r>
          </a:p>
          <a:p>
            <a:endParaRPr lang="en-US" dirty="0" smtClean="0"/>
          </a:p>
          <a:p>
            <a:r>
              <a:rPr lang="en-US" dirty="0" smtClean="0"/>
              <a:t>Bullet 7: In</a:t>
            </a:r>
            <a:r>
              <a:rPr lang="en-US" baseline="0" dirty="0" smtClean="0"/>
              <a:t> the early 1960’s the anti doping movement began with the help of anti-doping campaigners and the International Olympic Committee. </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Bullet 1: The first</a:t>
            </a:r>
            <a:r>
              <a:rPr lang="en-US" baseline="0" dirty="0" smtClean="0"/>
              <a:t> anti-drug abuse act was passed by congress </a:t>
            </a:r>
            <a:r>
              <a:rPr lang="en-US" sz="1200" kern="1200" dirty="0" smtClean="0">
                <a:solidFill>
                  <a:schemeClr val="tx1"/>
                </a:solidFill>
                <a:latin typeface="+mn-lt"/>
                <a:ea typeface="+mn-ea"/>
                <a:cs typeface="+mn-cs"/>
              </a:rPr>
              <a:t>creating criminal penalties for those who “distribute or possess anabolic steroids with the intent to distribute for any use in humans other than the treatment of disease based on the order of a physician</a:t>
            </a:r>
            <a:r>
              <a:rPr lang="en-US" sz="1200" kern="1200" baseline="-25000" dirty="0" smtClean="0">
                <a:solidFill>
                  <a:schemeClr val="tx1"/>
                </a:solidFill>
                <a:latin typeface="+mn-lt"/>
                <a:ea typeface="+mn-ea"/>
                <a:cs typeface="+mn-cs"/>
              </a:rPr>
              <a:t>(6)</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Bullet 2: In 1990, believing that the Anti-Drug Act of 1988 legislation was insufficient; Congress replaced it with the Anabolic Steroids Control Act. This act placed steroids in the same legal class as barbiturates, and LSD precursors, and imposed fines and sanctions on players caught using them.</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Bullet 3: This act added an additional 26 substances to the anabolic steroid control act of 1990.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Bullet</a:t>
            </a:r>
            <a:r>
              <a:rPr lang="en-US" sz="1200" kern="1200" baseline="0" dirty="0" smtClean="0">
                <a:solidFill>
                  <a:schemeClr val="tx1"/>
                </a:solidFill>
                <a:latin typeface="+mn-lt"/>
                <a:ea typeface="+mn-ea"/>
                <a:cs typeface="+mn-cs"/>
              </a:rPr>
              <a:t> 4: The Mitchell Report is a compilation of the results found by George Mitchell, a Senator from Maine, during his investigation into the illegal use of steroids and other performance-enhancing drugs in Major League Baseball. The findings in his report prompted Congress to start an investigation, and they have called numerous players bother current and ex-players for questioning. </a:t>
            </a:r>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Explain what you see </a:t>
            </a:r>
            <a:r>
              <a:rPr lang="en-US" smtClean="0"/>
              <a:t>in picture.</a:t>
            </a:r>
            <a:endParaRPr lang="en-US"/>
          </a:p>
        </p:txBody>
      </p:sp>
      <p:sp>
        <p:nvSpPr>
          <p:cNvPr id="4" name="Slide Number Placeholder 3"/>
          <p:cNvSpPr>
            <a:spLocks noGrp="1"/>
          </p:cNvSpPr>
          <p:nvPr>
            <p:ph type="sldNum" sz="quarter" idx="10"/>
          </p:nvPr>
        </p:nvSpPr>
        <p:spPr/>
        <p:txBody>
          <a:bodyPr/>
          <a:lstStyle/>
          <a:p>
            <a:fld id="{9F34CA49-C492-40E9-A31C-5987A3F2A3EF}"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Bullet 1: we already went over on the last slide</a:t>
            </a:r>
          </a:p>
          <a:p>
            <a:endParaRPr lang="en-US" dirty="0" smtClean="0"/>
          </a:p>
          <a:p>
            <a:r>
              <a:rPr lang="en-US" dirty="0" smtClean="0"/>
              <a:t>Bullet</a:t>
            </a:r>
            <a:r>
              <a:rPr lang="en-US" baseline="0" dirty="0" smtClean="0"/>
              <a:t> 2: steroids cause side effects that are </a:t>
            </a:r>
            <a:r>
              <a:rPr lang="en-US" baseline="0" dirty="0" err="1" smtClean="0"/>
              <a:t>undesireible</a:t>
            </a:r>
            <a:r>
              <a:rPr lang="en-US" baseline="0" dirty="0" smtClean="0"/>
              <a:t> such as shrunken testicles and man boobs</a:t>
            </a:r>
          </a:p>
          <a:p>
            <a:r>
              <a:rPr lang="en-US" baseline="0" dirty="0" smtClean="0"/>
              <a:t/>
            </a:r>
            <a:br>
              <a:rPr lang="en-US" baseline="0" dirty="0" smtClean="0"/>
            </a:br>
            <a:r>
              <a:rPr lang="en-US" baseline="0" dirty="0" smtClean="0"/>
              <a:t>Bullet 3: Steroids cause heath risks like liver cancer and enlarged left ventricles in the heart</a:t>
            </a:r>
          </a:p>
          <a:p>
            <a:endParaRPr lang="en-US" baseline="0" dirty="0" smtClean="0"/>
          </a:p>
          <a:p>
            <a:r>
              <a:rPr lang="en-US" baseline="0" dirty="0" smtClean="0"/>
              <a:t>Bullet 4: If two players with the same natural abilities were to compete and one was on steroids they’d have a huge advantage over the other</a:t>
            </a:r>
          </a:p>
          <a:p>
            <a:endParaRPr lang="en-US" baseline="0" dirty="0" smtClean="0"/>
          </a:p>
          <a:p>
            <a:r>
              <a:rPr lang="en-US" baseline="0" dirty="0" smtClean="0"/>
              <a:t>Bullet 5 &amp; 6: Steroid use by athletes does have an influence on the children who look up to them, in fact, there was an 8 year old who was recently </a:t>
            </a:r>
            <a:r>
              <a:rPr lang="en-US" baseline="0" dirty="0" err="1" smtClean="0"/>
              <a:t>discqualified</a:t>
            </a:r>
            <a:r>
              <a:rPr lang="en-US" baseline="0" dirty="0" smtClean="0"/>
              <a:t> from playing in the little league world series, firstly because his birth certificate was falsified to make him older than he actually was, and secondly, because he tested positive for a designer steroids called ZXT. This kid was 6’ 2” and 200lbs at the age of 8!</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Bullet 1: Development</a:t>
            </a:r>
            <a:r>
              <a:rPr lang="en-US" baseline="0" dirty="0" smtClean="0"/>
              <a:t> of breast in men </a:t>
            </a:r>
            <a:r>
              <a:rPr lang="en-US" baseline="0" dirty="0" err="1" smtClean="0"/>
              <a:t>gynocomastia</a:t>
            </a:r>
            <a:endParaRPr lang="en-US" baseline="0" dirty="0" smtClean="0"/>
          </a:p>
          <a:p>
            <a:endParaRPr lang="en-US" baseline="0" dirty="0" smtClean="0"/>
          </a:p>
          <a:p>
            <a:r>
              <a:rPr lang="en-US" baseline="0" dirty="0" smtClean="0"/>
              <a:t>Bullet 2: cessation of the </a:t>
            </a:r>
            <a:r>
              <a:rPr lang="en-US" baseline="0" dirty="0" err="1" smtClean="0"/>
              <a:t>menstral</a:t>
            </a:r>
            <a:r>
              <a:rPr lang="en-US" baseline="0" dirty="0" smtClean="0"/>
              <a:t> cycle is basically when the </a:t>
            </a:r>
            <a:r>
              <a:rPr lang="en-US" baseline="0" dirty="0" err="1" smtClean="0"/>
              <a:t>menstral</a:t>
            </a:r>
            <a:r>
              <a:rPr lang="en-US" baseline="0" dirty="0" smtClean="0"/>
              <a:t> cycle stops all together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t>
            </a:r>
            <a:r>
              <a:rPr lang="en-US" baseline="0" dirty="0" smtClean="0"/>
              <a:t> like this chart because it points to where the body is affected from steroids. </a:t>
            </a:r>
          </a:p>
          <a:p>
            <a:endParaRPr lang="en-US" baseline="0" dirty="0" smtClean="0"/>
          </a:p>
          <a:p>
            <a:r>
              <a:rPr lang="en-US" baseline="0" dirty="0" smtClean="0"/>
              <a:t>If you notice, there isn’t any place on the body in men or women that doesn’t have the potential to be damaged by steroids.</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Just list these right off the ppt.</a:t>
            </a:r>
            <a:endParaRPr lang="en-US" dirty="0"/>
          </a:p>
        </p:txBody>
      </p:sp>
      <p:sp>
        <p:nvSpPr>
          <p:cNvPr id="4" name="Slide Number Placeholder 3"/>
          <p:cNvSpPr>
            <a:spLocks noGrp="1"/>
          </p:cNvSpPr>
          <p:nvPr>
            <p:ph type="sldNum" sz="quarter" idx="10"/>
          </p:nvPr>
        </p:nvSpPr>
        <p:spPr/>
        <p:txBody>
          <a:bodyPr/>
          <a:lstStyle/>
          <a:p>
            <a:fld id="{9F34CA49-C492-40E9-A31C-5987A3F2A3EF}"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B06294-BAF6-4600-95BE-E2BB1B370F32}" type="datetimeFigureOut">
              <a:rPr lang="en-US" smtClean="0"/>
              <a:pPr/>
              <a:t>11/9/2009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46162C-73BC-4EB3-A15D-19F0F81ECB3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0000">
              <a:srgbClr val="1FC75F"/>
            </a:gs>
            <a:gs pos="100000">
              <a:schemeClr val="bg2">
                <a:shade val="20000"/>
                <a:satMod val="255000"/>
              </a:schemeClr>
            </a:gs>
            <a:gs pos="100000">
              <a:schemeClr val="bg2">
                <a:shade val="20000"/>
                <a:satMod val="255000"/>
              </a:schemeClr>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06294-BAF6-4600-95BE-E2BB1B370F32}" type="datetimeFigureOut">
              <a:rPr lang="en-US" smtClean="0"/>
              <a:pPr/>
              <a:t>11/9/2009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6162C-73BC-4EB3-A15D-19F0F81ECB3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webmd.com/hw-popup/ldl-low-density-lipoprotein-cholesterol"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webmd.com/hw-popup/hdl-high-density-lipoprotein-cholesterol"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kqed.org/quest/television/science-flexes-its-muscle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1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jpeg"/></Relationships>
</file>

<file path=ppt/slides/_rels/slide2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www.steroidsinbaseball.net/steroidtimeline.html" TargetMode="External"/><Relationship Id="rId3" Type="http://schemas.openxmlformats.org/officeDocument/2006/relationships/hyperlink" Target="http://www.youtube.com/watch?v=-xREert4p-U" TargetMode="External"/><Relationship Id="rId7" Type="http://schemas.openxmlformats.org/officeDocument/2006/relationships/hyperlink" Target="http://www.domesticgear.com/steroidfaq.html" TargetMode="External"/><Relationship Id="rId2" Type="http://schemas.openxmlformats.org/officeDocument/2006/relationships/hyperlink" Target="http://www.youtube.com/user/DOCflashsports" TargetMode="External"/><Relationship Id="rId1" Type="http://schemas.openxmlformats.org/officeDocument/2006/relationships/slideLayout" Target="../slideLayouts/slideLayout2.xml"/><Relationship Id="rId6" Type="http://schemas.openxmlformats.org/officeDocument/2006/relationships/hyperlink" Target="http://dictionary.reference.com/browse/doping" TargetMode="External"/><Relationship Id="rId5" Type="http://schemas.openxmlformats.org/officeDocument/2006/relationships/hyperlink" Target="http://dictionary.reference.com/browse/anabolic%20steroids" TargetMode="External"/><Relationship Id="rId10" Type="http://schemas.openxmlformats.org/officeDocument/2006/relationships/hyperlink" Target="http://www.nida.nih.gov/Infofacts/steroids.html" TargetMode="External"/><Relationship Id="rId4" Type="http://schemas.openxmlformats.org/officeDocument/2006/relationships/hyperlink" Target="http://encarta.msn.com/encyclopedia_701765667/performance-enhancing_drugs.html" TargetMode="External"/><Relationship Id="rId9" Type="http://schemas.openxmlformats.org/officeDocument/2006/relationships/hyperlink" Target="http://thesteroidera.blogspot.com/2006/08/baseballs-steroid-era-timeline.html"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mlb.mlb.com/mlb/news/drug_policy.jsp?content=timeline" TargetMode="External"/><Relationship Id="rId13" Type="http://schemas.openxmlformats.org/officeDocument/2006/relationships/hyperlink" Target="http://www.toxassociates.com/steroids.htm" TargetMode="External"/><Relationship Id="rId3" Type="http://schemas.openxmlformats.org/officeDocument/2006/relationships/hyperlink" Target="http://men.webmd.com/tc/anabolic-steroid-abuse-topic-overview" TargetMode="External"/><Relationship Id="rId7" Type="http://schemas.openxmlformats.org/officeDocument/2006/relationships/hyperlink" Target="http://www.usatoday.com/sports/graphics/steroid_scandal/flash01.htm" TargetMode="External"/><Relationship Id="rId12" Type="http://schemas.openxmlformats.org/officeDocument/2006/relationships/hyperlink" Target="http://www.docstoc.com/docs/13303825/Steroids-and-Major-League-Baseball" TargetMode="External"/><Relationship Id="rId2" Type="http://schemas.openxmlformats.org/officeDocument/2006/relationships/hyperlink" Target="http://www.medscape.com/viewarticle/533461_3" TargetMode="External"/><Relationship Id="rId16" Type="http://schemas.openxmlformats.org/officeDocument/2006/relationships/hyperlink" Target="http://www.probe.org/site/c.fdKEIMNsEoG/b.4217851/k.C75A/The_Mitchell_Report_Christian_Response_to_Steroids_in_Sports.htm" TargetMode="External"/><Relationship Id="rId1" Type="http://schemas.openxmlformats.org/officeDocument/2006/relationships/slideLayout" Target="../slideLayouts/slideLayout2.xml"/><Relationship Id="rId6" Type="http://schemas.openxmlformats.org/officeDocument/2006/relationships/hyperlink" Target="http://mlb.mlb.com/stats/historical/player_stats.jsp?teamPosCode=all&amp;statType=1&amp;timeFrame=3&amp;Submit=Submit&amp;c_id=mlb&amp;sitSplit=&amp;timeSubFrame2=0&amp;venueID=&amp;baseballScope=mlb&amp;timeSubFrame=0&amp;&amp;sortByStat=HR" TargetMode="External"/><Relationship Id="rId11" Type="http://schemas.openxmlformats.org/officeDocument/2006/relationships/hyperlink" Target="http://news.bbc.co.uk/2/hi/uk_news/england/essex/8009520.stm" TargetMode="External"/><Relationship Id="rId5" Type="http://schemas.openxmlformats.org/officeDocument/2006/relationships/hyperlink" Target="http://www.baseball-almanac.com/recbooks/rb_hr2.shtml" TargetMode="External"/><Relationship Id="rId15" Type="http://schemas.openxmlformats.org/officeDocument/2006/relationships/hyperlink" Target="http://www.scientificamerican.com/podcast/episode.cfm?id=3967FE78-E7F2-99DF-3D122BD4D1AE028B" TargetMode="External"/><Relationship Id="rId10" Type="http://schemas.openxmlformats.org/officeDocument/2006/relationships/hyperlink" Target="http://www.taylorhooton.org/" TargetMode="External"/><Relationship Id="rId4" Type="http://schemas.openxmlformats.org/officeDocument/2006/relationships/hyperlink" Target="http://www.steroidabuse.com/side-effects-of-steroids.html" TargetMode="External"/><Relationship Id="rId9" Type="http://schemas.openxmlformats.org/officeDocument/2006/relationships/hyperlink" Target="http://mlb.mlb.com/mlb/news/mitchell/index.jsp" TargetMode="External"/><Relationship Id="rId14" Type="http://schemas.openxmlformats.org/officeDocument/2006/relationships/hyperlink" Target="http://www.kqed.org/quest/television/science-flexes-its-muscle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srcRect/>
          <a:stretch>
            <a:fillRect/>
          </a:stretch>
        </p:blipFill>
        <p:spPr bwMode="auto">
          <a:xfrm>
            <a:off x="3581400" y="457200"/>
            <a:ext cx="1876425" cy="1809750"/>
          </a:xfrm>
          <a:prstGeom prst="rect">
            <a:avLst/>
          </a:prstGeom>
          <a:noFill/>
          <a:ln w="9525">
            <a:noFill/>
            <a:miter lim="800000"/>
            <a:headEnd/>
            <a:tailEnd/>
          </a:ln>
        </p:spPr>
      </p:pic>
      <p:sp>
        <p:nvSpPr>
          <p:cNvPr id="2" name="Title 1"/>
          <p:cNvSpPr>
            <a:spLocks noGrp="1"/>
          </p:cNvSpPr>
          <p:nvPr>
            <p:ph type="ctrTitle"/>
          </p:nvPr>
        </p:nvSpPr>
        <p:spPr>
          <a:xfrm>
            <a:off x="381000" y="381000"/>
            <a:ext cx="8534400" cy="6477000"/>
          </a:xfrm>
          <a:noFill/>
        </p:spPr>
        <p:txBody>
          <a:bodyPr>
            <a:normAutofit fontScale="90000"/>
          </a:bodyPr>
          <a:lstStyle/>
          <a:p>
            <a:r>
              <a:rPr lang="en-US" sz="5400" dirty="0" smtClean="0"/>
              <a:t/>
            </a:r>
            <a:br>
              <a:rPr lang="en-US" sz="5400" dirty="0" smtClean="0"/>
            </a:br>
            <a:r>
              <a:rPr lang="en-US" sz="5400" dirty="0" smtClean="0"/>
              <a:t/>
            </a:r>
            <a:br>
              <a:rPr lang="en-US" sz="5400" dirty="0" smtClean="0"/>
            </a:br>
            <a:r>
              <a:rPr lang="en-US" sz="5400" dirty="0"/>
              <a:t> </a:t>
            </a:r>
            <a:r>
              <a:rPr lang="en-US" sz="6000" b="1" dirty="0">
                <a:latin typeface="Andalus" pitchFamily="2" charset="-78"/>
                <a:cs typeface="Andalus" pitchFamily="2" charset="-78"/>
              </a:rPr>
              <a:t>An in Depth Look at the Use of Illegal Steroids and Performance Enhancing Drugs in Baseball: </a:t>
            </a:r>
            <a:r>
              <a:rPr lang="en-US" sz="6700" b="1" dirty="0" smtClean="0">
                <a:latin typeface="Andalus" pitchFamily="2" charset="-78"/>
                <a:cs typeface="Andalus" pitchFamily="2" charset="-78"/>
              </a:rPr>
              <a:t/>
            </a:r>
            <a:br>
              <a:rPr lang="en-US" sz="6700" b="1" dirty="0" smtClean="0">
                <a:latin typeface="Andalus" pitchFamily="2" charset="-78"/>
                <a:cs typeface="Andalus" pitchFamily="2" charset="-78"/>
              </a:rPr>
            </a:br>
            <a:r>
              <a:rPr lang="en-US" sz="4000" b="1" dirty="0" smtClean="0">
                <a:latin typeface="Andalus" pitchFamily="2" charset="-78"/>
                <a:cs typeface="Andalus" pitchFamily="2" charset="-78"/>
              </a:rPr>
              <a:t>Why </a:t>
            </a:r>
            <a:r>
              <a:rPr lang="en-US" sz="4000" b="1" dirty="0">
                <a:latin typeface="Andalus" pitchFamily="2" charset="-78"/>
                <a:cs typeface="Andalus" pitchFamily="2" charset="-78"/>
              </a:rPr>
              <a:t>All Steroids and Performance Enhancing Drugs Should be Banned. </a:t>
            </a:r>
            <a:r>
              <a:rPr lang="en-US" dirty="0"/>
              <a:t/>
            </a:r>
            <a:br>
              <a:rPr lang="en-US" dirty="0"/>
            </a:b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33"/>
                                        </p:tgtEl>
                                        <p:attrNameLst>
                                          <p:attrName>style.visibility</p:attrName>
                                        </p:attrNameLst>
                                      </p:cBhvr>
                                      <p:to>
                                        <p:strVal val="visible"/>
                                      </p:to>
                                    </p:set>
                                    <p:animEffect transition="in" filter="fade">
                                      <p:cBhvr>
                                        <p:cTn id="7" dur="1000"/>
                                        <p:tgtEl>
                                          <p:spTgt spid="1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Side Effects in Men &amp; Women</a:t>
            </a:r>
            <a:endParaRPr lang="en-US" u="sng" dirty="0">
              <a:latin typeface="Andalus" pitchFamily="2" charset="-78"/>
              <a:cs typeface="Andalus" pitchFamily="2" charset="-78"/>
            </a:endParaRPr>
          </a:p>
        </p:txBody>
      </p:sp>
      <p:sp>
        <p:nvSpPr>
          <p:cNvPr id="3" name="Content Placeholder 2"/>
          <p:cNvSpPr>
            <a:spLocks noGrp="1"/>
          </p:cNvSpPr>
          <p:nvPr>
            <p:ph idx="1"/>
          </p:nvPr>
        </p:nvSpPr>
        <p:spPr>
          <a:xfrm>
            <a:off x="457200" y="1219200"/>
            <a:ext cx="8229600" cy="5638800"/>
          </a:xfrm>
        </p:spPr>
        <p:txBody>
          <a:bodyPr>
            <a:normAutofit fontScale="85000" lnSpcReduction="10000"/>
          </a:bodyPr>
          <a:lstStyle/>
          <a:p>
            <a:pPr lvl="1">
              <a:buFont typeface="Arial" pitchFamily="34" charset="0"/>
              <a:buChar char="•"/>
            </a:pPr>
            <a:r>
              <a:rPr lang="en-US" dirty="0" smtClean="0">
                <a:latin typeface="Andalus" pitchFamily="2" charset="-78"/>
                <a:cs typeface="Andalus" pitchFamily="2" charset="-78"/>
              </a:rPr>
              <a:t>Bone growth to stop before it is complete in a teen. The teen may not reach his or her full adult height. </a:t>
            </a:r>
          </a:p>
          <a:p>
            <a:pPr lvl="1">
              <a:buFont typeface="Arial" pitchFamily="34" charset="0"/>
              <a:buChar char="•"/>
            </a:pPr>
            <a:r>
              <a:rPr lang="en-US" dirty="0" smtClean="0">
                <a:latin typeface="Andalus" pitchFamily="2" charset="-78"/>
                <a:cs typeface="Andalus" pitchFamily="2" charset="-78"/>
              </a:rPr>
              <a:t>A heart attack or stroke, even in a very young person. </a:t>
            </a:r>
          </a:p>
          <a:p>
            <a:pPr lvl="1">
              <a:buFont typeface="Arial" pitchFamily="34" charset="0"/>
              <a:buChar char="•"/>
            </a:pPr>
            <a:r>
              <a:rPr lang="en-US" dirty="0" smtClean="0">
                <a:latin typeface="Andalus" pitchFamily="2" charset="-78"/>
                <a:cs typeface="Andalus" pitchFamily="2" charset="-78"/>
              </a:rPr>
              <a:t>High blood pressure. </a:t>
            </a:r>
          </a:p>
          <a:p>
            <a:pPr lvl="1">
              <a:buFont typeface="Arial" pitchFamily="34" charset="0"/>
              <a:buChar char="•"/>
            </a:pPr>
            <a:r>
              <a:rPr lang="en-US" dirty="0" smtClean="0">
                <a:latin typeface="Andalus" pitchFamily="2" charset="-78"/>
                <a:cs typeface="Andalus" pitchFamily="2" charset="-78"/>
              </a:rPr>
              <a:t>Higher levels of bad cholesterol </a:t>
            </a:r>
            <a:r>
              <a:rPr lang="en-US" dirty="0" smtClean="0">
                <a:latin typeface="Andalus" pitchFamily="2" charset="-78"/>
                <a:cs typeface="Andalus" pitchFamily="2" charset="-78"/>
                <a:hlinkClick r:id="rId3"/>
              </a:rPr>
              <a:t>(LDL)</a:t>
            </a:r>
            <a:r>
              <a:rPr lang="en-US" dirty="0" smtClean="0">
                <a:latin typeface="Andalus" pitchFamily="2" charset="-78"/>
                <a:cs typeface="Andalus" pitchFamily="2" charset="-78"/>
              </a:rPr>
              <a:t> and lower levels of good cholesterol </a:t>
            </a:r>
            <a:r>
              <a:rPr lang="en-US" dirty="0" smtClean="0">
                <a:latin typeface="Andalus" pitchFamily="2" charset="-78"/>
                <a:cs typeface="Andalus" pitchFamily="2" charset="-78"/>
                <a:hlinkClick r:id="rId4"/>
              </a:rPr>
              <a:t>(HDL)</a:t>
            </a:r>
            <a:r>
              <a:rPr lang="en-US" dirty="0" smtClean="0">
                <a:latin typeface="Andalus" pitchFamily="2" charset="-78"/>
                <a:cs typeface="Andalus" pitchFamily="2" charset="-78"/>
              </a:rPr>
              <a:t>. </a:t>
            </a:r>
          </a:p>
          <a:p>
            <a:pPr lvl="1">
              <a:buFont typeface="Arial" pitchFamily="34" charset="0"/>
              <a:buChar char="•"/>
            </a:pPr>
            <a:r>
              <a:rPr lang="en-US" dirty="0" smtClean="0">
                <a:latin typeface="Andalus" pitchFamily="2" charset="-78"/>
                <a:cs typeface="Andalus" pitchFamily="2" charset="-78"/>
              </a:rPr>
              <a:t>Liver disease and possibly liver cancer. The chance of these problems is higher when steroids are taken as a pill. </a:t>
            </a:r>
          </a:p>
          <a:p>
            <a:pPr lvl="1">
              <a:buFont typeface="Arial" pitchFamily="34" charset="0"/>
              <a:buChar char="•"/>
            </a:pPr>
            <a:r>
              <a:rPr lang="en-US" dirty="0" smtClean="0">
                <a:latin typeface="Andalus" pitchFamily="2" charset="-78"/>
                <a:cs typeface="Andalus" pitchFamily="2" charset="-78"/>
              </a:rPr>
              <a:t>Oily skin and acne. </a:t>
            </a:r>
          </a:p>
          <a:p>
            <a:pPr lvl="1">
              <a:buFont typeface="Arial" pitchFamily="34" charset="0"/>
              <a:buChar char="•"/>
            </a:pPr>
            <a:r>
              <a:rPr lang="en-US" dirty="0" smtClean="0">
                <a:latin typeface="Andalus" pitchFamily="2" charset="-78"/>
                <a:cs typeface="Andalus" pitchFamily="2" charset="-78"/>
              </a:rPr>
              <a:t>Male-pattern hair loss. </a:t>
            </a:r>
          </a:p>
          <a:p>
            <a:pPr lvl="1">
              <a:buFont typeface="Arial" pitchFamily="34" charset="0"/>
              <a:buChar char="•"/>
            </a:pPr>
            <a:r>
              <a:rPr lang="en-US" dirty="0" smtClean="0">
                <a:latin typeface="Andalus" pitchFamily="2" charset="-78"/>
                <a:cs typeface="Andalus" pitchFamily="2" charset="-78"/>
              </a:rPr>
              <a:t>Skin infections that can become severe if the drug was tainted with bacteria. </a:t>
            </a:r>
          </a:p>
          <a:p>
            <a:pPr lvl="1">
              <a:buFont typeface="Arial" pitchFamily="34" charset="0"/>
              <a:buChar char="•"/>
            </a:pPr>
            <a:r>
              <a:rPr lang="en-US" dirty="0" smtClean="0">
                <a:latin typeface="Andalus" pitchFamily="2" charset="-78"/>
                <a:cs typeface="Andalus" pitchFamily="2" charset="-78"/>
              </a:rPr>
              <a:t>Irritability, rage, uncontrolled high energy (mania), or false beliefs (delusions).</a:t>
            </a:r>
          </a:p>
          <a:p>
            <a:pPr lvl="8">
              <a:buNone/>
            </a:pPr>
            <a:r>
              <a:rPr lang="en-US" dirty="0" smtClean="0">
                <a:latin typeface="Andalus" pitchFamily="2" charset="-78"/>
                <a:cs typeface="Andalus" pitchFamily="2" charset="-78"/>
              </a:rPr>
              <a:t>					</a:t>
            </a:r>
            <a:r>
              <a:rPr lang="en-US" sz="900" dirty="0" smtClean="0">
                <a:latin typeface="Andalus" pitchFamily="2" charset="-78"/>
                <a:cs typeface="Andalus" pitchFamily="2" charset="-78"/>
              </a:rPr>
              <a:t>(12)</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Survey Results</a:t>
            </a:r>
            <a:endParaRPr lang="en-US" u="sng" dirty="0">
              <a:latin typeface="Andalus" pitchFamily="2" charset="-78"/>
              <a:cs typeface="Andalus" pitchFamily="2" charset="-78"/>
            </a:endParaRPr>
          </a:p>
        </p:txBody>
      </p:sp>
      <p:pic>
        <p:nvPicPr>
          <p:cNvPr id="4" name="Content Placeholder 3" descr="table.gif"/>
          <p:cNvPicPr>
            <a:picLocks noGrp="1" noChangeAspect="1"/>
          </p:cNvPicPr>
          <p:nvPr>
            <p:ph idx="1"/>
          </p:nvPr>
        </p:nvPicPr>
        <p:blipFill>
          <a:blip r:embed="rId3" cstate="print"/>
          <a:stretch>
            <a:fillRect/>
          </a:stretch>
        </p:blipFill>
        <p:spPr>
          <a:xfrm>
            <a:off x="228600" y="1295400"/>
            <a:ext cx="8661400" cy="5334000"/>
          </a:xfrm>
        </p:spPr>
      </p:pic>
      <p:sp>
        <p:nvSpPr>
          <p:cNvPr id="5" name="TextBox 4"/>
          <p:cNvSpPr txBox="1"/>
          <p:nvPr/>
        </p:nvSpPr>
        <p:spPr>
          <a:xfrm>
            <a:off x="457200" y="6642556"/>
            <a:ext cx="8305800" cy="215444"/>
          </a:xfrm>
          <a:prstGeom prst="rect">
            <a:avLst/>
          </a:prstGeom>
          <a:noFill/>
        </p:spPr>
        <p:txBody>
          <a:bodyPr wrap="square" rtlCol="0">
            <a:spAutoFit/>
          </a:bodyPr>
          <a:lstStyle/>
          <a:p>
            <a:r>
              <a:rPr lang="en-US" sz="800" dirty="0" smtClean="0"/>
              <a:t>								(11)</a:t>
            </a:r>
            <a:endParaRPr lang="en-US" sz="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Severe Health Risks</a:t>
            </a:r>
            <a:endParaRPr lang="en-US" u="sng" dirty="0">
              <a:latin typeface="Andalus" pitchFamily="2" charset="-78"/>
              <a:cs typeface="Andalus" pitchFamily="2" charset="-78"/>
            </a:endParaRPr>
          </a:p>
        </p:txBody>
      </p:sp>
      <p:sp>
        <p:nvSpPr>
          <p:cNvPr id="3" name="Content Placeholder 2"/>
          <p:cNvSpPr>
            <a:spLocks noGrp="1"/>
          </p:cNvSpPr>
          <p:nvPr>
            <p:ph idx="1"/>
          </p:nvPr>
        </p:nvSpPr>
        <p:spPr>
          <a:xfrm>
            <a:off x="457200" y="1524000"/>
            <a:ext cx="8229600" cy="5638800"/>
          </a:xfrm>
        </p:spPr>
        <p:txBody>
          <a:bodyPr>
            <a:normAutofit fontScale="92500" lnSpcReduction="20000"/>
          </a:bodyPr>
          <a:lstStyle/>
          <a:p>
            <a:r>
              <a:rPr lang="en-US" sz="3800" dirty="0" smtClean="0">
                <a:latin typeface="Andalus" pitchFamily="2" charset="-78"/>
                <a:cs typeface="Andalus" pitchFamily="2" charset="-78"/>
              </a:rPr>
              <a:t>Liver failure</a:t>
            </a:r>
          </a:p>
          <a:p>
            <a:endParaRPr lang="en-US" sz="3800" dirty="0" smtClean="0">
              <a:latin typeface="Andalus" pitchFamily="2" charset="-78"/>
              <a:cs typeface="Andalus" pitchFamily="2" charset="-78"/>
            </a:endParaRPr>
          </a:p>
          <a:p>
            <a:r>
              <a:rPr lang="en-US" sz="3800" dirty="0" smtClean="0">
                <a:latin typeface="Andalus" pitchFamily="2" charset="-78"/>
                <a:cs typeface="Andalus" pitchFamily="2" charset="-78"/>
              </a:rPr>
              <a:t>Increased likelihood of developing cancer</a:t>
            </a:r>
          </a:p>
          <a:p>
            <a:pPr>
              <a:buNone/>
            </a:pPr>
            <a:r>
              <a:rPr lang="en-US" sz="3800" dirty="0" smtClean="0">
                <a:latin typeface="Andalus" pitchFamily="2" charset="-78"/>
                <a:cs typeface="Andalus" pitchFamily="2" charset="-78"/>
              </a:rPr>
              <a:t> </a:t>
            </a:r>
          </a:p>
          <a:p>
            <a:r>
              <a:rPr lang="en-US" sz="3800" dirty="0" smtClean="0">
                <a:latin typeface="Andalus" pitchFamily="2" charset="-78"/>
                <a:cs typeface="Andalus" pitchFamily="2" charset="-78"/>
              </a:rPr>
              <a:t>Cardiovascular problems </a:t>
            </a:r>
          </a:p>
          <a:p>
            <a:endParaRPr lang="en-US" sz="3800" dirty="0" smtClean="0">
              <a:latin typeface="Andalus" pitchFamily="2" charset="-78"/>
              <a:cs typeface="Andalus" pitchFamily="2" charset="-78"/>
            </a:endParaRPr>
          </a:p>
          <a:p>
            <a:r>
              <a:rPr lang="en-US" sz="3800" dirty="0" smtClean="0">
                <a:latin typeface="Andalus" pitchFamily="2" charset="-78"/>
                <a:cs typeface="Andalus" pitchFamily="2" charset="-78"/>
              </a:rPr>
              <a:t>Neurological issues</a:t>
            </a:r>
          </a:p>
          <a:p>
            <a:endParaRPr lang="en-US" sz="3800" dirty="0" smtClean="0">
              <a:latin typeface="Andalus" pitchFamily="2" charset="-78"/>
              <a:cs typeface="Andalus" pitchFamily="2" charset="-78"/>
            </a:endParaRPr>
          </a:p>
          <a:p>
            <a:r>
              <a:rPr lang="en-US" sz="3800" dirty="0" smtClean="0">
                <a:latin typeface="Andalus" pitchFamily="2" charset="-78"/>
                <a:cs typeface="Andalus" pitchFamily="2" charset="-78"/>
              </a:rPr>
              <a:t>HIV                                                              </a:t>
            </a:r>
            <a:r>
              <a:rPr lang="en-US" sz="900" dirty="0" smtClean="0">
                <a:latin typeface="Andalus" pitchFamily="2" charset="-78"/>
                <a:cs typeface="Andalus" pitchFamily="2" charset="-78"/>
              </a:rPr>
              <a:t>(13)</a:t>
            </a:r>
          </a:p>
          <a:p>
            <a:pPr>
              <a:buNone/>
            </a:pPr>
            <a:r>
              <a:rPr lang="en-US" dirty="0" smtClean="0">
                <a:latin typeface="Andalus" pitchFamily="2" charset="-78"/>
                <a:cs typeface="Andalus" pitchFamily="2" charset="-78"/>
              </a:rPr>
              <a:t> </a:t>
            </a:r>
            <a:endParaRPr lang="en-US"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Healthy Liver</a:t>
            </a:r>
            <a:endParaRPr lang="en-US" u="sng" dirty="0">
              <a:latin typeface="Andalus" pitchFamily="2" charset="-78"/>
              <a:cs typeface="Andalus" pitchFamily="2" charset="-78"/>
            </a:endParaRPr>
          </a:p>
        </p:txBody>
      </p:sp>
      <p:pic>
        <p:nvPicPr>
          <p:cNvPr id="5" name="Picture 4" descr="healthy liver.jpg"/>
          <p:cNvPicPr>
            <a:picLocks noChangeAspect="1"/>
          </p:cNvPicPr>
          <p:nvPr/>
        </p:nvPicPr>
        <p:blipFill>
          <a:blip r:embed="rId3" cstate="print"/>
          <a:stretch>
            <a:fillRect/>
          </a:stretch>
        </p:blipFill>
        <p:spPr>
          <a:xfrm>
            <a:off x="2057400" y="2209800"/>
            <a:ext cx="5034568" cy="329184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Liver On Steroids</a:t>
            </a:r>
            <a:endParaRPr lang="en-US" u="sng" dirty="0">
              <a:latin typeface="Andalus" pitchFamily="2" charset="-78"/>
              <a:cs typeface="Andalus" pitchFamily="2" charset="-78"/>
            </a:endParaRPr>
          </a:p>
        </p:txBody>
      </p:sp>
      <p:pic>
        <p:nvPicPr>
          <p:cNvPr id="4" name="Content Placeholder 3" descr="damaged liver.gif"/>
          <p:cNvPicPr>
            <a:picLocks noGrp="1" noChangeAspect="1"/>
          </p:cNvPicPr>
          <p:nvPr>
            <p:ph idx="1"/>
          </p:nvPr>
        </p:nvPicPr>
        <p:blipFill>
          <a:blip r:embed="rId3" cstate="print"/>
          <a:stretch>
            <a:fillRect/>
          </a:stretch>
        </p:blipFill>
        <p:spPr>
          <a:xfrm>
            <a:off x="1676400" y="1676400"/>
            <a:ext cx="5627074" cy="402336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Aneurysm in the Brain</a:t>
            </a:r>
            <a:endParaRPr lang="en-US" u="sng" dirty="0">
              <a:latin typeface="Andalus" pitchFamily="2" charset="-78"/>
              <a:cs typeface="Andalus" pitchFamily="2" charset="-78"/>
            </a:endParaRPr>
          </a:p>
        </p:txBody>
      </p:sp>
      <p:pic>
        <p:nvPicPr>
          <p:cNvPr id="4" name="Content Placeholder 3" descr="brain-aneurysm_webopt.jpg"/>
          <p:cNvPicPr>
            <a:picLocks noGrp="1" noChangeAspect="1"/>
          </p:cNvPicPr>
          <p:nvPr>
            <p:ph idx="1"/>
          </p:nvPr>
        </p:nvPicPr>
        <p:blipFill>
          <a:blip r:embed="rId3" cstate="print"/>
          <a:stretch>
            <a:fillRect/>
          </a:stretch>
        </p:blipFill>
        <p:spPr>
          <a:xfrm>
            <a:off x="2438400" y="1219200"/>
            <a:ext cx="4114800" cy="5486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VIDEO</a:t>
            </a:r>
            <a:endParaRPr lang="en-US" u="sng" dirty="0">
              <a:latin typeface="Andalus" pitchFamily="2" charset="-78"/>
              <a:cs typeface="Andalus" pitchFamily="2" charset="-78"/>
            </a:endParaRPr>
          </a:p>
        </p:txBody>
      </p:sp>
      <p:sp>
        <p:nvSpPr>
          <p:cNvPr id="5" name="Rectangle 4"/>
          <p:cNvSpPr/>
          <p:nvPr/>
        </p:nvSpPr>
        <p:spPr>
          <a:xfrm>
            <a:off x="533400" y="3429000"/>
            <a:ext cx="8229600" cy="707886"/>
          </a:xfrm>
          <a:prstGeom prst="rect">
            <a:avLst/>
          </a:prstGeom>
        </p:spPr>
        <p:txBody>
          <a:bodyPr wrap="square">
            <a:spAutoFit/>
          </a:bodyPr>
          <a:lstStyle/>
          <a:p>
            <a:pPr algn="ctr"/>
            <a:r>
              <a:rPr lang="en-US" sz="2000" dirty="0" smtClean="0">
                <a:hlinkClick r:id="rId3"/>
              </a:rPr>
              <a:t>http://</a:t>
            </a:r>
            <a:r>
              <a:rPr lang="en-US" sz="2000" dirty="0" err="1" smtClean="0">
                <a:hlinkClick r:id="rId3"/>
              </a:rPr>
              <a:t>www.kqed.org</a:t>
            </a:r>
            <a:r>
              <a:rPr lang="en-US" sz="2000" dirty="0" smtClean="0">
                <a:hlinkClick r:id="rId3"/>
              </a:rPr>
              <a:t>/quest/television/science-flexes-its-muscles</a:t>
            </a:r>
            <a:endParaRPr lang="en-US" sz="2000" dirty="0" smtClean="0"/>
          </a:p>
          <a:p>
            <a:pPr algn="ctr"/>
            <a:endParaRPr lang="en-US" sz="2000" dirty="0"/>
          </a:p>
        </p:txBody>
      </p:sp>
      <p:sp>
        <p:nvSpPr>
          <p:cNvPr id="4" name="TextBox 3"/>
          <p:cNvSpPr txBox="1"/>
          <p:nvPr/>
        </p:nvSpPr>
        <p:spPr>
          <a:xfrm rot="10800000" flipV="1">
            <a:off x="4343400" y="6400800"/>
            <a:ext cx="1066800" cy="215444"/>
          </a:xfrm>
          <a:prstGeom prst="rect">
            <a:avLst/>
          </a:prstGeom>
          <a:noFill/>
        </p:spPr>
        <p:txBody>
          <a:bodyPr wrap="square" rtlCol="0">
            <a:spAutoFit/>
          </a:bodyPr>
          <a:lstStyle/>
          <a:p>
            <a:r>
              <a:rPr lang="en-US" sz="800" dirty="0" smtClean="0"/>
              <a:t>(24)</a:t>
            </a:r>
            <a:endParaRPr lang="en-US" sz="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Steroid Deaths</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normAutofit fontScale="92500"/>
          </a:bodyPr>
          <a:lstStyle/>
          <a:p>
            <a:r>
              <a:rPr lang="en-US" dirty="0" smtClean="0">
                <a:latin typeface="Andalus" pitchFamily="2" charset="-78"/>
                <a:cs typeface="Andalus" pitchFamily="2" charset="-78"/>
              </a:rPr>
              <a:t>Taylor Hooton</a:t>
            </a:r>
          </a:p>
          <a:p>
            <a:endParaRPr lang="en-US" dirty="0" smtClean="0">
              <a:latin typeface="Andalus" pitchFamily="2" charset="-78"/>
              <a:cs typeface="Andalus" pitchFamily="2" charset="-78"/>
            </a:endParaRPr>
          </a:p>
          <a:p>
            <a:pPr lvl="1"/>
            <a:r>
              <a:rPr lang="en-US" dirty="0" smtClean="0">
                <a:latin typeface="Andalus" pitchFamily="2" charset="-78"/>
                <a:cs typeface="Andalus" pitchFamily="2" charset="-78"/>
              </a:rPr>
              <a:t>16 years old</a:t>
            </a:r>
          </a:p>
          <a:p>
            <a:pPr lvl="1"/>
            <a:r>
              <a:rPr lang="en-US" dirty="0" smtClean="0">
                <a:latin typeface="Andalus" pitchFamily="2" charset="-78"/>
                <a:cs typeface="Andalus" pitchFamily="2" charset="-78"/>
              </a:rPr>
              <a:t>Committed suicide which was later attributed to severe depression brought on by the use of steroids </a:t>
            </a:r>
            <a:r>
              <a:rPr lang="en-US" sz="800" dirty="0" smtClean="0">
                <a:latin typeface="Andalus" pitchFamily="2" charset="-78"/>
                <a:cs typeface="Andalus" pitchFamily="2" charset="-78"/>
              </a:rPr>
              <a:t>(20)</a:t>
            </a:r>
          </a:p>
          <a:p>
            <a:r>
              <a:rPr lang="en-US" dirty="0" smtClean="0">
                <a:latin typeface="Andalus" pitchFamily="2" charset="-78"/>
                <a:cs typeface="Andalus" pitchFamily="2" charset="-78"/>
              </a:rPr>
              <a:t>Matthew Dear</a:t>
            </a:r>
          </a:p>
          <a:p>
            <a:endParaRPr lang="en-US" dirty="0" smtClean="0">
              <a:latin typeface="Andalus" pitchFamily="2" charset="-78"/>
              <a:cs typeface="Andalus" pitchFamily="2" charset="-78"/>
            </a:endParaRPr>
          </a:p>
          <a:p>
            <a:pPr lvl="1"/>
            <a:r>
              <a:rPr lang="en-US" dirty="0" smtClean="0">
                <a:latin typeface="Andalus" pitchFamily="2" charset="-78"/>
                <a:cs typeface="Andalus" pitchFamily="2" charset="-78"/>
              </a:rPr>
              <a:t>17 years old</a:t>
            </a:r>
          </a:p>
          <a:p>
            <a:pPr lvl="1"/>
            <a:r>
              <a:rPr lang="en-US" dirty="0" smtClean="0">
                <a:latin typeface="Andalus" pitchFamily="2" charset="-78"/>
                <a:cs typeface="Andalus" pitchFamily="2" charset="-78"/>
              </a:rPr>
              <a:t>Spent 1 weeks on life support before dying </a:t>
            </a:r>
            <a:r>
              <a:rPr lang="en-US" sz="800" dirty="0" smtClean="0">
                <a:latin typeface="Andalus" pitchFamily="2" charset="-78"/>
                <a:cs typeface="Andalus" pitchFamily="2" charset="-78"/>
              </a:rPr>
              <a:t>(21)  </a:t>
            </a:r>
          </a:p>
        </p:txBody>
      </p:sp>
      <p:pic>
        <p:nvPicPr>
          <p:cNvPr id="4" name="Picture 3" descr="Matthew Dear.jpg"/>
          <p:cNvPicPr>
            <a:picLocks noChangeAspect="1"/>
          </p:cNvPicPr>
          <p:nvPr/>
        </p:nvPicPr>
        <p:blipFill>
          <a:blip r:embed="rId3" cstate="print"/>
          <a:stretch>
            <a:fillRect/>
          </a:stretch>
        </p:blipFill>
        <p:spPr>
          <a:xfrm>
            <a:off x="5562600" y="4114800"/>
            <a:ext cx="2763520" cy="1554480"/>
          </a:xfrm>
          <a:prstGeom prst="rect">
            <a:avLst/>
          </a:prstGeom>
        </p:spPr>
      </p:pic>
      <p:pic>
        <p:nvPicPr>
          <p:cNvPr id="5" name="Picture 4" descr="Taylor Hooton.jpg"/>
          <p:cNvPicPr>
            <a:picLocks noChangeAspect="1"/>
          </p:cNvPicPr>
          <p:nvPr/>
        </p:nvPicPr>
        <p:blipFill>
          <a:blip r:embed="rId4" cstate="print"/>
          <a:stretch>
            <a:fillRect/>
          </a:stretch>
        </p:blipFill>
        <p:spPr>
          <a:xfrm>
            <a:off x="3810000" y="1371600"/>
            <a:ext cx="1452794" cy="173736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tarting ages.gif"/>
          <p:cNvPicPr>
            <a:picLocks noGrp="1" noChangeAspect="1"/>
          </p:cNvPicPr>
          <p:nvPr>
            <p:ph idx="1"/>
          </p:nvPr>
        </p:nvPicPr>
        <p:blipFill>
          <a:blip r:embed="rId3" cstate="print"/>
          <a:stretch>
            <a:fillRect/>
          </a:stretch>
        </p:blipFill>
        <p:spPr>
          <a:xfrm>
            <a:off x="685800" y="533400"/>
            <a:ext cx="7649910" cy="2639219"/>
          </a:xfrm>
        </p:spPr>
      </p:pic>
      <p:pic>
        <p:nvPicPr>
          <p:cNvPr id="5" name="Picture 4" descr="Steroids Graph.gif"/>
          <p:cNvPicPr>
            <a:picLocks noChangeAspect="1"/>
          </p:cNvPicPr>
          <p:nvPr/>
        </p:nvPicPr>
        <p:blipFill>
          <a:blip r:embed="rId4" cstate="print"/>
          <a:stretch>
            <a:fillRect/>
          </a:stretch>
        </p:blipFill>
        <p:spPr>
          <a:xfrm>
            <a:off x="1447800" y="3276600"/>
            <a:ext cx="6136340" cy="333816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Steroids in Baseball</a:t>
            </a:r>
            <a:endParaRPr lang="en-US" u="sng" dirty="0">
              <a:latin typeface="Andalus" pitchFamily="2" charset="-78"/>
              <a:cs typeface="Andalus" pitchFamily="2" charset="-78"/>
            </a:endParaRPr>
          </a:p>
        </p:txBody>
      </p:sp>
      <p:pic>
        <p:nvPicPr>
          <p:cNvPr id="8" name="Content Placeholder 7" descr="steroids baseball snoopy.jpg"/>
          <p:cNvPicPr>
            <a:picLocks noGrp="1" noChangeAspect="1"/>
          </p:cNvPicPr>
          <p:nvPr>
            <p:ph idx="1"/>
          </p:nvPr>
        </p:nvPicPr>
        <p:blipFill>
          <a:blip r:embed="rId3" cstate="print"/>
          <a:stretch>
            <a:fillRect/>
          </a:stretch>
        </p:blipFill>
        <p:spPr>
          <a:xfrm>
            <a:off x="1295400" y="1752600"/>
            <a:ext cx="6403974" cy="4480560"/>
          </a:xfrm>
          <a:prstGeom prst="rect">
            <a:avLst/>
          </a:prstGeom>
          <a:ln w="228600" cap="sq" cmpd="thickThin">
            <a:solidFill>
              <a:srgbClr val="000000"/>
            </a:solidFill>
            <a:prstDash val="solid"/>
            <a:miter lim="800000"/>
          </a:ln>
          <a:effectLst>
            <a:innerShdw blurRad="76200">
              <a:srgbClr val="000000"/>
            </a:inn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324600"/>
            <a:ext cx="9144000" cy="769441"/>
          </a:xfrm>
          <a:prstGeom prst="rect">
            <a:avLst/>
          </a:prstGeom>
          <a:noFill/>
        </p:spPr>
        <p:txBody>
          <a:bodyPr wrap="square" rtlCol="0">
            <a:spAutoFit/>
          </a:bodyPr>
          <a:lstStyle/>
          <a:p>
            <a:pPr algn="ctr"/>
            <a:r>
              <a:rPr lang="en-US" sz="800" dirty="0" smtClean="0"/>
              <a:t>(1)</a:t>
            </a:r>
          </a:p>
          <a:p>
            <a:pPr algn="ctr"/>
            <a:r>
              <a:rPr lang="en-US" dirty="0" smtClean="0"/>
              <a:t>Video contains some profane language and controversial, potentially offensive, photos.</a:t>
            </a:r>
          </a:p>
          <a:p>
            <a:pPr algn="ctr"/>
            <a:endParaRPr lang="en-US" dirty="0"/>
          </a:p>
        </p:txBody>
      </p:sp>
    </p:spTree>
    <p:controls>
      <p:control spid="14339" name="ShockwaveFlash1" r:id="rId2" imgW="8152381" imgH="5714286"/>
    </p:controls>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3429000" cy="6354762"/>
          </a:xfrm>
        </p:spPr>
        <p:txBody>
          <a:bodyPr>
            <a:normAutofit fontScale="90000"/>
          </a:bodyPr>
          <a:lstStyle/>
          <a:p>
            <a:r>
              <a:rPr lang="en-US" u="sng" dirty="0" smtClean="0">
                <a:latin typeface="Andalus" pitchFamily="2" charset="-78"/>
                <a:cs typeface="Andalus" pitchFamily="2" charset="-78"/>
              </a:rPr>
              <a:t>The Asterisk:</a:t>
            </a:r>
            <a:br>
              <a:rPr lang="en-US" u="sng" dirty="0" smtClean="0">
                <a:latin typeface="Andalus" pitchFamily="2" charset="-78"/>
                <a:cs typeface="Andalus" pitchFamily="2" charset="-78"/>
              </a:rPr>
            </a:br>
            <a:r>
              <a:rPr lang="en-US" u="sng" dirty="0" smtClean="0">
                <a:latin typeface="Andalus" pitchFamily="2" charset="-78"/>
                <a:cs typeface="Andalus" pitchFamily="2" charset="-78"/>
              </a:rPr>
              <a:t/>
            </a:r>
            <a:br>
              <a:rPr lang="en-US" u="sng" dirty="0" smtClean="0">
                <a:latin typeface="Andalus" pitchFamily="2" charset="-78"/>
                <a:cs typeface="Andalus" pitchFamily="2" charset="-78"/>
              </a:rPr>
            </a:br>
            <a:r>
              <a:rPr lang="en-US" sz="3600" dirty="0" smtClean="0">
                <a:latin typeface="Andalus" pitchFamily="2" charset="-78"/>
                <a:cs typeface="Andalus" pitchFamily="2" charset="-78"/>
              </a:rPr>
              <a:t>is used whenever a record is broken by a player who has used steroids or Performance-enhancing drugs to differentiate that record from the records of non-steroids users</a:t>
            </a:r>
            <a:endParaRPr lang="en-US" sz="3600" dirty="0">
              <a:latin typeface="Andalus" pitchFamily="2" charset="-78"/>
              <a:cs typeface="Andalus" pitchFamily="2" charset="-78"/>
            </a:endParaRPr>
          </a:p>
        </p:txBody>
      </p:sp>
      <p:pic>
        <p:nvPicPr>
          <p:cNvPr id="4" name="Content Placeholder 3" descr="juice-ball[1].jpg"/>
          <p:cNvPicPr>
            <a:picLocks noGrp="1" noChangeAspect="1"/>
          </p:cNvPicPr>
          <p:nvPr>
            <p:ph idx="1"/>
          </p:nvPr>
        </p:nvPicPr>
        <p:blipFill>
          <a:blip r:embed="rId3" cstate="print"/>
          <a:stretch>
            <a:fillRect/>
          </a:stretch>
        </p:blipFill>
        <p:spPr>
          <a:xfrm>
            <a:off x="4876800" y="228600"/>
            <a:ext cx="3504912" cy="6400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Physics: On the Ball </a:t>
            </a:r>
            <a:endParaRPr lang="en-US" u="sng" dirty="0">
              <a:latin typeface="Andalus" pitchFamily="2" charset="-78"/>
              <a:cs typeface="Andalus" pitchFamily="2" charset="-78"/>
            </a:endParaRPr>
          </a:p>
        </p:txBody>
      </p:sp>
      <p:sp>
        <p:nvSpPr>
          <p:cNvPr id="3" name="Content Placeholder 2"/>
          <p:cNvSpPr>
            <a:spLocks noGrp="1"/>
          </p:cNvSpPr>
          <p:nvPr>
            <p:ph idx="1"/>
          </p:nvPr>
        </p:nvSpPr>
        <p:spPr>
          <a:xfrm>
            <a:off x="457200" y="2133600"/>
            <a:ext cx="8229600" cy="3657600"/>
          </a:xfrm>
        </p:spPr>
        <p:txBody>
          <a:bodyPr/>
          <a:lstStyle/>
          <a:p>
            <a:r>
              <a:rPr lang="en-US" sz="4000" dirty="0" smtClean="0">
                <a:latin typeface="Andalus" pitchFamily="2" charset="-78"/>
                <a:cs typeface="Andalus" pitchFamily="2" charset="-78"/>
              </a:rPr>
              <a:t>10% increase in muscle mass</a:t>
            </a:r>
            <a:endParaRPr lang="en-US" dirty="0" smtClean="0">
              <a:latin typeface="Andalus" pitchFamily="2" charset="-78"/>
              <a:cs typeface="Andalus" pitchFamily="2" charset="-78"/>
            </a:endParaRPr>
          </a:p>
          <a:p>
            <a:pPr lvl="1"/>
            <a:r>
              <a:rPr lang="en-US" dirty="0" smtClean="0">
                <a:latin typeface="Andalus" pitchFamily="2" charset="-78"/>
                <a:cs typeface="Andalus" pitchFamily="2" charset="-78"/>
              </a:rPr>
              <a:t>help a batter swing 5% faster</a:t>
            </a:r>
          </a:p>
          <a:p>
            <a:pPr lvl="1"/>
            <a:r>
              <a:rPr lang="en-US" dirty="0" smtClean="0">
                <a:latin typeface="Andalus" pitchFamily="2" charset="-78"/>
                <a:cs typeface="Andalus" pitchFamily="2" charset="-78"/>
              </a:rPr>
              <a:t>could cause a ball to jump off the bat 4% faster</a:t>
            </a:r>
          </a:p>
          <a:p>
            <a:pPr lvl="1">
              <a:buNone/>
            </a:pPr>
            <a:endParaRPr lang="en-US" dirty="0" smtClean="0">
              <a:latin typeface="Andalus" pitchFamily="2" charset="-78"/>
              <a:cs typeface="Andalus" pitchFamily="2" charset="-78"/>
            </a:endParaRPr>
          </a:p>
          <a:p>
            <a:r>
              <a:rPr lang="en-US" sz="4000" dirty="0" smtClean="0">
                <a:latin typeface="Andalus" pitchFamily="2" charset="-78"/>
                <a:cs typeface="Andalus" pitchFamily="2" charset="-78"/>
              </a:rPr>
              <a:t>Increase homeruns by 50%</a:t>
            </a:r>
          </a:p>
          <a:p>
            <a:endParaRPr lang="en-US" dirty="0" smtClean="0"/>
          </a:p>
          <a:p>
            <a:pPr lvl="1">
              <a:buNone/>
            </a:pPr>
            <a:endParaRPr lang="en-US" dirty="0" smtClean="0"/>
          </a:p>
          <a:p>
            <a:pPr lvl="1"/>
            <a:endParaRPr lang="en-US" dirty="0"/>
          </a:p>
        </p:txBody>
      </p:sp>
      <p:sp>
        <p:nvSpPr>
          <p:cNvPr id="4" name="TextBox 3"/>
          <p:cNvSpPr txBox="1"/>
          <p:nvPr/>
        </p:nvSpPr>
        <p:spPr>
          <a:xfrm>
            <a:off x="4572000" y="6324600"/>
            <a:ext cx="348172" cy="215444"/>
          </a:xfrm>
          <a:prstGeom prst="rect">
            <a:avLst/>
          </a:prstGeom>
          <a:noFill/>
        </p:spPr>
        <p:txBody>
          <a:bodyPr wrap="none" rtlCol="0">
            <a:spAutoFit/>
          </a:bodyPr>
          <a:lstStyle/>
          <a:p>
            <a:r>
              <a:rPr lang="en-US" sz="800" dirty="0" smtClean="0"/>
              <a:t>(25)</a:t>
            </a:r>
            <a:endParaRPr lang="en-US" sz="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304800"/>
          <a:ext cx="8229600" cy="6172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Roger Maris vs. Barry Bonds</a:t>
            </a:r>
            <a:endParaRPr lang="en-US" u="sng" dirty="0"/>
          </a:p>
        </p:txBody>
      </p:sp>
      <p:pic>
        <p:nvPicPr>
          <p:cNvPr id="4" name="Content Placeholder 3" descr="rogerMaris.jpg"/>
          <p:cNvPicPr>
            <a:picLocks noGrp="1" noChangeAspect="1"/>
          </p:cNvPicPr>
          <p:nvPr>
            <p:ph idx="1"/>
          </p:nvPr>
        </p:nvPicPr>
        <p:blipFill>
          <a:blip r:embed="rId3" cstate="print"/>
          <a:stretch>
            <a:fillRect/>
          </a:stretch>
        </p:blipFill>
        <p:spPr>
          <a:xfrm>
            <a:off x="1600200" y="1371600"/>
            <a:ext cx="2048256" cy="2560320"/>
          </a:xfrm>
        </p:spPr>
      </p:pic>
      <p:pic>
        <p:nvPicPr>
          <p:cNvPr id="5" name="Picture 4" descr="barry bonds.jpg"/>
          <p:cNvPicPr>
            <a:picLocks noChangeAspect="1"/>
          </p:cNvPicPr>
          <p:nvPr/>
        </p:nvPicPr>
        <p:blipFill>
          <a:blip r:embed="rId4" cstate="print"/>
          <a:stretch>
            <a:fillRect/>
          </a:stretch>
        </p:blipFill>
        <p:spPr>
          <a:xfrm>
            <a:off x="5410200" y="1371600"/>
            <a:ext cx="1977851" cy="2560320"/>
          </a:xfrm>
          <a:prstGeom prst="rect">
            <a:avLst/>
          </a:prstGeom>
        </p:spPr>
      </p:pic>
      <p:sp>
        <p:nvSpPr>
          <p:cNvPr id="7" name="TextBox 6"/>
          <p:cNvSpPr txBox="1"/>
          <p:nvPr/>
        </p:nvSpPr>
        <p:spPr>
          <a:xfrm>
            <a:off x="1066800" y="4114800"/>
            <a:ext cx="2971800" cy="3139321"/>
          </a:xfrm>
          <a:prstGeom prst="rect">
            <a:avLst/>
          </a:prstGeom>
          <a:noFill/>
        </p:spPr>
        <p:txBody>
          <a:bodyPr wrap="square" rtlCol="0">
            <a:spAutoFit/>
          </a:bodyPr>
          <a:lstStyle/>
          <a:p>
            <a:pPr algn="ctr"/>
            <a:r>
              <a:rPr lang="en-US" dirty="0" smtClean="0">
                <a:latin typeface="Andalus" pitchFamily="2" charset="-78"/>
                <a:cs typeface="Andalus" pitchFamily="2" charset="-78"/>
              </a:rPr>
              <a:t>Held the Single Season Homerun Record from 1961 until 2001 with 61 Homeruns. He won this title from Babe Ruth who held the record since 1927at 60 Homeruns in a single season.</a:t>
            </a:r>
          </a:p>
          <a:p>
            <a:pPr algn="ctr"/>
            <a:endParaRPr lang="en-US" dirty="0" smtClean="0">
              <a:latin typeface="Andalus" pitchFamily="2" charset="-78"/>
              <a:cs typeface="Andalus" pitchFamily="2" charset="-78"/>
            </a:endParaRPr>
          </a:p>
          <a:p>
            <a:pPr algn="ctr"/>
            <a:endParaRPr lang="en-US" dirty="0" smtClean="0">
              <a:latin typeface="Andalus" pitchFamily="2" charset="-78"/>
              <a:cs typeface="Andalus" pitchFamily="2" charset="-78"/>
            </a:endParaRPr>
          </a:p>
          <a:p>
            <a:pPr algn="ctr"/>
            <a:endParaRPr lang="en-US" dirty="0" smtClean="0">
              <a:latin typeface="Andalus" pitchFamily="2" charset="-78"/>
              <a:cs typeface="Andalus" pitchFamily="2" charset="-78"/>
            </a:endParaRPr>
          </a:p>
          <a:p>
            <a:pPr algn="ctr"/>
            <a:endParaRPr lang="en-US" dirty="0">
              <a:latin typeface="Andalus" pitchFamily="2" charset="-78"/>
              <a:cs typeface="Andalus" pitchFamily="2" charset="-78"/>
            </a:endParaRPr>
          </a:p>
        </p:txBody>
      </p:sp>
      <p:sp>
        <p:nvSpPr>
          <p:cNvPr id="8" name="TextBox 7"/>
          <p:cNvSpPr txBox="1"/>
          <p:nvPr/>
        </p:nvSpPr>
        <p:spPr>
          <a:xfrm>
            <a:off x="5334000" y="4114800"/>
            <a:ext cx="2362200" cy="2031325"/>
          </a:xfrm>
          <a:prstGeom prst="rect">
            <a:avLst/>
          </a:prstGeom>
          <a:noFill/>
        </p:spPr>
        <p:txBody>
          <a:bodyPr wrap="square" rtlCol="0">
            <a:spAutoFit/>
          </a:bodyPr>
          <a:lstStyle/>
          <a:p>
            <a:r>
              <a:rPr lang="en-US" dirty="0" smtClean="0">
                <a:latin typeface="Andalus" pitchFamily="2" charset="-78"/>
                <a:cs typeface="Andalus" pitchFamily="2" charset="-78"/>
              </a:rPr>
              <a:t>***Broke the Single Season Homerun Record in 2001 with 71 Homeruns. It was the only season Bonds hit above 49 homeruns his entire career.***</a:t>
            </a:r>
            <a:endParaRPr lang="en-US" dirty="0">
              <a:latin typeface="Andalus" pitchFamily="2" charset="-78"/>
              <a:cs typeface="Andalus" pitchFamily="2" charset="-78"/>
            </a:endParaRPr>
          </a:p>
        </p:txBody>
      </p:sp>
      <p:sp>
        <p:nvSpPr>
          <p:cNvPr id="9" name="TextBox 8"/>
          <p:cNvSpPr txBox="1"/>
          <p:nvPr/>
        </p:nvSpPr>
        <p:spPr>
          <a:xfrm>
            <a:off x="4267200" y="6248400"/>
            <a:ext cx="685800" cy="215444"/>
          </a:xfrm>
          <a:prstGeom prst="rect">
            <a:avLst/>
          </a:prstGeom>
          <a:noFill/>
        </p:spPr>
        <p:txBody>
          <a:bodyPr wrap="square" rtlCol="0">
            <a:spAutoFit/>
          </a:bodyPr>
          <a:lstStyle/>
          <a:p>
            <a:pPr algn="ctr"/>
            <a:r>
              <a:rPr lang="en-US" sz="800" dirty="0" smtClean="0"/>
              <a:t>(14)</a:t>
            </a:r>
            <a:endParaRPr lang="en-US" sz="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Survey of MLB Players</a:t>
            </a:r>
            <a:endParaRPr lang="en-US" u="sng" dirty="0">
              <a:latin typeface="Andalus" pitchFamily="2" charset="-78"/>
              <a:cs typeface="Andalus" pitchFamily="2" charset="-78"/>
            </a:endParaRP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305800" y="6248400"/>
            <a:ext cx="457200" cy="215444"/>
          </a:xfrm>
          <a:prstGeom prst="rect">
            <a:avLst/>
          </a:prstGeom>
          <a:noFill/>
        </p:spPr>
        <p:txBody>
          <a:bodyPr wrap="square" rtlCol="0">
            <a:spAutoFit/>
          </a:bodyPr>
          <a:lstStyle/>
          <a:p>
            <a:r>
              <a:rPr lang="en-US" sz="800" dirty="0" smtClean="0"/>
              <a:t>(16)</a:t>
            </a:r>
            <a:endParaRPr lang="en-US" sz="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Survey of MLB Players</a:t>
            </a:r>
            <a:endParaRPr lang="en-US" u="sng"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8382000" y="6400800"/>
            <a:ext cx="457200" cy="215444"/>
          </a:xfrm>
          <a:prstGeom prst="rect">
            <a:avLst/>
          </a:prstGeom>
          <a:noFill/>
        </p:spPr>
        <p:txBody>
          <a:bodyPr wrap="square" rtlCol="0">
            <a:spAutoFit/>
          </a:bodyPr>
          <a:lstStyle/>
          <a:p>
            <a:r>
              <a:rPr lang="en-US" sz="800" dirty="0" smtClean="0">
                <a:latin typeface="Andalus" pitchFamily="2" charset="-78"/>
                <a:cs typeface="Andalus" pitchFamily="2" charset="-78"/>
              </a:rPr>
              <a:t>(16)</a:t>
            </a:r>
            <a:endParaRPr lang="en-US" sz="800"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u="sng" dirty="0" smtClean="0">
                <a:latin typeface="Andalus" pitchFamily="2" charset="-78"/>
                <a:cs typeface="Andalus" pitchFamily="2" charset="-78"/>
              </a:rPr>
              <a:t>Testing Policies and MLB Involvement</a:t>
            </a:r>
            <a:endParaRPr lang="en-US" u="sng" dirty="0">
              <a:latin typeface="Andalus" pitchFamily="2" charset="-78"/>
              <a:cs typeface="Andalus" pitchFamily="2" charset="-78"/>
            </a:endParaRPr>
          </a:p>
        </p:txBody>
      </p:sp>
      <p:sp>
        <p:nvSpPr>
          <p:cNvPr id="3" name="Content Placeholder 2"/>
          <p:cNvSpPr>
            <a:spLocks noGrp="1"/>
          </p:cNvSpPr>
          <p:nvPr>
            <p:ph idx="1"/>
          </p:nvPr>
        </p:nvSpPr>
        <p:spPr>
          <a:xfrm>
            <a:off x="457200" y="2057400"/>
            <a:ext cx="8229600" cy="4648200"/>
          </a:xfrm>
        </p:spPr>
        <p:txBody>
          <a:bodyPr/>
          <a:lstStyle/>
          <a:p>
            <a:r>
              <a:rPr lang="en-US" dirty="0" smtClean="0">
                <a:latin typeface="Andalus" pitchFamily="2" charset="-78"/>
                <a:cs typeface="Andalus" pitchFamily="2" charset="-78"/>
              </a:rPr>
              <a:t>2001 MLB Implemented its first random drug testing policy. </a:t>
            </a:r>
            <a:r>
              <a:rPr lang="en-US" sz="800" dirty="0" smtClean="0">
                <a:latin typeface="Andalus" pitchFamily="2" charset="-78"/>
                <a:cs typeface="Andalus" pitchFamily="2" charset="-78"/>
              </a:rPr>
              <a:t>(17)</a:t>
            </a:r>
          </a:p>
          <a:p>
            <a:r>
              <a:rPr lang="en-US" dirty="0" smtClean="0">
                <a:latin typeface="Andalus" pitchFamily="2" charset="-78"/>
                <a:cs typeface="Andalus" pitchFamily="2" charset="-78"/>
              </a:rPr>
              <a:t>2004 Mandatory testing for all players was implemented. </a:t>
            </a:r>
            <a:r>
              <a:rPr lang="en-US" sz="800" dirty="0" smtClean="0">
                <a:latin typeface="Andalus" pitchFamily="2" charset="-78"/>
                <a:cs typeface="Andalus" pitchFamily="2" charset="-78"/>
              </a:rPr>
              <a:t>(18)</a:t>
            </a:r>
          </a:p>
          <a:p>
            <a:r>
              <a:rPr lang="en-US" dirty="0" smtClean="0">
                <a:latin typeface="Andalus" pitchFamily="2" charset="-78"/>
                <a:cs typeface="Andalus" pitchFamily="2" charset="-78"/>
              </a:rPr>
              <a:t>2006 Bud Selig commissioned George Mitchell to investigate steroid use in MLB. </a:t>
            </a:r>
            <a:r>
              <a:rPr lang="en-US" sz="800" dirty="0" smtClean="0">
                <a:latin typeface="Andalus" pitchFamily="2" charset="-78"/>
                <a:cs typeface="Andalus" pitchFamily="2" charset="-78"/>
              </a:rPr>
              <a:t>(19)</a:t>
            </a:r>
          </a:p>
          <a:p>
            <a:r>
              <a:rPr lang="en-US" dirty="0" smtClean="0">
                <a:latin typeface="Andalus" pitchFamily="2" charset="-78"/>
                <a:cs typeface="Andalus" pitchFamily="2" charset="-78"/>
              </a:rPr>
              <a:t>2007 The Mitchell Report was released. </a:t>
            </a:r>
            <a:r>
              <a:rPr lang="en-US" sz="800" dirty="0" smtClean="0">
                <a:latin typeface="Andalus" pitchFamily="2" charset="-78"/>
                <a:cs typeface="Andalus" pitchFamily="2" charset="-78"/>
              </a:rPr>
              <a:t>(19)</a:t>
            </a:r>
          </a:p>
          <a:p>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Testing Methods</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lstStyle/>
          <a:p>
            <a:r>
              <a:rPr lang="en-US" dirty="0" smtClean="0">
                <a:latin typeface="Andalus" pitchFamily="2" charset="-78"/>
                <a:cs typeface="Andalus" pitchFamily="2" charset="-78"/>
              </a:rPr>
              <a:t>Gas Chromatograph Mass Spectrometry machine </a:t>
            </a:r>
          </a:p>
          <a:p>
            <a:pPr lvl="1"/>
            <a:r>
              <a:rPr lang="en-US" dirty="0" smtClean="0">
                <a:latin typeface="Andalus" pitchFamily="2" charset="-78"/>
                <a:cs typeface="Andalus" pitchFamily="2" charset="-78"/>
              </a:rPr>
              <a:t>Gas Chromatograph Thermo-ionic Specific Detection</a:t>
            </a:r>
          </a:p>
          <a:p>
            <a:pPr lvl="1"/>
            <a:r>
              <a:rPr lang="en-US" dirty="0" smtClean="0">
                <a:latin typeface="Andalus" pitchFamily="2" charset="-78"/>
                <a:cs typeface="Andalus" pitchFamily="2" charset="-78"/>
              </a:rPr>
              <a:t>Gas Chromatograph Flame-Ionization Detection</a:t>
            </a:r>
          </a:p>
          <a:p>
            <a:pPr lvl="1"/>
            <a:endParaRPr lang="en-US" dirty="0" smtClean="0">
              <a:latin typeface="Andalus" pitchFamily="2" charset="-78"/>
              <a:cs typeface="Andalus" pitchFamily="2" charset="-78"/>
            </a:endParaRPr>
          </a:p>
          <a:p>
            <a:pPr lvl="1"/>
            <a:endParaRPr lang="en-US" dirty="0" smtClean="0">
              <a:latin typeface="Andalus" pitchFamily="2" charset="-78"/>
              <a:cs typeface="Andalus" pitchFamily="2" charset="-78"/>
            </a:endParaRPr>
          </a:p>
          <a:p>
            <a:pPr lvl="1">
              <a:buFont typeface="Wingdings" pitchFamily="2" charset="2"/>
              <a:buChar char="Ø"/>
            </a:pPr>
            <a:r>
              <a:rPr lang="en-US" dirty="0" smtClean="0">
                <a:latin typeface="Andalus" pitchFamily="2" charset="-78"/>
                <a:cs typeface="Andalus" pitchFamily="2" charset="-78"/>
              </a:rPr>
              <a:t>Testing costs anywhere between $400 and $650 per test, and can either be a urine or hair sample. </a:t>
            </a:r>
            <a:endParaRPr lang="en-US" dirty="0">
              <a:latin typeface="Andalus" pitchFamily="2" charset="-78"/>
              <a:cs typeface="Andalus" pitchFamily="2" charset="-78"/>
            </a:endParaRPr>
          </a:p>
        </p:txBody>
      </p:sp>
      <p:sp>
        <p:nvSpPr>
          <p:cNvPr id="4" name="TextBox 3"/>
          <p:cNvSpPr txBox="1"/>
          <p:nvPr/>
        </p:nvSpPr>
        <p:spPr>
          <a:xfrm>
            <a:off x="4495800" y="6642556"/>
            <a:ext cx="457200" cy="215444"/>
          </a:xfrm>
          <a:prstGeom prst="rect">
            <a:avLst/>
          </a:prstGeom>
          <a:noFill/>
        </p:spPr>
        <p:txBody>
          <a:bodyPr wrap="square" rtlCol="0">
            <a:spAutoFit/>
          </a:bodyPr>
          <a:lstStyle/>
          <a:p>
            <a:r>
              <a:rPr lang="en-US" sz="800" dirty="0" smtClean="0"/>
              <a:t>(23)</a:t>
            </a:r>
            <a:endParaRPr lang="en-US" sz="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latin typeface="Andalus" pitchFamily="2" charset="-78"/>
                <a:cs typeface="Andalus" pitchFamily="2" charset="-78"/>
              </a:rPr>
              <a:t>Steroids and Performance-Enhancing Drugs of Choice in MLB</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lstStyle/>
          <a:p>
            <a:r>
              <a:rPr lang="en-US" dirty="0" smtClean="0">
                <a:latin typeface="Andalus" pitchFamily="2" charset="-78"/>
                <a:cs typeface="Andalus" pitchFamily="2" charset="-78"/>
              </a:rPr>
              <a:t>Testosterone</a:t>
            </a:r>
          </a:p>
          <a:p>
            <a:pPr>
              <a:buNone/>
            </a:pPr>
            <a:endParaRPr lang="en-US" dirty="0" smtClean="0">
              <a:latin typeface="Andalus" pitchFamily="2" charset="-78"/>
              <a:cs typeface="Andalus" pitchFamily="2" charset="-78"/>
            </a:endParaRPr>
          </a:p>
          <a:p>
            <a:pPr lvl="1"/>
            <a:r>
              <a:rPr lang="en-US" dirty="0" smtClean="0">
                <a:latin typeface="Andalus" pitchFamily="2" charset="-78"/>
                <a:cs typeface="Andalus" pitchFamily="2" charset="-78"/>
              </a:rPr>
              <a:t>Pro hormones</a:t>
            </a:r>
          </a:p>
          <a:p>
            <a:pPr lvl="2"/>
            <a:r>
              <a:rPr lang="en-US" dirty="0" err="1" smtClean="0">
                <a:latin typeface="Andalus" pitchFamily="2" charset="-78"/>
                <a:cs typeface="Andalus" pitchFamily="2" charset="-78"/>
              </a:rPr>
              <a:t>Androstenedione</a:t>
            </a:r>
            <a:endParaRPr lang="en-US" dirty="0" smtClean="0">
              <a:latin typeface="Andalus" pitchFamily="2" charset="-78"/>
              <a:cs typeface="Andalus" pitchFamily="2" charset="-78"/>
            </a:endParaRPr>
          </a:p>
          <a:p>
            <a:pPr lvl="2"/>
            <a:endParaRPr lang="en-US" dirty="0" smtClean="0">
              <a:latin typeface="Andalus" pitchFamily="2" charset="-78"/>
              <a:cs typeface="Andalus" pitchFamily="2" charset="-78"/>
            </a:endParaRPr>
          </a:p>
          <a:p>
            <a:pPr lvl="2">
              <a:buNone/>
            </a:pPr>
            <a:endParaRPr lang="en-US" dirty="0" smtClean="0">
              <a:latin typeface="Andalus" pitchFamily="2" charset="-78"/>
              <a:cs typeface="Andalus" pitchFamily="2" charset="-78"/>
            </a:endParaRPr>
          </a:p>
          <a:p>
            <a:pPr lvl="1"/>
            <a:r>
              <a:rPr lang="en-US" dirty="0" smtClean="0">
                <a:latin typeface="Andalus" pitchFamily="2" charset="-78"/>
                <a:cs typeface="Andalus" pitchFamily="2" charset="-78"/>
              </a:rPr>
              <a:t>Anabolic Androgenic Steroids</a:t>
            </a:r>
          </a:p>
          <a:p>
            <a:pPr lvl="2"/>
            <a:r>
              <a:rPr lang="en-US" dirty="0" err="1" smtClean="0">
                <a:latin typeface="Andalus" pitchFamily="2" charset="-78"/>
                <a:cs typeface="Andalus" pitchFamily="2" charset="-78"/>
              </a:rPr>
              <a:t>Primobolan</a:t>
            </a:r>
            <a:endParaRPr lang="en-US" dirty="0" smtClean="0">
              <a:latin typeface="Andalus" pitchFamily="2" charset="-78"/>
              <a:cs typeface="Andalus" pitchFamily="2" charset="-78"/>
            </a:endParaRPr>
          </a:p>
        </p:txBody>
      </p:sp>
      <p:pic>
        <p:nvPicPr>
          <p:cNvPr id="4" name="Picture 3" descr="androstenedione.jpg"/>
          <p:cNvPicPr>
            <a:picLocks noChangeAspect="1"/>
          </p:cNvPicPr>
          <p:nvPr/>
        </p:nvPicPr>
        <p:blipFill>
          <a:blip r:embed="rId3" cstate="print"/>
          <a:stretch>
            <a:fillRect/>
          </a:stretch>
        </p:blipFill>
        <p:spPr>
          <a:xfrm>
            <a:off x="6553200" y="2971800"/>
            <a:ext cx="1697241" cy="1554480"/>
          </a:xfrm>
          <a:prstGeom prst="rect">
            <a:avLst/>
          </a:prstGeom>
        </p:spPr>
      </p:pic>
      <p:pic>
        <p:nvPicPr>
          <p:cNvPr id="5" name="Picture 4" descr="primobolan.jpg"/>
          <p:cNvPicPr>
            <a:picLocks noChangeAspect="1"/>
          </p:cNvPicPr>
          <p:nvPr/>
        </p:nvPicPr>
        <p:blipFill>
          <a:blip r:embed="rId4" cstate="print"/>
          <a:stretch>
            <a:fillRect/>
          </a:stretch>
        </p:blipFill>
        <p:spPr>
          <a:xfrm>
            <a:off x="6553200" y="4876800"/>
            <a:ext cx="1668522" cy="1280160"/>
          </a:xfrm>
          <a:prstGeom prst="rect">
            <a:avLst/>
          </a:prstGeom>
        </p:spPr>
      </p:pic>
      <p:pic>
        <p:nvPicPr>
          <p:cNvPr id="6" name="Picture 5" descr="testosterone.jpg"/>
          <p:cNvPicPr>
            <a:picLocks noChangeAspect="1"/>
          </p:cNvPicPr>
          <p:nvPr/>
        </p:nvPicPr>
        <p:blipFill>
          <a:blip r:embed="rId5" cstate="print"/>
          <a:stretch>
            <a:fillRect/>
          </a:stretch>
        </p:blipFill>
        <p:spPr>
          <a:xfrm>
            <a:off x="6553200" y="1600200"/>
            <a:ext cx="1691640" cy="1097280"/>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Why Choose Steroids?</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normAutofit lnSpcReduction="10000"/>
          </a:bodyPr>
          <a:lstStyle/>
          <a:p>
            <a:endParaRPr lang="en-US" dirty="0" smtClean="0"/>
          </a:p>
          <a:p>
            <a:endParaRPr lang="en-US" dirty="0" smtClean="0"/>
          </a:p>
          <a:p>
            <a:pPr>
              <a:buNone/>
            </a:pPr>
            <a:endParaRPr lang="en-US" dirty="0" smtClean="0"/>
          </a:p>
          <a:p>
            <a:pPr>
              <a:buNone/>
            </a:pPr>
            <a:endParaRPr lang="en-US" dirty="0" smtClean="0"/>
          </a:p>
          <a:p>
            <a:pPr>
              <a:buNone/>
            </a:pPr>
            <a:endParaRPr lang="en-US" dirty="0" smtClean="0"/>
          </a:p>
          <a:p>
            <a:r>
              <a:rPr lang="en-US" dirty="0" smtClean="0"/>
              <a:t>Offensive Production (OPS)</a:t>
            </a:r>
          </a:p>
          <a:p>
            <a:endParaRPr lang="en-US" dirty="0" smtClean="0"/>
          </a:p>
          <a:p>
            <a:pPr lvl="1"/>
            <a:r>
              <a:rPr lang="en-US" dirty="0" smtClean="0"/>
              <a:t>Additional annual salary of $2, 085,438 </a:t>
            </a:r>
          </a:p>
        </p:txBody>
      </p:sp>
      <p:pic>
        <p:nvPicPr>
          <p:cNvPr id="5" name="Picture 4" descr="Money 2.jpg"/>
          <p:cNvPicPr>
            <a:picLocks noChangeAspect="1"/>
          </p:cNvPicPr>
          <p:nvPr/>
        </p:nvPicPr>
        <p:blipFill>
          <a:blip r:embed="rId3" cstate="print"/>
          <a:stretch>
            <a:fillRect/>
          </a:stretch>
        </p:blipFill>
        <p:spPr>
          <a:xfrm>
            <a:off x="2743200" y="1295400"/>
            <a:ext cx="3535680" cy="2651760"/>
          </a:xfrm>
          <a:prstGeom prst="rect">
            <a:avLst/>
          </a:prstGeom>
        </p:spPr>
      </p:pic>
      <p:sp>
        <p:nvSpPr>
          <p:cNvPr id="6" name="TextBox 5"/>
          <p:cNvSpPr txBox="1"/>
          <p:nvPr/>
        </p:nvSpPr>
        <p:spPr>
          <a:xfrm>
            <a:off x="3581400" y="6019800"/>
            <a:ext cx="1447800" cy="215444"/>
          </a:xfrm>
          <a:prstGeom prst="rect">
            <a:avLst/>
          </a:prstGeom>
          <a:noFill/>
        </p:spPr>
        <p:txBody>
          <a:bodyPr wrap="square" rtlCol="0">
            <a:spAutoFit/>
          </a:bodyPr>
          <a:lstStyle/>
          <a:p>
            <a:pPr algn="ctr"/>
            <a:r>
              <a:rPr lang="en-US" sz="800" dirty="0" smtClean="0"/>
              <a:t>(22)</a:t>
            </a: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152400"/>
            <a:ext cx="4038600" cy="868362"/>
          </a:xfrm>
        </p:spPr>
        <p:txBody>
          <a:bodyPr/>
          <a:lstStyle/>
          <a:p>
            <a:r>
              <a:rPr lang="en-US" u="sng" dirty="0" smtClean="0">
                <a:latin typeface="Andalus" pitchFamily="2" charset="-78"/>
                <a:cs typeface="Andalus" pitchFamily="2" charset="-78"/>
              </a:rPr>
              <a:t>Important Terms</a:t>
            </a:r>
            <a:endParaRPr lang="en-US" u="sng" dirty="0">
              <a:latin typeface="Andalus" pitchFamily="2" charset="-78"/>
              <a:cs typeface="Andalus" pitchFamily="2" charset="-78"/>
            </a:endParaRPr>
          </a:p>
        </p:txBody>
      </p:sp>
      <p:sp>
        <p:nvSpPr>
          <p:cNvPr id="3" name="Content Placeholder 2"/>
          <p:cNvSpPr>
            <a:spLocks noGrp="1"/>
          </p:cNvSpPr>
          <p:nvPr>
            <p:ph idx="1"/>
          </p:nvPr>
        </p:nvSpPr>
        <p:spPr>
          <a:xfrm>
            <a:off x="457200" y="1295400"/>
            <a:ext cx="8229600" cy="5257800"/>
          </a:xfrm>
        </p:spPr>
        <p:txBody>
          <a:bodyPr>
            <a:normAutofit lnSpcReduction="10000"/>
          </a:bodyPr>
          <a:lstStyle/>
          <a:p>
            <a:r>
              <a:rPr lang="en-US" b="1" dirty="0" smtClean="0">
                <a:latin typeface="Andalus" pitchFamily="2" charset="-78"/>
                <a:cs typeface="Andalus" pitchFamily="2" charset="-78"/>
              </a:rPr>
              <a:t>Performance-Enhancing Drugs (PED’s)- </a:t>
            </a:r>
            <a:r>
              <a:rPr lang="en-US" sz="2800" dirty="0" smtClean="0">
                <a:latin typeface="Andalus" pitchFamily="2" charset="-78"/>
                <a:cs typeface="Andalus" pitchFamily="2" charset="-78"/>
              </a:rPr>
              <a:t>various substances, chemical agents, or procedures designed to provide an advantage in athletic performance</a:t>
            </a:r>
            <a:r>
              <a:rPr lang="en-US" sz="800" dirty="0" smtClean="0">
                <a:latin typeface="Andalus" pitchFamily="2" charset="-78"/>
                <a:cs typeface="Andalus" pitchFamily="2" charset="-78"/>
              </a:rPr>
              <a:t>(2)</a:t>
            </a:r>
          </a:p>
          <a:p>
            <a:r>
              <a:rPr lang="en-US" b="1" dirty="0" smtClean="0">
                <a:latin typeface="Andalus" pitchFamily="2" charset="-78"/>
                <a:cs typeface="Andalus" pitchFamily="2" charset="-78"/>
              </a:rPr>
              <a:t>Anabolic Steroids- </a:t>
            </a:r>
            <a:r>
              <a:rPr lang="en-US" sz="2800" dirty="0" smtClean="0">
                <a:latin typeface="Andalus" pitchFamily="2" charset="-78"/>
                <a:cs typeface="Andalus" pitchFamily="2" charset="-78"/>
              </a:rPr>
              <a:t>a synthetic derivative of testosterone, sometimes used by athletes to help increase weight and strength</a:t>
            </a:r>
            <a:r>
              <a:rPr lang="en-US" sz="800" dirty="0" smtClean="0">
                <a:latin typeface="Andalus" pitchFamily="2" charset="-78"/>
                <a:cs typeface="Andalus" pitchFamily="2" charset="-78"/>
              </a:rPr>
              <a:t>(3)</a:t>
            </a:r>
          </a:p>
          <a:p>
            <a:r>
              <a:rPr lang="en-US" b="1" dirty="0" smtClean="0">
                <a:latin typeface="Andalus" pitchFamily="2" charset="-78"/>
                <a:cs typeface="Andalus" pitchFamily="2" charset="-78"/>
              </a:rPr>
              <a:t>Doping-</a:t>
            </a:r>
            <a:r>
              <a:rPr lang="en-US" dirty="0" smtClean="0">
                <a:latin typeface="Andalus" pitchFamily="2" charset="-78"/>
                <a:cs typeface="Andalus" pitchFamily="2" charset="-78"/>
              </a:rPr>
              <a:t> </a:t>
            </a:r>
            <a:r>
              <a:rPr lang="en-US" sz="2800" dirty="0" smtClean="0">
                <a:latin typeface="Andalus" pitchFamily="2" charset="-78"/>
                <a:cs typeface="Andalus" pitchFamily="2" charset="-78"/>
              </a:rPr>
              <a:t>To administer a performance-enhancing substance to (an athlete)</a:t>
            </a:r>
            <a:r>
              <a:rPr lang="en-US" sz="800" dirty="0" smtClean="0">
                <a:latin typeface="Andalus" pitchFamily="2" charset="-78"/>
                <a:cs typeface="Andalus" pitchFamily="2" charset="-78"/>
              </a:rPr>
              <a:t>(4) </a:t>
            </a:r>
          </a:p>
          <a:p>
            <a:r>
              <a:rPr lang="en-US" b="1" dirty="0" smtClean="0">
                <a:latin typeface="Andalus" pitchFamily="2" charset="-78"/>
                <a:cs typeface="Andalus" pitchFamily="2" charset="-78"/>
              </a:rPr>
              <a:t>Stacking</a:t>
            </a:r>
            <a:r>
              <a:rPr lang="en-US" sz="2800" dirty="0" smtClean="0">
                <a:latin typeface="Andalus" pitchFamily="2" charset="-78"/>
                <a:cs typeface="Andalus" pitchFamily="2" charset="-78"/>
              </a:rPr>
              <a:t>- using two or three different substances at the same time in order to increase the effectiveness.</a:t>
            </a:r>
            <a:r>
              <a:rPr lang="en-US" sz="800" dirty="0" smtClean="0">
                <a:latin typeface="Andalus" pitchFamily="2" charset="-78"/>
                <a:cs typeface="Andalus" pitchFamily="2" charset="-78"/>
              </a:rPr>
              <a:t>(5)</a:t>
            </a:r>
          </a:p>
          <a:p>
            <a:endParaRPr lang="en-US" sz="800" dirty="0" smtClean="0">
              <a:latin typeface="Andalus" pitchFamily="2" charset="-78"/>
              <a:cs typeface="Andalus" pitchFamily="2" charset="-78"/>
            </a:endParaRPr>
          </a:p>
          <a:p>
            <a:pPr>
              <a:buNone/>
            </a:pPr>
            <a:endParaRPr lang="en-US" sz="800" dirty="0" smtClean="0">
              <a:latin typeface="Andalus" pitchFamily="2" charset="-78"/>
              <a:cs typeface="Andalus" pitchFamily="2" charset="-78"/>
            </a:endParaRPr>
          </a:p>
          <a:p>
            <a:pPr>
              <a:buNone/>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The Other Side of the Fence</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lstStyle/>
          <a:p>
            <a:r>
              <a:rPr lang="en-US" dirty="0" smtClean="0"/>
              <a:t>Players on steroids are able to play more games</a:t>
            </a:r>
          </a:p>
          <a:p>
            <a:endParaRPr lang="en-US" dirty="0" smtClean="0"/>
          </a:p>
          <a:p>
            <a:r>
              <a:rPr lang="en-US" dirty="0" smtClean="0"/>
              <a:t>Players on steroids hit more homeruns</a:t>
            </a:r>
          </a:p>
          <a:p>
            <a:endParaRPr lang="en-US" dirty="0" smtClean="0"/>
          </a:p>
          <a:p>
            <a:r>
              <a:rPr lang="en-US" dirty="0" smtClean="0"/>
              <a:t>Banning steroids delivers a blow to the nation’s free market economy</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The Religious Aspects</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normAutofit/>
          </a:bodyPr>
          <a:lstStyle/>
          <a:p>
            <a:r>
              <a:rPr lang="en-US" sz="2400" dirty="0" smtClean="0">
                <a:latin typeface="Andalus" pitchFamily="2" charset="-78"/>
                <a:cs typeface="Andalus" pitchFamily="2" charset="-78"/>
              </a:rPr>
              <a:t>steroids cause the body to be enhanced beyond what it was designed to do. We believe that God has designed us with his purposes in mind, and he has gifted people with different talents and </a:t>
            </a:r>
            <a:r>
              <a:rPr lang="en-US" sz="2400" dirty="0" smtClean="0">
                <a:latin typeface="Andalus" pitchFamily="2" charset="-78"/>
                <a:cs typeface="Andalus" pitchFamily="2" charset="-78"/>
              </a:rPr>
              <a:t>abilities </a:t>
            </a:r>
            <a:r>
              <a:rPr lang="en-US" sz="800" dirty="0" smtClean="0">
                <a:latin typeface="Andalus" pitchFamily="2" charset="-78"/>
                <a:cs typeface="Andalus" pitchFamily="2" charset="-78"/>
              </a:rPr>
              <a:t>(26)</a:t>
            </a:r>
            <a:endParaRPr lang="en-US" sz="2400" dirty="0" smtClean="0">
              <a:latin typeface="Andalus" pitchFamily="2" charset="-78"/>
              <a:cs typeface="Andalus" pitchFamily="2" charset="-78"/>
            </a:endParaRPr>
          </a:p>
          <a:p>
            <a:r>
              <a:rPr lang="en-US" sz="2400" dirty="0" smtClean="0">
                <a:latin typeface="Andalus" pitchFamily="2" charset="-78"/>
                <a:cs typeface="Andalus" pitchFamily="2" charset="-78"/>
              </a:rPr>
              <a:t>The Bible tells us to offer our bodies as living sacrifices… In addition, as we see in Luke 12:22-34, Jesus tells us not to worry over what we will eat or drink and what to wear, that He will provide what is </a:t>
            </a:r>
            <a:r>
              <a:rPr lang="en-US" sz="2400" dirty="0" smtClean="0">
                <a:latin typeface="Andalus" pitchFamily="2" charset="-78"/>
                <a:cs typeface="Andalus" pitchFamily="2" charset="-78"/>
              </a:rPr>
              <a:t>necessary </a:t>
            </a:r>
            <a:r>
              <a:rPr lang="en-US" sz="800" dirty="0" smtClean="0">
                <a:latin typeface="Andalus" pitchFamily="2" charset="-78"/>
                <a:cs typeface="Andalus" pitchFamily="2" charset="-78"/>
              </a:rPr>
              <a:t>(26)</a:t>
            </a:r>
          </a:p>
          <a:p>
            <a:r>
              <a:rPr lang="en-US" sz="2400" dirty="0" smtClean="0">
                <a:latin typeface="Andalus" pitchFamily="2" charset="-78"/>
                <a:cs typeface="Andalus" pitchFamily="2" charset="-78"/>
              </a:rPr>
              <a:t>As Christians, we believe in being good stewards of our health, but there is a difference between "therapeutic" and "enhancement</a:t>
            </a:r>
            <a:r>
              <a:rPr lang="en-US" sz="2400" dirty="0" smtClean="0">
                <a:latin typeface="Andalus" pitchFamily="2" charset="-78"/>
                <a:cs typeface="Andalus" pitchFamily="2" charset="-78"/>
              </a:rPr>
              <a:t>.” </a:t>
            </a:r>
            <a:r>
              <a:rPr lang="en-US" sz="800" dirty="0" smtClean="0">
                <a:latin typeface="Andalus" pitchFamily="2" charset="-78"/>
                <a:cs typeface="Andalus" pitchFamily="2" charset="-78"/>
              </a:rPr>
              <a:t>(26)</a:t>
            </a:r>
            <a:endParaRPr lang="en-US" sz="800" dirty="0">
              <a:latin typeface="Andalus" pitchFamily="2" charset="-78"/>
              <a:cs typeface="Andalus" pitchFamily="2"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Looking to the Future</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normAutofit/>
          </a:bodyPr>
          <a:lstStyle/>
          <a:p>
            <a:r>
              <a:rPr lang="en-US" sz="2400" dirty="0" smtClean="0">
                <a:latin typeface="Andalus" pitchFamily="2" charset="-78"/>
                <a:cs typeface="Andalus" pitchFamily="2" charset="-78"/>
              </a:rPr>
              <a:t>until testing methods can catch up with, and keep pace with steroid and performance enhancing drug development, there will continue to be cheaters in baseball and the abuse of these substances by professional players will not be completely </a:t>
            </a:r>
            <a:r>
              <a:rPr lang="en-US" sz="2400" dirty="0" smtClean="0">
                <a:latin typeface="Andalus" pitchFamily="2" charset="-78"/>
                <a:cs typeface="Andalus" pitchFamily="2" charset="-78"/>
              </a:rPr>
              <a:t>eradicated</a:t>
            </a:r>
          </a:p>
          <a:p>
            <a:r>
              <a:rPr lang="en-US" sz="2400" dirty="0" smtClean="0">
                <a:latin typeface="Andalus" pitchFamily="2" charset="-78"/>
                <a:cs typeface="Andalus" pitchFamily="2" charset="-78"/>
              </a:rPr>
              <a:t>We believe that with the measures taken by congress and Major League Baseball to clean up the abuse of illegal steroids and performance enhancing drugs in baseball, continuous pressure on the players to remain clean, and vigilance by the individual teams and their managers in testing their players, there can be a substantial decrease in steroid use in baseball</a:t>
            </a:r>
            <a:endParaRPr lang="en-US" sz="2400" dirty="0">
              <a:latin typeface="Andalus" pitchFamily="2" charset="-78"/>
              <a:cs typeface="Andalus" pitchFamily="2" charset="-7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400" u="sng" dirty="0" smtClean="0">
                <a:latin typeface="Andalus" pitchFamily="2" charset="-78"/>
                <a:cs typeface="Andalus" pitchFamily="2" charset="-78"/>
              </a:rPr>
              <a:t>References</a:t>
            </a:r>
            <a:endParaRPr lang="en-US" sz="1400" u="sng" dirty="0">
              <a:latin typeface="Andalus" pitchFamily="2" charset="-78"/>
              <a:cs typeface="Andalus" pitchFamily="2" charset="-78"/>
            </a:endParaRPr>
          </a:p>
        </p:txBody>
      </p:sp>
      <p:sp>
        <p:nvSpPr>
          <p:cNvPr id="3" name="Content Placeholder 2"/>
          <p:cNvSpPr>
            <a:spLocks noGrp="1"/>
          </p:cNvSpPr>
          <p:nvPr>
            <p:ph idx="1"/>
          </p:nvPr>
        </p:nvSpPr>
        <p:spPr>
          <a:xfrm>
            <a:off x="457200" y="1219200"/>
            <a:ext cx="8229600" cy="5638800"/>
          </a:xfrm>
        </p:spPr>
        <p:txBody>
          <a:bodyPr>
            <a:normAutofit fontScale="47500" lnSpcReduction="20000"/>
          </a:bodyPr>
          <a:lstStyle/>
          <a:p>
            <a:pPr lvl="0"/>
            <a:r>
              <a:rPr lang="en-US" u="sng" dirty="0" err="1" smtClean="0">
                <a:hlinkClick r:id="rId2"/>
              </a:rPr>
              <a:t>DOCflashsports</a:t>
            </a:r>
            <a:r>
              <a:rPr lang="en-US" dirty="0" smtClean="0"/>
              <a:t>, (2007, July 23), Roger Clemens Barry Bonds - Steroids in Baseball [Video File]. Retrieved from: </a:t>
            </a:r>
            <a:r>
              <a:rPr lang="en-US" u="sng" dirty="0" smtClean="0">
                <a:hlinkClick r:id="rId3"/>
              </a:rPr>
              <a:t>http://www.youtube.com/watch?v=-xREert4p-U</a:t>
            </a:r>
            <a:r>
              <a:rPr lang="en-US" dirty="0" smtClean="0"/>
              <a:t> </a:t>
            </a:r>
          </a:p>
          <a:p>
            <a:pPr lvl="0"/>
            <a:r>
              <a:rPr lang="en-US" dirty="0" smtClean="0"/>
              <a:t>"Performance-Enhancing Drugs," Microsoft® Encarta® Online Encyclopedia 2009</a:t>
            </a:r>
            <a:br>
              <a:rPr lang="en-US" dirty="0" smtClean="0"/>
            </a:br>
            <a:r>
              <a:rPr lang="en-US" dirty="0" err="1" smtClean="0"/>
              <a:t>http://encarta.msn.com</a:t>
            </a:r>
            <a:r>
              <a:rPr lang="en-US" dirty="0" smtClean="0"/>
              <a:t> © 1997-2009 Microsoft </a:t>
            </a:r>
            <a:r>
              <a:rPr lang="en-US" dirty="0" err="1" smtClean="0"/>
              <a:t>Corporation.Retrieved</a:t>
            </a:r>
            <a:r>
              <a:rPr lang="en-US" dirty="0" smtClean="0"/>
              <a:t> October 22, 2009, from MSN Encarta website: </a:t>
            </a:r>
            <a:r>
              <a:rPr lang="en-US" u="sng" dirty="0" smtClean="0">
                <a:hlinkClick r:id="rId4"/>
              </a:rPr>
              <a:t>http://encarta.msn.com/encyclopedia_701765667/performance-enhancing_drugs.html</a:t>
            </a:r>
            <a:r>
              <a:rPr lang="en-US" dirty="0" smtClean="0"/>
              <a:t> </a:t>
            </a:r>
          </a:p>
          <a:p>
            <a:pPr lvl="0"/>
            <a:r>
              <a:rPr lang="en-US" dirty="0" smtClean="0"/>
              <a:t>anabolic steroids. (</a:t>
            </a:r>
            <a:r>
              <a:rPr lang="en-US" dirty="0" err="1" smtClean="0"/>
              <a:t>n.d</a:t>
            </a:r>
            <a:r>
              <a:rPr lang="en-US" dirty="0" smtClean="0"/>
              <a:t>.). </a:t>
            </a:r>
            <a:r>
              <a:rPr lang="en-US" i="1" dirty="0" err="1" smtClean="0"/>
              <a:t>Dictionary.com</a:t>
            </a:r>
            <a:r>
              <a:rPr lang="en-US" i="1" dirty="0" smtClean="0"/>
              <a:t> Unabridged</a:t>
            </a:r>
            <a:r>
              <a:rPr lang="en-US" dirty="0" smtClean="0"/>
              <a:t>. Retrieved October 22, 2009, from </a:t>
            </a:r>
            <a:r>
              <a:rPr lang="en-US" dirty="0" err="1" smtClean="0"/>
              <a:t>Dictionary.com</a:t>
            </a:r>
            <a:r>
              <a:rPr lang="en-US" dirty="0" smtClean="0"/>
              <a:t> website: </a:t>
            </a:r>
            <a:r>
              <a:rPr lang="en-US" u="sng" dirty="0" err="1" smtClean="0">
                <a:hlinkClick r:id="rId5"/>
              </a:rPr>
              <a:t>http://dictionary.reference.com/browse/anabolic</a:t>
            </a:r>
            <a:r>
              <a:rPr lang="en-US" u="sng" dirty="0" smtClean="0">
                <a:hlinkClick r:id="rId5"/>
              </a:rPr>
              <a:t> steroids</a:t>
            </a:r>
            <a:endParaRPr lang="en-US" dirty="0" smtClean="0"/>
          </a:p>
          <a:p>
            <a:pPr lvl="0"/>
            <a:r>
              <a:rPr lang="en-US" dirty="0" smtClean="0"/>
              <a:t>doping. (</a:t>
            </a:r>
            <a:r>
              <a:rPr lang="en-US" dirty="0" err="1" smtClean="0"/>
              <a:t>n.d</a:t>
            </a:r>
            <a:r>
              <a:rPr lang="en-US" dirty="0" smtClean="0"/>
              <a:t>.). </a:t>
            </a:r>
            <a:r>
              <a:rPr lang="en-US" i="1" dirty="0" smtClean="0"/>
              <a:t>The American Heritage® Dictionary of the English Language, Fourth Edition</a:t>
            </a:r>
            <a:r>
              <a:rPr lang="en-US" dirty="0" smtClean="0"/>
              <a:t>. Retrieved October 22, 2009, from </a:t>
            </a:r>
            <a:r>
              <a:rPr lang="en-US" dirty="0" err="1" smtClean="0"/>
              <a:t>Dictionary.com</a:t>
            </a:r>
            <a:r>
              <a:rPr lang="en-US" dirty="0" smtClean="0"/>
              <a:t> website: </a:t>
            </a:r>
            <a:r>
              <a:rPr lang="en-US" u="sng" dirty="0" err="1" smtClean="0">
                <a:hlinkClick r:id="rId6"/>
              </a:rPr>
              <a:t>http://dictionary.reference.com/browse/doping</a:t>
            </a:r>
            <a:endParaRPr lang="en-US" dirty="0" smtClean="0"/>
          </a:p>
          <a:p>
            <a:pPr lvl="0"/>
            <a:r>
              <a:rPr lang="en-US" dirty="0" smtClean="0"/>
              <a:t>Domestic Gear. (N/A). Steroid Questions. Retrieved November 5, 2009, from Domestic Gear website:</a:t>
            </a:r>
            <a:r>
              <a:rPr lang="en-US" b="1" dirty="0" smtClean="0"/>
              <a:t> </a:t>
            </a:r>
            <a:r>
              <a:rPr lang="en-US" b="1" u="sng" dirty="0" err="1" smtClean="0">
                <a:hlinkClick r:id="rId7"/>
              </a:rPr>
              <a:t>http://www.domesticgear.com/steroidfaq.html</a:t>
            </a:r>
            <a:r>
              <a:rPr lang="en-US" b="1" dirty="0" smtClean="0"/>
              <a:t> </a:t>
            </a:r>
            <a:endParaRPr lang="en-US" dirty="0" smtClean="0"/>
          </a:p>
          <a:p>
            <a:pPr lvl="0"/>
            <a:r>
              <a:rPr lang="en-US" dirty="0" smtClean="0"/>
              <a:t>Carroll, W. (2005). The Juice. Chicago. Ivan R. Dee.</a:t>
            </a:r>
          </a:p>
          <a:p>
            <a:pPr lvl="0"/>
            <a:r>
              <a:rPr lang="en-US" dirty="0" smtClean="0"/>
              <a:t>Doherty, A. (2006-2009). Steroids Timeline, Retrieved October 5, 2009, from </a:t>
            </a:r>
            <a:r>
              <a:rPr lang="en-US" dirty="0" err="1" smtClean="0"/>
              <a:t>SteroidsinBaseball.net</a:t>
            </a:r>
            <a:r>
              <a:rPr lang="en-US" dirty="0" smtClean="0"/>
              <a:t> Website: </a:t>
            </a:r>
            <a:r>
              <a:rPr lang="en-US" u="sng" dirty="0" err="1" smtClean="0">
                <a:hlinkClick r:id="rId8"/>
              </a:rPr>
              <a:t>http://www.steroidsinbaseball.net/steroidtimeline.html</a:t>
            </a:r>
            <a:endParaRPr lang="en-US" dirty="0" smtClean="0"/>
          </a:p>
          <a:p>
            <a:pPr lvl="0"/>
            <a:r>
              <a:rPr lang="en-US" dirty="0" err="1" smtClean="0"/>
              <a:t>Dimeo</a:t>
            </a:r>
            <a:r>
              <a:rPr lang="en-US" dirty="0" smtClean="0"/>
              <a:t>, P. (2007). A History of Drug Use In Sports 1876-1976: Beyond Good and Evil. New York. </a:t>
            </a:r>
            <a:r>
              <a:rPr lang="en-US" dirty="0" err="1" smtClean="0"/>
              <a:t>Routledge</a:t>
            </a:r>
            <a:r>
              <a:rPr lang="en-US" dirty="0" smtClean="0"/>
              <a:t>.</a:t>
            </a:r>
          </a:p>
          <a:p>
            <a:pPr lvl="0"/>
            <a:r>
              <a:rPr lang="en-US" dirty="0" smtClean="0"/>
              <a:t>None, (2006) Written Steroid Era Timeline, Retrieved October 5, 2009, from </a:t>
            </a:r>
            <a:r>
              <a:rPr lang="en-US" dirty="0" err="1" smtClean="0"/>
              <a:t>thesteroidsera.blogspot.com</a:t>
            </a:r>
            <a:r>
              <a:rPr lang="en-US" dirty="0" smtClean="0"/>
              <a:t> Website: </a:t>
            </a:r>
            <a:r>
              <a:rPr lang="en-US" u="sng" dirty="0" smtClean="0">
                <a:hlinkClick r:id="rId9"/>
              </a:rPr>
              <a:t>http://thesteroidera.blogspot.com/2006/08/baseballs-steroid-era-timeline.html</a:t>
            </a:r>
            <a:endParaRPr lang="en-US" dirty="0" smtClean="0"/>
          </a:p>
          <a:p>
            <a:pPr lvl="0"/>
            <a:r>
              <a:rPr lang="en-US" dirty="0" smtClean="0"/>
              <a:t>NIDA </a:t>
            </a:r>
            <a:r>
              <a:rPr lang="en-US" dirty="0" err="1" smtClean="0"/>
              <a:t>InfoFacts</a:t>
            </a:r>
            <a:r>
              <a:rPr lang="en-US" dirty="0" smtClean="0"/>
              <a:t>: Steroids (Anabolic-Androgenic),(2009, July). Retrieved October 22, 2009, from the National Institute on Drug Abuse, website: </a:t>
            </a:r>
            <a:r>
              <a:rPr lang="en-US" u="sng" dirty="0" err="1" smtClean="0">
                <a:hlinkClick r:id="rId10"/>
              </a:rPr>
              <a:t>http://www.nida.nih.gov/Infofacts/steroids.html</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25000" lnSpcReduction="20000"/>
          </a:bodyPr>
          <a:lstStyle/>
          <a:p>
            <a:pPr lvl="0"/>
            <a:r>
              <a:rPr lang="en-US" sz="4800" dirty="0" smtClean="0"/>
              <a:t>Parkinson, A., Evans, N. (2006, June 6). Anabolic Androgenic Steroids: A Survey of 500 Users. Retrieved November 5, 2009, from </a:t>
            </a:r>
            <a:r>
              <a:rPr lang="en-US" sz="4800" dirty="0" err="1" smtClean="0"/>
              <a:t>Medscape</a:t>
            </a:r>
            <a:r>
              <a:rPr lang="en-US" sz="4800" dirty="0" smtClean="0"/>
              <a:t> Today website: </a:t>
            </a:r>
            <a:r>
              <a:rPr lang="en-US" sz="4800" b="1" u="sng" dirty="0" smtClean="0">
                <a:hlinkClick r:id="rId2"/>
              </a:rPr>
              <a:t>http://www.medscape.com/viewarticle/533461_3</a:t>
            </a:r>
            <a:endParaRPr lang="en-US" sz="4800" dirty="0" smtClean="0"/>
          </a:p>
          <a:p>
            <a:pPr lvl="0"/>
            <a:r>
              <a:rPr lang="en-US" sz="4800" dirty="0" smtClean="0"/>
              <a:t>Men’s Health. (2007, July 15) Anabolic Steroid Abuse. Retrieved November 5, 2009, from WebMD website: </a:t>
            </a:r>
            <a:r>
              <a:rPr lang="en-US" sz="4800" b="1" u="sng" dirty="0" smtClean="0">
                <a:hlinkClick r:id="rId3"/>
              </a:rPr>
              <a:t>http://</a:t>
            </a:r>
            <a:r>
              <a:rPr lang="en-US" sz="4800" b="1" u="sng" dirty="0" err="1" smtClean="0">
                <a:hlinkClick r:id="rId3"/>
              </a:rPr>
              <a:t>men.webmd.com</a:t>
            </a:r>
            <a:r>
              <a:rPr lang="en-US" sz="4800" b="1" u="sng" dirty="0" smtClean="0">
                <a:hlinkClick r:id="rId3"/>
              </a:rPr>
              <a:t>/</a:t>
            </a:r>
            <a:r>
              <a:rPr lang="en-US" sz="4800" b="1" u="sng" dirty="0" err="1" smtClean="0">
                <a:hlinkClick r:id="rId3"/>
              </a:rPr>
              <a:t>tc</a:t>
            </a:r>
            <a:r>
              <a:rPr lang="en-US" sz="4800" b="1" u="sng" dirty="0" smtClean="0">
                <a:hlinkClick r:id="rId3"/>
              </a:rPr>
              <a:t>/anabolic-steroid-abuse-topic-overview</a:t>
            </a:r>
            <a:endParaRPr lang="en-US" sz="4800" dirty="0" smtClean="0"/>
          </a:p>
          <a:p>
            <a:pPr lvl="0"/>
            <a:r>
              <a:rPr lang="en-US" sz="4800" dirty="0" smtClean="0"/>
              <a:t>Association Against Steroid Abuse. (N/A) Side Effects of Anabolic Steroid Abuse (Long-term and Short-term). Retrieved November 4, 2009, from </a:t>
            </a:r>
            <a:r>
              <a:rPr lang="en-US" sz="4800" dirty="0" err="1" smtClean="0"/>
              <a:t>stroidabuse.com</a:t>
            </a:r>
            <a:r>
              <a:rPr lang="en-US" sz="4800" dirty="0" smtClean="0"/>
              <a:t> website: </a:t>
            </a:r>
            <a:r>
              <a:rPr lang="en-US" sz="4800" u="sng" dirty="0" smtClean="0">
                <a:hlinkClick r:id="rId4"/>
              </a:rPr>
              <a:t>http://</a:t>
            </a:r>
            <a:r>
              <a:rPr lang="en-US" sz="4800" u="sng" dirty="0" err="1" smtClean="0">
                <a:hlinkClick r:id="rId4"/>
              </a:rPr>
              <a:t>www.steroidabuse.com</a:t>
            </a:r>
            <a:r>
              <a:rPr lang="en-US" sz="4800" u="sng" dirty="0" smtClean="0">
                <a:hlinkClick r:id="rId4"/>
              </a:rPr>
              <a:t>/side-effects-of-</a:t>
            </a:r>
            <a:r>
              <a:rPr lang="en-US" sz="4800" u="sng" dirty="0" err="1" smtClean="0">
                <a:hlinkClick r:id="rId4"/>
              </a:rPr>
              <a:t>steroids.html</a:t>
            </a:r>
            <a:endParaRPr lang="en-US" sz="4800" dirty="0" smtClean="0"/>
          </a:p>
          <a:p>
            <a:pPr lvl="0"/>
            <a:r>
              <a:rPr lang="en-US" sz="4800" dirty="0" smtClean="0"/>
              <a:t>Baseball Almanac. (N/A). Home Run Records in a Single Season. Retrieved November 5, 2009, from Baseball Almanac website: </a:t>
            </a:r>
            <a:r>
              <a:rPr lang="en-US" sz="4800" b="1" u="sng" dirty="0" smtClean="0">
                <a:hlinkClick r:id="rId5"/>
              </a:rPr>
              <a:t>http://www.baseball-almanac.com/recbooks/rb_hr2.shtml</a:t>
            </a:r>
            <a:endParaRPr lang="en-US" sz="4800" dirty="0" smtClean="0"/>
          </a:p>
          <a:p>
            <a:pPr lvl="0"/>
            <a:r>
              <a:rPr lang="en-US" sz="4800" dirty="0" smtClean="0"/>
              <a:t>Major League Baseball. (N/A) </a:t>
            </a:r>
            <a:r>
              <a:rPr lang="en-US" sz="4800" dirty="0" err="1" smtClean="0"/>
              <a:t>Sortable</a:t>
            </a:r>
            <a:r>
              <a:rPr lang="en-US" sz="4800" dirty="0" smtClean="0"/>
              <a:t> Player Stats: Major League Baseball Hitting Stats: Career All time.  Retrieved November 5, 2009, from </a:t>
            </a:r>
            <a:r>
              <a:rPr lang="en-US" sz="4800" dirty="0" err="1" smtClean="0"/>
              <a:t>MLB.com</a:t>
            </a:r>
            <a:r>
              <a:rPr lang="en-US" sz="4800" dirty="0" smtClean="0"/>
              <a:t> website: </a:t>
            </a:r>
            <a:r>
              <a:rPr lang="en-US" sz="4800" b="1" u="sng" dirty="0" smtClean="0">
                <a:hlinkClick r:id="rId6"/>
              </a:rPr>
              <a:t>http://mlb.mlb.com/stats/historical/player_stats.jsp?teamPosCode=all&amp;statType=1&amp;timeFrame=3&amp;Submit=Submit&amp;c_id=mlb&amp;sitSplit=&amp;timeSubFrame2=0&amp;venueID=&amp;baseballScope=mlb&amp;timeSubFrame=0&amp;&amp;sortByStat=HR</a:t>
            </a:r>
            <a:endParaRPr lang="en-US" sz="4800" dirty="0" smtClean="0"/>
          </a:p>
          <a:p>
            <a:pPr lvl="0"/>
            <a:r>
              <a:rPr lang="en-US" sz="4800" dirty="0" err="1" smtClean="0"/>
              <a:t>Coddington</a:t>
            </a:r>
            <a:r>
              <a:rPr lang="en-US" sz="4800" dirty="0" smtClean="0"/>
              <a:t>, R., Gardner, S., Piggott, R., </a:t>
            </a:r>
            <a:r>
              <a:rPr lang="en-US" sz="4800" dirty="0" err="1" smtClean="0"/>
              <a:t>Teeuwen</a:t>
            </a:r>
            <a:r>
              <a:rPr lang="en-US" sz="4800" dirty="0" smtClean="0"/>
              <a:t>, D., Webb, L., USA Today. (N/A) Major League Baseball and Steroid: Players Survey. Retrieved November 4, 2009, from USA Today website: </a:t>
            </a:r>
            <a:r>
              <a:rPr lang="en-US" sz="4800" u="sng" dirty="0" smtClean="0">
                <a:hlinkClick r:id="rId7"/>
              </a:rPr>
              <a:t>http://www.usatoday.com/sports/graphics/steroid_scandal/flash01.htm</a:t>
            </a:r>
            <a:r>
              <a:rPr lang="en-US" sz="4800" dirty="0" smtClean="0"/>
              <a:t> </a:t>
            </a:r>
          </a:p>
          <a:p>
            <a:pPr lvl="0"/>
            <a:r>
              <a:rPr lang="en-US" sz="4800" dirty="0" smtClean="0"/>
              <a:t>MLB Special Report. (N/A) Drug Policy in Baseball: Event Timeline. Retrieved October 5, 2009, from </a:t>
            </a:r>
            <a:r>
              <a:rPr lang="en-US" sz="4800" dirty="0" err="1" smtClean="0"/>
              <a:t>MLB.com</a:t>
            </a:r>
            <a:r>
              <a:rPr lang="en-US" sz="4800" dirty="0" smtClean="0"/>
              <a:t> website: </a:t>
            </a:r>
            <a:r>
              <a:rPr lang="en-US" sz="4800" u="sng" dirty="0" err="1" smtClean="0">
                <a:hlinkClick r:id="rId8"/>
              </a:rPr>
              <a:t>http://mlb.mlb.com/mlb/news/drug_policy.jsp?content=timeline</a:t>
            </a:r>
            <a:endParaRPr lang="en-US" sz="4800" dirty="0" smtClean="0"/>
          </a:p>
          <a:p>
            <a:pPr lvl="0"/>
            <a:r>
              <a:rPr lang="en-US" sz="4800" dirty="0" err="1" smtClean="0"/>
              <a:t>McGlaughlin</a:t>
            </a:r>
            <a:r>
              <a:rPr lang="en-US" sz="4800" dirty="0" smtClean="0"/>
              <a:t>, D. (2009) Baseball’s Big Problem: Bill James on Steroids. Retrieved October 5, 2009, from the New Ledger web site: http://newledger.com/2009/07/baseballs-big-problem-bill-james-on-steroids/  </a:t>
            </a:r>
          </a:p>
          <a:p>
            <a:pPr lvl="0"/>
            <a:r>
              <a:rPr lang="en-US" sz="4800" dirty="0" smtClean="0"/>
              <a:t>Mitchell, G. (2007). The Mitchell Report. Retrieved October 5, 2009, from </a:t>
            </a:r>
            <a:r>
              <a:rPr lang="en-US" sz="4800" dirty="0" err="1" smtClean="0"/>
              <a:t>MLB.com</a:t>
            </a:r>
            <a:r>
              <a:rPr lang="en-US" sz="4800" dirty="0" smtClean="0"/>
              <a:t> Web site: </a:t>
            </a:r>
            <a:r>
              <a:rPr lang="en-US" sz="4800" u="sng" dirty="0" err="1" smtClean="0">
                <a:hlinkClick r:id="rId9"/>
              </a:rPr>
              <a:t>http://mlb.mlb.com/mlb/news/mitchell/index.jsp</a:t>
            </a:r>
            <a:endParaRPr lang="en-US" sz="4800" dirty="0" smtClean="0"/>
          </a:p>
          <a:p>
            <a:pPr lvl="0"/>
            <a:r>
              <a:rPr lang="en-US" sz="4800" dirty="0" smtClean="0"/>
              <a:t>Taylor Hooton Foundation. (N/A). Taylor’s Story. Retrieved October 29, 2009, from Taylor Hooton Foundation website: </a:t>
            </a:r>
            <a:r>
              <a:rPr lang="en-US" sz="4800" u="sng" dirty="0" err="1" smtClean="0">
                <a:hlinkClick r:id="rId10"/>
              </a:rPr>
              <a:t>http://www.taylorhooton.org/</a:t>
            </a:r>
            <a:endParaRPr lang="en-US" sz="4800" dirty="0" smtClean="0"/>
          </a:p>
          <a:p>
            <a:pPr lvl="0"/>
            <a:r>
              <a:rPr lang="en-US" sz="4800" dirty="0" smtClean="0"/>
              <a:t>BBC News Channel. (2009, April 21) Steroids Blamed for Youths Death. Retrieved October 29, 2009, from BBC News website: </a:t>
            </a:r>
            <a:r>
              <a:rPr lang="en-US" sz="4800" u="sng" dirty="0" smtClean="0">
                <a:hlinkClick r:id="rId11"/>
              </a:rPr>
              <a:t>http://news.bbc.co.uk/2/hi/uk_news/england/essex/8009520.stm</a:t>
            </a:r>
            <a:endParaRPr lang="en-US" sz="4800" dirty="0" smtClean="0"/>
          </a:p>
          <a:p>
            <a:pPr lvl="0"/>
            <a:r>
              <a:rPr lang="en-US" sz="4800" dirty="0" err="1" smtClean="0"/>
              <a:t>Grossman,M</a:t>
            </a:r>
            <a:r>
              <a:rPr lang="en-US" sz="4800" dirty="0" smtClean="0"/>
              <a:t>., </a:t>
            </a:r>
            <a:r>
              <a:rPr lang="en-US" sz="4800" dirty="0" err="1" smtClean="0"/>
              <a:t>Kimsey</a:t>
            </a:r>
            <a:r>
              <a:rPr lang="en-US" sz="4800" dirty="0" smtClean="0"/>
              <a:t>, T., </a:t>
            </a:r>
            <a:r>
              <a:rPr lang="en-US" sz="4800" dirty="0" err="1" smtClean="0"/>
              <a:t>Moreen</a:t>
            </a:r>
            <a:r>
              <a:rPr lang="en-US" sz="4800" dirty="0" smtClean="0"/>
              <a:t>, J., Owings, M. (N/A) Steroids and Major League Baseball [PowerPoint Slides 4-6] Retrieved from .</a:t>
            </a:r>
            <a:r>
              <a:rPr lang="en-US" sz="4800" dirty="0" err="1" smtClean="0"/>
              <a:t>docstoc</a:t>
            </a:r>
            <a:r>
              <a:rPr lang="en-US" sz="4800" dirty="0" smtClean="0"/>
              <a:t> website: </a:t>
            </a:r>
            <a:r>
              <a:rPr lang="en-US" sz="4800" u="sng" dirty="0" smtClean="0">
                <a:hlinkClick r:id="rId12"/>
              </a:rPr>
              <a:t>http://www.docstoc.com/docs/13303825/Steroids-and-Major-League-Baseball</a:t>
            </a:r>
            <a:endParaRPr lang="en-US" sz="4800" dirty="0" smtClean="0"/>
          </a:p>
          <a:p>
            <a:pPr lvl="0"/>
            <a:r>
              <a:rPr lang="en-US" sz="4800" dirty="0" smtClean="0"/>
              <a:t>Toxicology Associates Inc. (N/A) Anabolic Steroids. Retrieved November 4, 2009, from Toxicology Associates Inc. website: </a:t>
            </a:r>
            <a:r>
              <a:rPr lang="en-US" sz="4800" u="sng" dirty="0" err="1" smtClean="0">
                <a:hlinkClick r:id="rId13"/>
              </a:rPr>
              <a:t>http://www.toxassociates.com/steroids.htm</a:t>
            </a:r>
            <a:endParaRPr lang="en-US" sz="4800" dirty="0" smtClean="0"/>
          </a:p>
          <a:p>
            <a:pPr lvl="0"/>
            <a:r>
              <a:rPr lang="en-US" sz="4800" dirty="0" smtClean="0"/>
              <a:t>ITUNES Podcast. (N/A) Science Flexes its Muscles. [Video File] retrieved from </a:t>
            </a:r>
            <a:r>
              <a:rPr lang="en-US" sz="4800" b="1" u="sng" dirty="0" smtClean="0">
                <a:hlinkClick r:id="rId14"/>
              </a:rPr>
              <a:t>http://</a:t>
            </a:r>
            <a:r>
              <a:rPr lang="en-US" sz="4800" b="1" u="sng" dirty="0" err="1" smtClean="0">
                <a:hlinkClick r:id="rId14"/>
              </a:rPr>
              <a:t>www.kqed.org</a:t>
            </a:r>
            <a:r>
              <a:rPr lang="en-US" sz="4800" b="1" u="sng" dirty="0" smtClean="0">
                <a:hlinkClick r:id="rId14"/>
              </a:rPr>
              <a:t>/quest/television/science-flexes-its-muscles</a:t>
            </a:r>
            <a:r>
              <a:rPr lang="en-US" sz="4800" b="1" dirty="0" smtClean="0"/>
              <a:t> </a:t>
            </a:r>
            <a:endParaRPr lang="en-US" sz="4800" dirty="0" smtClean="0"/>
          </a:p>
          <a:p>
            <a:pPr lvl="0"/>
            <a:r>
              <a:rPr lang="en-US" sz="4800" dirty="0" err="1" smtClean="0"/>
              <a:t>Mirskey</a:t>
            </a:r>
            <a:r>
              <a:rPr lang="en-US" sz="4800" dirty="0" smtClean="0"/>
              <a:t>, S. (2007, September 25) Big Consequence of Small Increase in Bat Speed from Steroids. Retrieved October 5, 2009, from Scientific American website: </a:t>
            </a:r>
            <a:r>
              <a:rPr lang="en-US" sz="4800" u="sng" dirty="0" smtClean="0">
                <a:hlinkClick r:id="rId15"/>
              </a:rPr>
              <a:t>http://www.scientificamerican.com/podcast/episode.cfm?id=3967FE78-E7F2-99DF-3D122BD4D1AE028B</a:t>
            </a:r>
            <a:r>
              <a:rPr lang="en-US" sz="4800" dirty="0" smtClean="0"/>
              <a:t> </a:t>
            </a:r>
          </a:p>
          <a:p>
            <a:pPr lvl="0"/>
            <a:r>
              <a:rPr lang="en-US" sz="4800" dirty="0" err="1" smtClean="0"/>
              <a:t>Zeiger</a:t>
            </a:r>
            <a:r>
              <a:rPr lang="en-US" sz="4800" dirty="0" smtClean="0"/>
              <a:t>, H. (2008) The Mitchell Report: Christian Response to Steroids in Sports. Retrieved October 5, 2008, from Probe Ministries website: </a:t>
            </a:r>
            <a:r>
              <a:rPr lang="en-US" sz="4800" u="sng" dirty="0" smtClean="0">
                <a:hlinkClick r:id="rId16"/>
              </a:rPr>
              <a:t>http://www.probe.org/site/c.fdKEIMNsEoG/b.4217851/k.C75A/The_Mitchell_Report_Christian_Response_to_Steroids_in_Sports.htm</a:t>
            </a:r>
            <a:endParaRPr lang="en-US" sz="4800"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600" b="1" u="sng" dirty="0" smtClean="0">
                <a:latin typeface="Andalus" pitchFamily="2" charset="-78"/>
                <a:cs typeface="Andalus" pitchFamily="2" charset="-78"/>
              </a:rPr>
              <a:t>History of Performance-Enhancing Drugs</a:t>
            </a:r>
            <a:endParaRPr lang="en-US" sz="3600" b="1" u="sng" dirty="0">
              <a:latin typeface="Andalus" pitchFamily="2" charset="-78"/>
              <a:cs typeface="Andalus" pitchFamily="2" charset="-78"/>
            </a:endParaRPr>
          </a:p>
        </p:txBody>
      </p:sp>
      <p:sp>
        <p:nvSpPr>
          <p:cNvPr id="3" name="Content Placeholder 2"/>
          <p:cNvSpPr>
            <a:spLocks noGrp="1"/>
          </p:cNvSpPr>
          <p:nvPr>
            <p:ph idx="1"/>
          </p:nvPr>
        </p:nvSpPr>
        <p:spPr>
          <a:xfrm>
            <a:off x="457200" y="1066800"/>
            <a:ext cx="8229600" cy="5791200"/>
          </a:xfrm>
        </p:spPr>
        <p:txBody>
          <a:bodyPr>
            <a:normAutofit/>
          </a:bodyPr>
          <a:lstStyle/>
          <a:p>
            <a:r>
              <a:rPr lang="en-US" sz="2800" dirty="0">
                <a:latin typeface="Andalus" pitchFamily="2" charset="-78"/>
                <a:cs typeface="Andalus" pitchFamily="2" charset="-78"/>
              </a:rPr>
              <a:t>776B.C. to 393 A.D</a:t>
            </a:r>
            <a:r>
              <a:rPr lang="en-US" sz="2800" dirty="0" smtClean="0">
                <a:latin typeface="Andalus" pitchFamily="2" charset="-78"/>
                <a:cs typeface="Andalus" pitchFamily="2" charset="-78"/>
              </a:rPr>
              <a:t>.-  the first recorded attempt to enhance athletes’ performance</a:t>
            </a:r>
            <a:r>
              <a:rPr lang="en-US" sz="900" dirty="0" smtClean="0">
                <a:latin typeface="Andalus" pitchFamily="2" charset="-78"/>
                <a:cs typeface="Andalus" pitchFamily="2" charset="-78"/>
              </a:rPr>
              <a:t>(6) </a:t>
            </a:r>
          </a:p>
          <a:p>
            <a:r>
              <a:rPr lang="en-US" sz="2800" dirty="0" smtClean="0">
                <a:latin typeface="Andalus" pitchFamily="2" charset="-78"/>
                <a:cs typeface="Andalus" pitchFamily="2" charset="-78"/>
              </a:rPr>
              <a:t>1889- the first known substance containing testosterone was made from a liquid extract from the testicles of guinea pigs and dogs</a:t>
            </a:r>
            <a:r>
              <a:rPr lang="en-US" sz="900" dirty="0" smtClean="0">
                <a:latin typeface="Andalus" pitchFamily="2" charset="-78"/>
                <a:cs typeface="Andalus" pitchFamily="2" charset="-78"/>
              </a:rPr>
              <a:t>(7)</a:t>
            </a:r>
          </a:p>
          <a:p>
            <a:r>
              <a:rPr lang="en-US" sz="2800" dirty="0" smtClean="0">
                <a:latin typeface="Andalus" pitchFamily="2" charset="-78"/>
                <a:cs typeface="Andalus" pitchFamily="2" charset="-78"/>
              </a:rPr>
              <a:t>1896- First recorded death due to PED’s</a:t>
            </a:r>
            <a:r>
              <a:rPr lang="en-US" sz="900" dirty="0" smtClean="0">
                <a:latin typeface="Andalus" pitchFamily="2" charset="-78"/>
                <a:cs typeface="Andalus" pitchFamily="2" charset="-78"/>
              </a:rPr>
              <a:t>(6)</a:t>
            </a:r>
          </a:p>
          <a:p>
            <a:r>
              <a:rPr lang="en-US" sz="2800" dirty="0" smtClean="0">
                <a:latin typeface="Andalus" pitchFamily="2" charset="-78"/>
                <a:cs typeface="Andalus" pitchFamily="2" charset="-78"/>
              </a:rPr>
              <a:t>1921- Male hormone, testosterone, was isolated by Fred Koch</a:t>
            </a:r>
            <a:r>
              <a:rPr lang="en-US" sz="900" dirty="0" smtClean="0">
                <a:latin typeface="Andalus" pitchFamily="2" charset="-78"/>
                <a:cs typeface="Andalus" pitchFamily="2" charset="-78"/>
              </a:rPr>
              <a:t>(6)</a:t>
            </a:r>
          </a:p>
          <a:p>
            <a:r>
              <a:rPr lang="en-US" sz="2800" dirty="0" smtClean="0">
                <a:latin typeface="Andalus" pitchFamily="2" charset="-78"/>
                <a:cs typeface="Andalus" pitchFamily="2" charset="-78"/>
              </a:rPr>
              <a:t>1931- Exact chemical formula of testosterone is isolated</a:t>
            </a:r>
            <a:r>
              <a:rPr lang="en-US" sz="900" dirty="0" smtClean="0">
                <a:latin typeface="Andalus" pitchFamily="2" charset="-78"/>
                <a:cs typeface="Andalus" pitchFamily="2" charset="-78"/>
              </a:rPr>
              <a:t>(6)</a:t>
            </a:r>
          </a:p>
          <a:p>
            <a:r>
              <a:rPr lang="en-US" sz="2800" dirty="0" smtClean="0">
                <a:latin typeface="Andalus" pitchFamily="2" charset="-78"/>
                <a:cs typeface="Andalus" pitchFamily="2" charset="-78"/>
              </a:rPr>
              <a:t>1935- Injectable testosterone was first introduced</a:t>
            </a:r>
            <a:r>
              <a:rPr lang="en-US" sz="900" dirty="0" smtClean="0">
                <a:latin typeface="Andalus" pitchFamily="2" charset="-78"/>
                <a:cs typeface="Andalus" pitchFamily="2" charset="-78"/>
              </a:rPr>
              <a:t>(6)</a:t>
            </a:r>
          </a:p>
          <a:p>
            <a:r>
              <a:rPr lang="en-US" sz="2800" dirty="0" smtClean="0">
                <a:latin typeface="Andalus" pitchFamily="2" charset="-78"/>
                <a:cs typeface="Andalus" pitchFamily="2" charset="-78"/>
              </a:rPr>
              <a:t>1960’s- The anti-doping movement began</a:t>
            </a:r>
            <a:r>
              <a:rPr lang="en-US" sz="900" dirty="0" smtClean="0">
                <a:latin typeface="Andalus" pitchFamily="2" charset="-78"/>
                <a:cs typeface="Andalus" pitchFamily="2" charset="-78"/>
              </a:rPr>
              <a:t>(8)</a:t>
            </a:r>
          </a:p>
          <a:p>
            <a:endParaRPr lang="en-US" sz="2400" dirty="0" smtClean="0">
              <a:latin typeface="Andalus" pitchFamily="2" charset="-78"/>
              <a:cs typeface="Andalus" pitchFamily="2" charset="-78"/>
            </a:endParaRPr>
          </a:p>
          <a:p>
            <a:endParaRPr lang="en-US" sz="2400" dirty="0" smtClean="0">
              <a:latin typeface="Andalus" pitchFamily="2" charset="-78"/>
              <a:cs typeface="Andalus" pitchFamily="2" charset="-78"/>
            </a:endParaRPr>
          </a:p>
          <a:p>
            <a:endParaRPr lang="en-US" sz="2400" dirty="0" smtClean="0">
              <a:latin typeface="Andalus" pitchFamily="2" charset="-78"/>
              <a:cs typeface="Andalus" pitchFamily="2" charset="-78"/>
            </a:endParaRPr>
          </a:p>
          <a:p>
            <a:endParaRPr lang="en-US" sz="2400" dirty="0" smtClean="0">
              <a:latin typeface="Andalus" pitchFamily="2" charset="-78"/>
              <a:cs typeface="Andalus" pitchFamily="2" charset="-78"/>
            </a:endParaRPr>
          </a:p>
          <a:p>
            <a:endParaRPr lang="en-US" sz="2400" dirty="0" smtClean="0">
              <a:latin typeface="Andalus" pitchFamily="2" charset="-78"/>
              <a:cs typeface="Andalus" pitchFamily="2" charset="-78"/>
            </a:endParaRPr>
          </a:p>
          <a:p>
            <a:endParaRPr lang="en-US" sz="2400" dirty="0" smtClean="0">
              <a:latin typeface="Andalus" pitchFamily="2" charset="-78"/>
              <a:cs typeface="Andalus" pitchFamily="2" charset="-78"/>
            </a:endParaRPr>
          </a:p>
          <a:p>
            <a:endParaRPr lang="en-US" sz="2400"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u="sng" dirty="0" smtClean="0">
                <a:latin typeface="Andalus" pitchFamily="2" charset="-78"/>
                <a:cs typeface="Andalus" pitchFamily="2" charset="-78"/>
              </a:rPr>
              <a:t>Government Involvement with Performance Enhancing Drugs</a:t>
            </a:r>
            <a:endParaRPr lang="en-US" sz="4000" b="1" u="sng" dirty="0">
              <a:latin typeface="Andalus" pitchFamily="2" charset="-78"/>
              <a:cs typeface="Andalus" pitchFamily="2" charset="-78"/>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Andalus" pitchFamily="2" charset="-78"/>
                <a:cs typeface="Andalus" pitchFamily="2" charset="-78"/>
              </a:rPr>
              <a:t>1988- the First Anti-Drug Abuse Act was passed by Congress</a:t>
            </a:r>
            <a:r>
              <a:rPr lang="en-US" sz="800" dirty="0" smtClean="0">
                <a:latin typeface="Andalus" pitchFamily="2" charset="-78"/>
                <a:cs typeface="Andalus" pitchFamily="2" charset="-78"/>
              </a:rPr>
              <a:t>(9)</a:t>
            </a:r>
          </a:p>
          <a:p>
            <a:pPr>
              <a:buNone/>
            </a:pPr>
            <a:endParaRPr lang="en-US" dirty="0" smtClean="0">
              <a:latin typeface="Andalus" pitchFamily="2" charset="-78"/>
              <a:cs typeface="Andalus" pitchFamily="2" charset="-78"/>
            </a:endParaRPr>
          </a:p>
          <a:p>
            <a:r>
              <a:rPr lang="en-US" dirty="0" smtClean="0">
                <a:latin typeface="Andalus" pitchFamily="2" charset="-78"/>
                <a:cs typeface="Andalus" pitchFamily="2" charset="-78"/>
              </a:rPr>
              <a:t>1990- Anabolic Steroid Control Act was passed by Congress</a:t>
            </a:r>
            <a:r>
              <a:rPr lang="en-US" sz="800" dirty="0" smtClean="0">
                <a:latin typeface="Andalus" pitchFamily="2" charset="-78"/>
                <a:cs typeface="Andalus" pitchFamily="2" charset="-78"/>
              </a:rPr>
              <a:t>(9)</a:t>
            </a:r>
          </a:p>
          <a:p>
            <a:pPr>
              <a:buNone/>
            </a:pPr>
            <a:endParaRPr lang="en-US" dirty="0" smtClean="0">
              <a:latin typeface="Andalus" pitchFamily="2" charset="-78"/>
              <a:cs typeface="Andalus" pitchFamily="2" charset="-78"/>
            </a:endParaRPr>
          </a:p>
          <a:p>
            <a:r>
              <a:rPr lang="en-US" dirty="0" smtClean="0">
                <a:latin typeface="Andalus" pitchFamily="2" charset="-78"/>
                <a:cs typeface="Andalus" pitchFamily="2" charset="-78"/>
              </a:rPr>
              <a:t>2004- President bush passed the Anabolic Steroid Control Act of 2004</a:t>
            </a:r>
          </a:p>
          <a:p>
            <a:endParaRPr lang="en-US" dirty="0" smtClean="0">
              <a:latin typeface="Andalus" pitchFamily="2" charset="-78"/>
              <a:cs typeface="Andalus" pitchFamily="2" charset="-78"/>
            </a:endParaRPr>
          </a:p>
          <a:p>
            <a:r>
              <a:rPr lang="en-US" dirty="0" smtClean="0">
                <a:latin typeface="Andalus" pitchFamily="2" charset="-78"/>
                <a:cs typeface="Andalus" pitchFamily="2" charset="-78"/>
              </a:rPr>
              <a:t>2007- Congress began interviewing athletes after the release of the Mitchell Report</a:t>
            </a:r>
          </a:p>
          <a:p>
            <a:endParaRPr lang="en-US" dirty="0" smtClean="0">
              <a:latin typeface="Andalus" pitchFamily="2" charset="-78"/>
              <a:cs typeface="Andalus" pitchFamily="2" charset="-78"/>
            </a:endParaRPr>
          </a:p>
          <a:p>
            <a:endParaRPr lang="en-US" dirty="0">
              <a:latin typeface="Andalus" pitchFamily="2" charset="-78"/>
              <a:cs typeface="Andalus"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how steroids work.gif"/>
          <p:cNvPicPr>
            <a:picLocks noGrp="1" noChangeAspect="1"/>
          </p:cNvPicPr>
          <p:nvPr>
            <p:ph idx="1"/>
          </p:nvPr>
        </p:nvPicPr>
        <p:blipFill>
          <a:blip r:embed="rId3" cstate="print"/>
          <a:stretch>
            <a:fillRect/>
          </a:stretch>
        </p:blipFill>
        <p:spPr>
          <a:xfrm>
            <a:off x="685800" y="228600"/>
            <a:ext cx="7665146" cy="64008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Major Issues</a:t>
            </a:r>
            <a:endParaRPr lang="en-US" u="sng" dirty="0"/>
          </a:p>
        </p:txBody>
      </p:sp>
      <p:sp>
        <p:nvSpPr>
          <p:cNvPr id="3" name="Content Placeholder 2"/>
          <p:cNvSpPr>
            <a:spLocks noGrp="1"/>
          </p:cNvSpPr>
          <p:nvPr>
            <p:ph idx="1"/>
          </p:nvPr>
        </p:nvSpPr>
        <p:spPr/>
        <p:txBody>
          <a:bodyPr/>
          <a:lstStyle/>
          <a:p>
            <a:r>
              <a:rPr lang="en-US" dirty="0" smtClean="0"/>
              <a:t>Steroids are illegal</a:t>
            </a:r>
          </a:p>
          <a:p>
            <a:r>
              <a:rPr lang="en-US" dirty="0" smtClean="0"/>
              <a:t>Steroids have adverse side effects</a:t>
            </a:r>
          </a:p>
          <a:p>
            <a:r>
              <a:rPr lang="en-US" dirty="0" smtClean="0"/>
              <a:t>Steroids have severe health risks</a:t>
            </a:r>
          </a:p>
          <a:p>
            <a:r>
              <a:rPr lang="en-US" dirty="0" smtClean="0"/>
              <a:t>Steroid use creates an uneven playing field</a:t>
            </a:r>
          </a:p>
          <a:p>
            <a:r>
              <a:rPr lang="en-US" dirty="0" smtClean="0"/>
              <a:t>Steroid use by elite athletes influences the children who look up to them as hero’s.</a:t>
            </a:r>
          </a:p>
          <a:p>
            <a:r>
              <a:rPr lang="en-US" dirty="0" smtClean="0"/>
              <a:t>Steroid use has spread down the sports ranks all the way to little league baseball.</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latin typeface="Andalus" pitchFamily="2" charset="-78"/>
                <a:cs typeface="Andalus" pitchFamily="2" charset="-78"/>
              </a:rPr>
              <a:t>Potential/Common Side Effects</a:t>
            </a:r>
            <a:endParaRPr lang="en-US" u="sng" dirty="0">
              <a:latin typeface="Andalus" pitchFamily="2" charset="-78"/>
              <a:cs typeface="Andalus" pitchFamily="2" charset="-78"/>
            </a:endParaRPr>
          </a:p>
        </p:txBody>
      </p:sp>
      <p:sp>
        <p:nvSpPr>
          <p:cNvPr id="3" name="Content Placeholder 2"/>
          <p:cNvSpPr>
            <a:spLocks noGrp="1"/>
          </p:cNvSpPr>
          <p:nvPr>
            <p:ph idx="1"/>
          </p:nvPr>
        </p:nvSpPr>
        <p:spPr/>
        <p:txBody>
          <a:bodyPr>
            <a:normAutofit fontScale="85000" lnSpcReduction="20000"/>
          </a:bodyPr>
          <a:lstStyle/>
          <a:p>
            <a:r>
              <a:rPr lang="en-US" dirty="0" smtClean="0">
                <a:latin typeface="Andalus" pitchFamily="2" charset="-78"/>
                <a:cs typeface="Andalus" pitchFamily="2" charset="-78"/>
              </a:rPr>
              <a:t>For </a:t>
            </a:r>
            <a:r>
              <a:rPr lang="en-US" i="1" dirty="0" smtClean="0">
                <a:latin typeface="Andalus" pitchFamily="2" charset="-78"/>
                <a:cs typeface="Andalus" pitchFamily="2" charset="-78"/>
              </a:rPr>
              <a:t>men</a:t>
            </a:r>
            <a:r>
              <a:rPr lang="en-US" dirty="0">
                <a:latin typeface="Andalus" pitchFamily="2" charset="-78"/>
                <a:cs typeface="Andalus" pitchFamily="2" charset="-78"/>
              </a:rPr>
              <a:t>-</a:t>
            </a:r>
            <a:r>
              <a:rPr lang="en-US" dirty="0" smtClean="0">
                <a:latin typeface="Andalus" pitchFamily="2" charset="-78"/>
                <a:cs typeface="Andalus" pitchFamily="2" charset="-78"/>
              </a:rPr>
              <a:t>shrinking of the testicles, reduced sperm count, infertility, baldness, development of breasts, increased risk for prostate cancer</a:t>
            </a:r>
            <a:r>
              <a:rPr lang="en-US" sz="1100" dirty="0" smtClean="0">
                <a:latin typeface="Andalus" pitchFamily="2" charset="-78"/>
                <a:cs typeface="Andalus" pitchFamily="2" charset="-78"/>
              </a:rPr>
              <a:t>(10)</a:t>
            </a:r>
            <a:r>
              <a:rPr lang="en-US" dirty="0" smtClean="0">
                <a:latin typeface="Andalus" pitchFamily="2" charset="-78"/>
                <a:cs typeface="Andalus" pitchFamily="2" charset="-78"/>
              </a:rPr>
              <a:t/>
            </a:r>
            <a:br>
              <a:rPr lang="en-US" dirty="0" smtClean="0">
                <a:latin typeface="Andalus" pitchFamily="2" charset="-78"/>
                <a:cs typeface="Andalus" pitchFamily="2" charset="-78"/>
              </a:rPr>
            </a:br>
            <a:endParaRPr lang="en-US" dirty="0" smtClean="0">
              <a:latin typeface="Andalus" pitchFamily="2" charset="-78"/>
              <a:cs typeface="Andalus" pitchFamily="2" charset="-78"/>
            </a:endParaRPr>
          </a:p>
          <a:p>
            <a:r>
              <a:rPr lang="en-US" dirty="0" smtClean="0">
                <a:latin typeface="Andalus" pitchFamily="2" charset="-78"/>
                <a:cs typeface="Andalus" pitchFamily="2" charset="-78"/>
              </a:rPr>
              <a:t>For </a:t>
            </a:r>
            <a:r>
              <a:rPr lang="en-US" i="1" dirty="0" smtClean="0">
                <a:latin typeface="Andalus" pitchFamily="2" charset="-78"/>
                <a:cs typeface="Andalus" pitchFamily="2" charset="-78"/>
              </a:rPr>
              <a:t>women</a:t>
            </a:r>
            <a:r>
              <a:rPr lang="en-US" dirty="0">
                <a:latin typeface="Andalus" pitchFamily="2" charset="-78"/>
                <a:cs typeface="Andalus" pitchFamily="2" charset="-78"/>
              </a:rPr>
              <a:t>-</a:t>
            </a:r>
            <a:r>
              <a:rPr lang="en-US" dirty="0" smtClean="0">
                <a:latin typeface="Andalus" pitchFamily="2" charset="-78"/>
                <a:cs typeface="Andalus" pitchFamily="2" charset="-78"/>
              </a:rPr>
              <a:t>growth of facial hair, male-pattern baldness, changes in or cessation of the menstrual cycle, enlargement of the clitoris, deepened voice</a:t>
            </a:r>
            <a:r>
              <a:rPr lang="en-US" sz="900" dirty="0" smtClean="0">
                <a:latin typeface="Andalus" pitchFamily="2" charset="-78"/>
                <a:cs typeface="Andalus" pitchFamily="2" charset="-78"/>
              </a:rPr>
              <a:t>(10)</a:t>
            </a:r>
            <a:r>
              <a:rPr lang="en-US" dirty="0" smtClean="0">
                <a:latin typeface="Andalus" pitchFamily="2" charset="-78"/>
                <a:cs typeface="Andalus" pitchFamily="2" charset="-78"/>
              </a:rPr>
              <a:t/>
            </a:r>
            <a:br>
              <a:rPr lang="en-US" dirty="0" smtClean="0">
                <a:latin typeface="Andalus" pitchFamily="2" charset="-78"/>
                <a:cs typeface="Andalus" pitchFamily="2" charset="-78"/>
              </a:rPr>
            </a:br>
            <a:endParaRPr lang="en-US" dirty="0" smtClean="0">
              <a:latin typeface="Andalus" pitchFamily="2" charset="-78"/>
              <a:cs typeface="Andalus" pitchFamily="2" charset="-78"/>
            </a:endParaRPr>
          </a:p>
          <a:p>
            <a:r>
              <a:rPr lang="en-US" dirty="0" smtClean="0">
                <a:latin typeface="Andalus" pitchFamily="2" charset="-78"/>
                <a:cs typeface="Andalus" pitchFamily="2" charset="-78"/>
              </a:rPr>
              <a:t>For </a:t>
            </a:r>
            <a:r>
              <a:rPr lang="en-US" i="1" dirty="0" smtClean="0">
                <a:latin typeface="Andalus" pitchFamily="2" charset="-78"/>
                <a:cs typeface="Andalus" pitchFamily="2" charset="-78"/>
              </a:rPr>
              <a:t>adolescents</a:t>
            </a:r>
            <a:r>
              <a:rPr lang="en-US" dirty="0">
                <a:latin typeface="Andalus" pitchFamily="2" charset="-78"/>
                <a:cs typeface="Andalus" pitchFamily="2" charset="-78"/>
              </a:rPr>
              <a:t>-</a:t>
            </a:r>
            <a:r>
              <a:rPr lang="en-US" dirty="0" smtClean="0">
                <a:latin typeface="Andalus" pitchFamily="2" charset="-78"/>
                <a:cs typeface="Andalus" pitchFamily="2" charset="-78"/>
              </a:rPr>
              <a:t>stunted growth due to premature skeletal maturation and accelerated puberty changes; risk of not reaching expected height if taken before the typical adolescent growth spurt</a:t>
            </a:r>
            <a:r>
              <a:rPr lang="en-US" sz="900" dirty="0" smtClean="0">
                <a:latin typeface="Andalus" pitchFamily="2" charset="-78"/>
                <a:cs typeface="Andalus" pitchFamily="2" charset="-78"/>
              </a:rPr>
              <a:t>(10)</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otential Negative Side Effects.gif"/>
          <p:cNvPicPr>
            <a:picLocks noGrp="1" noChangeAspect="1"/>
          </p:cNvPicPr>
          <p:nvPr>
            <p:ph idx="1"/>
          </p:nvPr>
        </p:nvPicPr>
        <p:blipFill>
          <a:blip r:embed="rId3" cstate="print"/>
          <a:stretch>
            <a:fillRect/>
          </a:stretch>
        </p:blipFill>
        <p:spPr>
          <a:xfrm>
            <a:off x="1676400" y="304800"/>
            <a:ext cx="5499275" cy="6400800"/>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2297</TotalTime>
  <Words>4974</Words>
  <Application>Microsoft Office PowerPoint</Application>
  <PresentationFormat>On-screen Show (4:3)</PresentationFormat>
  <Paragraphs>435</Paragraphs>
  <Slides>34</Slides>
  <Notes>29</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An in Depth Look at the Use of Illegal Steroids and Performance Enhancing Drugs in Baseball:  Why All Steroids and Performance Enhancing Drugs Should be Banned.  </vt:lpstr>
      <vt:lpstr>Slide 2</vt:lpstr>
      <vt:lpstr>Important Terms</vt:lpstr>
      <vt:lpstr>History of Performance-Enhancing Drugs</vt:lpstr>
      <vt:lpstr>Government Involvement with Performance Enhancing Drugs</vt:lpstr>
      <vt:lpstr>Slide 6</vt:lpstr>
      <vt:lpstr>The Major Issues</vt:lpstr>
      <vt:lpstr>Potential/Common Side Effects</vt:lpstr>
      <vt:lpstr>Slide 9</vt:lpstr>
      <vt:lpstr>Side Effects in Men &amp; Women</vt:lpstr>
      <vt:lpstr>Survey Results</vt:lpstr>
      <vt:lpstr>Severe Health Risks</vt:lpstr>
      <vt:lpstr>Healthy Liver</vt:lpstr>
      <vt:lpstr>Liver On Steroids</vt:lpstr>
      <vt:lpstr>Aneurysm in the Brain</vt:lpstr>
      <vt:lpstr>VIDEO</vt:lpstr>
      <vt:lpstr>Steroid Deaths</vt:lpstr>
      <vt:lpstr>Slide 18</vt:lpstr>
      <vt:lpstr>Steroids in Baseball</vt:lpstr>
      <vt:lpstr>The Asterisk:  is used whenever a record is broken by a player who has used steroids or Performance-enhancing drugs to differentiate that record from the records of non-steroids users</vt:lpstr>
      <vt:lpstr>Physics: On the Ball </vt:lpstr>
      <vt:lpstr>Slide 22</vt:lpstr>
      <vt:lpstr>Roger Maris vs. Barry Bonds</vt:lpstr>
      <vt:lpstr>Survey of MLB Players</vt:lpstr>
      <vt:lpstr>Survey of MLB Players</vt:lpstr>
      <vt:lpstr>Testing Policies and MLB Involvement</vt:lpstr>
      <vt:lpstr>Testing Methods</vt:lpstr>
      <vt:lpstr>Steroids and Performance-Enhancing Drugs of Choice in MLB</vt:lpstr>
      <vt:lpstr>Why Choose Steroids?</vt:lpstr>
      <vt:lpstr>The Other Side of the Fence</vt:lpstr>
      <vt:lpstr>The Religious Aspects</vt:lpstr>
      <vt:lpstr>Looking to the Future</vt:lpstr>
      <vt:lpstr>References</vt:lpstr>
      <vt:lpstr>Slide 34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 Depth Look at the Use of Illegal Steroids and Performance Enhancing Drugs in Baseball:  Why All Steroids and Performance Enhancing Drugs Should be Banned.</dc:title>
  <dc:creator>Rachael Stonner</dc:creator>
  <cp:lastModifiedBy>Rachael Stonner</cp:lastModifiedBy>
  <cp:revision>14</cp:revision>
  <dcterms:created xsi:type="dcterms:W3CDTF">2009-10-22T21:23:30Z</dcterms:created>
  <dcterms:modified xsi:type="dcterms:W3CDTF">2009-11-10T14:35:31Z</dcterms:modified>
</cp:coreProperties>
</file>