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5" r:id="rId4"/>
    <p:sldId id="257" r:id="rId5"/>
    <p:sldId id="261" r:id="rId6"/>
    <p:sldId id="263" r:id="rId7"/>
    <p:sldId id="262" r:id="rId8"/>
    <p:sldId id="264" r:id="rId9"/>
    <p:sldId id="259"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5EE5F4D-2F25-4D7A-B9A6-6CC9D80D1494}" type="datetimeFigureOut">
              <a:rPr lang="en-US" smtClean="0"/>
              <a:pPr/>
              <a:t>6/10/2010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CC54341-A065-4270-8109-489634C7901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EE5F4D-2F25-4D7A-B9A6-6CC9D80D1494}" type="datetimeFigureOut">
              <a:rPr lang="en-US" smtClean="0"/>
              <a:pPr/>
              <a:t>6/10/2010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54341-A065-4270-8109-489634C790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EE5F4D-2F25-4D7A-B9A6-6CC9D80D1494}" type="datetimeFigureOut">
              <a:rPr lang="en-US" smtClean="0"/>
              <a:pPr/>
              <a:t>6/10/2010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54341-A065-4270-8109-489634C790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EE5F4D-2F25-4D7A-B9A6-6CC9D80D1494}" type="datetimeFigureOut">
              <a:rPr lang="en-US" smtClean="0"/>
              <a:pPr/>
              <a:t>6/10/2010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54341-A065-4270-8109-489634C790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EE5F4D-2F25-4D7A-B9A6-6CC9D80D1494}" type="datetimeFigureOut">
              <a:rPr lang="en-US" smtClean="0"/>
              <a:pPr/>
              <a:t>6/10/2010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CC54341-A065-4270-8109-489634C790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EE5F4D-2F25-4D7A-B9A6-6CC9D80D1494}" type="datetimeFigureOut">
              <a:rPr lang="en-US" smtClean="0"/>
              <a:pPr/>
              <a:t>6/10/2010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54341-A065-4270-8109-489634C790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EE5F4D-2F25-4D7A-B9A6-6CC9D80D1494}" type="datetimeFigureOut">
              <a:rPr lang="en-US" smtClean="0"/>
              <a:pPr/>
              <a:t>6/10/2010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C54341-A065-4270-8109-489634C790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EE5F4D-2F25-4D7A-B9A6-6CC9D80D1494}" type="datetimeFigureOut">
              <a:rPr lang="en-US" smtClean="0"/>
              <a:pPr/>
              <a:t>6/10/2010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C54341-A065-4270-8109-489634C790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E5F4D-2F25-4D7A-B9A6-6CC9D80D1494}" type="datetimeFigureOut">
              <a:rPr lang="en-US" smtClean="0"/>
              <a:pPr/>
              <a:t>6/10/2010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C54341-A065-4270-8109-489634C790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EE5F4D-2F25-4D7A-B9A6-6CC9D80D1494}" type="datetimeFigureOut">
              <a:rPr lang="en-US" smtClean="0"/>
              <a:pPr/>
              <a:t>6/10/2010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54341-A065-4270-8109-489634C790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EE5F4D-2F25-4D7A-B9A6-6CC9D80D1494}" type="datetimeFigureOut">
              <a:rPr lang="en-US" smtClean="0"/>
              <a:pPr/>
              <a:t>6/10/2010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54341-A065-4270-8109-489634C790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5EE5F4D-2F25-4D7A-B9A6-6CC9D80D1494}" type="datetimeFigureOut">
              <a:rPr lang="en-US" smtClean="0"/>
              <a:pPr/>
              <a:t>6/10/2010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CC54341-A065-4270-8109-489634C7901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Justice and Equality</a:t>
            </a:r>
            <a:endParaRPr lang="en-US" dirty="0"/>
          </a:p>
        </p:txBody>
      </p:sp>
      <p:sp>
        <p:nvSpPr>
          <p:cNvPr id="3" name="Subtitle 2"/>
          <p:cNvSpPr>
            <a:spLocks noGrp="1"/>
          </p:cNvSpPr>
          <p:nvPr>
            <p:ph type="subTitle" idx="1"/>
          </p:nvPr>
        </p:nvSpPr>
        <p:spPr/>
        <p:txBody>
          <a:bodyPr/>
          <a:lstStyle/>
          <a:p>
            <a:r>
              <a:rPr lang="en-US" dirty="0" smtClean="0"/>
              <a:t>Aubrey Berman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endParaRPr lang="en-US"/>
          </a:p>
        </p:txBody>
      </p:sp>
      <p:sp>
        <p:nvSpPr>
          <p:cNvPr id="10" name="Content Placeholder 9"/>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Marjory </a:t>
            </a:r>
            <a:r>
              <a:rPr lang="en-US" dirty="0" err="1" smtClean="0"/>
              <a:t>Stoneman</a:t>
            </a:r>
            <a:r>
              <a:rPr lang="en-US" dirty="0" smtClean="0"/>
              <a:t> Douglas</a:t>
            </a:r>
            <a:endParaRPr lang="en-US" dirty="0"/>
          </a:p>
        </p:txBody>
      </p:sp>
      <p:sp>
        <p:nvSpPr>
          <p:cNvPr id="5" name="Content Placeholder 4"/>
          <p:cNvSpPr>
            <a:spLocks noGrp="1"/>
          </p:cNvSpPr>
          <p:nvPr>
            <p:ph idx="1"/>
          </p:nvPr>
        </p:nvSpPr>
        <p:spPr/>
        <p:txBody>
          <a:bodyPr>
            <a:normAutofit/>
          </a:bodyPr>
          <a:lstStyle/>
          <a:p>
            <a:r>
              <a:rPr lang="en-US" dirty="0" smtClean="0"/>
              <a:t>Believed in justice and equality for all people as well as for the environment</a:t>
            </a:r>
          </a:p>
          <a:p>
            <a:r>
              <a:rPr lang="en-US" dirty="0" smtClean="0"/>
              <a:t>Indicted into the Florida Women’s Hall of Fame and the National Women’s Hall of Fame for her devotion and support for the Equal Rights Amendment</a:t>
            </a:r>
          </a:p>
          <a:p>
            <a:pPr lvl="1"/>
            <a:r>
              <a:rPr lang="en-US" dirty="0" smtClean="0"/>
              <a:t>Nineteenth Amendment ratified on August 18, 1920</a:t>
            </a:r>
          </a:p>
          <a:p>
            <a:r>
              <a:rPr lang="en-US" dirty="0" smtClean="0"/>
              <a:t>Protested the inhumane treatment of sugar cane growers in the Everglades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7" name="Picture Placeholder 6" descr="1968protest10e.jpg"/>
          <p:cNvPicPr>
            <a:picLocks noGrp="1" noChangeAspect="1"/>
          </p:cNvPicPr>
          <p:nvPr>
            <p:ph type="pic" idx="1"/>
          </p:nvPr>
        </p:nvPicPr>
        <p:blipFill>
          <a:blip r:embed="rId2" cstate="print"/>
          <a:srcRect l="8462" r="8462"/>
          <a:stretch>
            <a:fillRect/>
          </a:stretch>
        </p:blipFill>
        <p:spPr/>
      </p:pic>
      <p:sp>
        <p:nvSpPr>
          <p:cNvPr id="6" name="Text Placeholder 5"/>
          <p:cNvSpPr>
            <a:spLocks noGrp="1"/>
          </p:cNvSpPr>
          <p:nvPr>
            <p:ph type="body" sz="half" idx="2"/>
          </p:nvPr>
        </p:nvSpPr>
        <p:spPr/>
        <p:txBody>
          <a:bodyPr>
            <a:normAutofit/>
          </a:bodyPr>
          <a:lstStyle/>
          <a:p>
            <a:r>
              <a:rPr lang="en-US" sz="2000" b="1" dirty="0" smtClean="0"/>
              <a:t>	Women’s Rights Protestors</a:t>
            </a:r>
            <a:endParaRPr lang="en-US"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Women Equality and the Environment</a:t>
            </a:r>
            <a:endParaRPr lang="en-US" dirty="0"/>
          </a:p>
        </p:txBody>
      </p:sp>
      <p:sp>
        <p:nvSpPr>
          <p:cNvPr id="7" name="Content Placeholder 6"/>
          <p:cNvSpPr>
            <a:spLocks noGrp="1"/>
          </p:cNvSpPr>
          <p:nvPr>
            <p:ph idx="1"/>
          </p:nvPr>
        </p:nvSpPr>
        <p:spPr/>
        <p:txBody>
          <a:bodyPr>
            <a:normAutofit fontScale="92500" lnSpcReduction="10000"/>
          </a:bodyPr>
          <a:lstStyle/>
          <a:p>
            <a:r>
              <a:rPr lang="en-US" dirty="0" smtClean="0"/>
              <a:t>The ERA gave women the ability to “get on with the work of being responsible citizens.”</a:t>
            </a:r>
          </a:p>
          <a:p>
            <a:r>
              <a:rPr lang="en-US" dirty="0" smtClean="0"/>
              <a:t>Believed women were crucial to the protection of the environment for social and biological reasons.</a:t>
            </a:r>
          </a:p>
          <a:p>
            <a:pPr lvl="1"/>
            <a:r>
              <a:rPr lang="en-US" dirty="0" smtClean="0"/>
              <a:t>Programmed to look at nature with more sympathetic eyes</a:t>
            </a:r>
          </a:p>
          <a:p>
            <a:pPr lvl="1"/>
            <a:r>
              <a:rPr lang="en-US" dirty="0" smtClean="0"/>
              <a:t>Have the social values of caring and responsibility which needed to be fused into what were mainly male priorities and policies</a:t>
            </a:r>
          </a:p>
          <a:p>
            <a:pPr lvl="1"/>
            <a:r>
              <a:rPr lang="en-US" dirty="0" smtClean="0"/>
              <a:t>Men view greater number of offspring as proof of their fertility</a:t>
            </a:r>
          </a:p>
          <a:p>
            <a:pPr lvl="3"/>
            <a:r>
              <a:rPr lang="en-US" dirty="0" smtClean="0"/>
              <a:t>Overpopulation = world’s greatest menace</a:t>
            </a:r>
          </a:p>
          <a:p>
            <a:pPr lvl="3"/>
            <a:r>
              <a:rPr lang="en-US" dirty="0" smtClean="0"/>
              <a:t>More people = more artificial to sustain</a:t>
            </a:r>
          </a:p>
          <a:p>
            <a:pPr lvl="1"/>
            <a:endParaRPr lang="en-US" dirty="0" smtClean="0"/>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Newest National Sugar Bowl”</a:t>
            </a:r>
            <a:endParaRPr lang="en-US" dirty="0"/>
          </a:p>
        </p:txBody>
      </p:sp>
      <p:sp>
        <p:nvSpPr>
          <p:cNvPr id="8" name="Content Placeholder 7"/>
          <p:cNvSpPr>
            <a:spLocks noGrp="1"/>
          </p:cNvSpPr>
          <p:nvPr>
            <p:ph idx="1"/>
          </p:nvPr>
        </p:nvSpPr>
        <p:spPr/>
        <p:txBody>
          <a:bodyPr>
            <a:normAutofit fontScale="77500" lnSpcReduction="20000"/>
          </a:bodyPr>
          <a:lstStyle/>
          <a:p>
            <a:r>
              <a:rPr lang="en-US" dirty="0" smtClean="0"/>
              <a:t>Fidel Castro takes control of Cuba, causing nearly 200,000 to flee to U.S.</a:t>
            </a:r>
          </a:p>
          <a:p>
            <a:r>
              <a:rPr lang="en-US" dirty="0" smtClean="0"/>
              <a:t>Sugar cane was the “ideal crop for Florida”</a:t>
            </a:r>
          </a:p>
          <a:p>
            <a:r>
              <a:rPr lang="en-US" dirty="0" smtClean="0"/>
              <a:t>1960- Eisenhower imposed a Cold War embargo on sugar from Castro’s Cuba</a:t>
            </a:r>
          </a:p>
          <a:p>
            <a:r>
              <a:rPr lang="en-US" dirty="0" smtClean="0"/>
              <a:t>Taxpayers shell out $78 million to cane growers</a:t>
            </a:r>
          </a:p>
          <a:p>
            <a:r>
              <a:rPr lang="en-US" dirty="0" smtClean="0"/>
              <a:t>In ten years the 49,000 acres devoted to sugar rose to 321,000</a:t>
            </a:r>
          </a:p>
          <a:p>
            <a:r>
              <a:rPr lang="en-US" dirty="0" smtClean="0"/>
              <a:t>U.S. Department of Agriculture lifts it’s acreage controls in 1960</a:t>
            </a:r>
          </a:p>
          <a:p>
            <a:r>
              <a:rPr lang="en-US" dirty="0" smtClean="0"/>
              <a:t>Two decades later, the Everglades Agricultural Area was shipping $700 million in farm products; $600 million from sugar alone</a:t>
            </a:r>
          </a:p>
          <a:p>
            <a:r>
              <a:rPr lang="en-US" dirty="0" smtClean="0"/>
              <a:t>Everglades Agricultural Area supplied 40% of all domestically grown sugar cane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7" name="Picture Placeholder 6" descr="boratthumbsup.jpg"/>
          <p:cNvPicPr>
            <a:picLocks noGrp="1" noChangeAspect="1"/>
          </p:cNvPicPr>
          <p:nvPr>
            <p:ph type="pic" idx="1"/>
          </p:nvPr>
        </p:nvPicPr>
        <p:blipFill>
          <a:blip r:embed="rId2" cstate="print"/>
          <a:srcRect t="12500" b="12500"/>
          <a:stretch>
            <a:fillRect/>
          </a:stretch>
        </p:blipFill>
        <p:spPr>
          <a:xfrm>
            <a:off x="1792288" y="228600"/>
            <a:ext cx="5486400" cy="4724400"/>
          </a:xfrm>
        </p:spPr>
      </p:pic>
      <p:sp>
        <p:nvSpPr>
          <p:cNvPr id="6" name="Text Placeholder 5"/>
          <p:cNvSpPr>
            <a:spLocks noGrp="1"/>
          </p:cNvSpPr>
          <p:nvPr>
            <p:ph type="body" sz="half" idx="2"/>
          </p:nvPr>
        </p:nvSpPr>
        <p:spPr/>
        <p:txBody>
          <a:bodyPr>
            <a:normAutofit/>
          </a:bodyPr>
          <a:lstStyle/>
          <a:p>
            <a:r>
              <a:rPr lang="en-US" sz="2400" dirty="0" smtClean="0"/>
              <a:t>	</a:t>
            </a:r>
            <a:endParaRPr lang="en-US" sz="5400" dirty="0"/>
          </a:p>
        </p:txBody>
      </p:sp>
      <p:sp>
        <p:nvSpPr>
          <p:cNvPr id="8" name="TextBox 7"/>
          <p:cNvSpPr txBox="1"/>
          <p:nvPr/>
        </p:nvSpPr>
        <p:spPr>
          <a:xfrm>
            <a:off x="2133600" y="5410200"/>
            <a:ext cx="4572000" cy="523220"/>
          </a:xfrm>
          <a:prstGeom prst="rect">
            <a:avLst/>
          </a:prstGeom>
          <a:noFill/>
        </p:spPr>
        <p:txBody>
          <a:bodyPr wrap="square" rtlCol="0">
            <a:spAutoFit/>
          </a:bodyPr>
          <a:lstStyle/>
          <a:p>
            <a:r>
              <a:rPr lang="en-US" dirty="0" smtClean="0"/>
              <a:t>	</a:t>
            </a:r>
            <a:r>
              <a:rPr lang="en-US" sz="2800" dirty="0" smtClean="0"/>
              <a:t>Great Success!!!</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Sugar Cane Workers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Two layers of clothing to protect themselves from razor-edged leaves</a:t>
            </a:r>
          </a:p>
          <a:p>
            <a:r>
              <a:rPr lang="en-US" dirty="0" smtClean="0"/>
              <a:t>Aluminum guards to protect from swinging machetes</a:t>
            </a:r>
          </a:p>
          <a:p>
            <a:r>
              <a:rPr lang="en-US" dirty="0" smtClean="0"/>
              <a:t>Labor recruiters assembled worker pools exceeding the number of needed workers by 30 or 40 percent in order to quickly replace the noncompliant.</a:t>
            </a:r>
          </a:p>
          <a:p>
            <a:r>
              <a:rPr lang="en-US" dirty="0" smtClean="0"/>
              <a:t>Recruits were told transportation to U.S. would cost them nothing- was deducted from their pay and placed into an account which they would lose if they did not complete 50% of their contract</a:t>
            </a:r>
          </a:p>
          <a:p>
            <a:r>
              <a:rPr lang="en-US" dirty="0" smtClean="0"/>
              <a:t>23% of each employees pay went into a forced savings account which employers could access when there was a dispute about worker debt</a:t>
            </a:r>
          </a:p>
          <a:p>
            <a:r>
              <a:rPr lang="en-US" dirty="0" smtClean="0"/>
              <a:t>1970 Senate subcommittee report-</a:t>
            </a:r>
          </a:p>
          <a:p>
            <a:pPr lvl="1"/>
            <a:r>
              <a:rPr lang="en-US" dirty="0" smtClean="0"/>
              <a:t>“Migrant camp is a microcosm of nearly every social ill, every injustice, and everything shameful in our society.”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rahona2.jpg"/>
          <p:cNvPicPr>
            <a:picLocks noChangeAspect="1"/>
          </p:cNvPicPr>
          <p:nvPr/>
        </p:nvPicPr>
        <p:blipFill>
          <a:blip r:embed="rId2" cstate="print"/>
          <a:stretch>
            <a:fillRect/>
          </a:stretch>
        </p:blipFill>
        <p:spPr>
          <a:xfrm>
            <a:off x="62846" y="304800"/>
            <a:ext cx="9018310" cy="6248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Douglas</a:t>
            </a:r>
            <a:endParaRPr lang="en-US" dirty="0"/>
          </a:p>
        </p:txBody>
      </p:sp>
      <p:sp>
        <p:nvSpPr>
          <p:cNvPr id="9" name="Content Placeholder 8"/>
          <p:cNvSpPr>
            <a:spLocks noGrp="1"/>
          </p:cNvSpPr>
          <p:nvPr>
            <p:ph idx="1"/>
          </p:nvPr>
        </p:nvSpPr>
        <p:spPr/>
        <p:txBody>
          <a:bodyPr>
            <a:normAutofit fontScale="92500"/>
          </a:bodyPr>
          <a:lstStyle/>
          <a:p>
            <a:r>
              <a:rPr lang="en-US" dirty="0" smtClean="0"/>
              <a:t>Advocated for better migrant conditions</a:t>
            </a:r>
          </a:p>
          <a:p>
            <a:r>
              <a:rPr lang="en-US" dirty="0" smtClean="0"/>
              <a:t>Gave speeches and wrote letters to important people saying that sugar cane should be grown in Puerto Rico, Haiti and other West Indian Islands (whose economy suffered) giving people work and allowing them to stay at home</a:t>
            </a:r>
          </a:p>
          <a:p>
            <a:r>
              <a:rPr lang="en-US" dirty="0" smtClean="0"/>
              <a:t>In </a:t>
            </a:r>
            <a:r>
              <a:rPr lang="en-US" i="1" dirty="0" smtClean="0"/>
              <a:t>River of Grass</a:t>
            </a:r>
            <a:r>
              <a:rPr lang="en-US" dirty="0" smtClean="0"/>
              <a:t> she connects the conditions of the Everglades environment with the living conditions of the Everglades workers</a:t>
            </a:r>
          </a:p>
          <a:p>
            <a:pPr lvl="1"/>
            <a:r>
              <a:rPr lang="en-US" dirty="0" smtClean="0"/>
              <a:t>Wrote of a malignant culture of greed that exploited humans as eagerly as it did nature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63</TotalTime>
  <Words>480</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Justice and Equality</vt:lpstr>
      <vt:lpstr>Marjory Stoneman Douglas</vt:lpstr>
      <vt:lpstr>Slide 3</vt:lpstr>
      <vt:lpstr>Women Equality and the Environment</vt:lpstr>
      <vt:lpstr>“Our Newest National Sugar Bowl”</vt:lpstr>
      <vt:lpstr>Slide 6</vt:lpstr>
      <vt:lpstr>Sugar Cane Workers</vt:lpstr>
      <vt:lpstr>Slide 8</vt:lpstr>
      <vt:lpstr>Douglas</vt:lpstr>
      <vt:lpstr>Slide 10</vt:lpstr>
    </vt:vector>
  </TitlesOfParts>
  <Company>Florida Gulf Coast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Justice and Equality</dc:title>
  <dc:creator>FGCU</dc:creator>
  <cp:lastModifiedBy>la1</cp:lastModifiedBy>
  <cp:revision>7</cp:revision>
  <dcterms:created xsi:type="dcterms:W3CDTF">2010-06-09T22:50:03Z</dcterms:created>
  <dcterms:modified xsi:type="dcterms:W3CDTF">2010-06-10T13:31:24Z</dcterms:modified>
</cp:coreProperties>
</file>