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9" d="100"/>
          <a:sy n="89" d="100"/>
        </p:scale>
        <p:origin x="-120" y="-4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AC6EE6E-ABF6-4CA4-BFB3-A8E95858F1DC}" type="datetimeFigureOut">
              <a:rPr lang="en-US" smtClean="0"/>
              <a:t>5/26/2008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873B8A9-E3B6-4F16-9BAA-5FD940260F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6EE6E-ABF6-4CA4-BFB3-A8E95858F1DC}" type="datetimeFigureOut">
              <a:rPr lang="en-US" smtClean="0"/>
              <a:t>5/26/2008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73B8A9-E3B6-4F16-9BAA-5FD940260F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6EE6E-ABF6-4CA4-BFB3-A8E95858F1DC}" type="datetimeFigureOut">
              <a:rPr lang="en-US" smtClean="0"/>
              <a:t>5/26/2008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73B8A9-E3B6-4F16-9BAA-5FD940260F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C6EE6E-ABF6-4CA4-BFB3-A8E95858F1DC}" type="datetimeFigureOut">
              <a:rPr lang="en-US" smtClean="0"/>
              <a:t>5/26/2008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73B8A9-E3B6-4F16-9BAA-5FD940260F8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C6EE6E-ABF6-4CA4-BFB3-A8E95858F1DC}" type="datetimeFigureOut">
              <a:rPr lang="en-US" smtClean="0"/>
              <a:t>5/26/2008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73B8A9-E3B6-4F16-9BAA-5FD940260F8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C6EE6E-ABF6-4CA4-BFB3-A8E95858F1DC}" type="datetimeFigureOut">
              <a:rPr lang="en-US" smtClean="0"/>
              <a:t>5/26/2008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73B8A9-E3B6-4F16-9BAA-5FD940260F8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C6EE6E-ABF6-4CA4-BFB3-A8E95858F1DC}" type="datetimeFigureOut">
              <a:rPr lang="en-US" smtClean="0"/>
              <a:t>5/26/2008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73B8A9-E3B6-4F16-9BAA-5FD940260F8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AC6EE6E-ABF6-4CA4-BFB3-A8E95858F1DC}" type="datetimeFigureOut">
              <a:rPr lang="en-US" smtClean="0"/>
              <a:t>5/26/2008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73B8A9-E3B6-4F16-9BAA-5FD940260F8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C6EE6E-ABF6-4CA4-BFB3-A8E95858F1DC}" type="datetimeFigureOut">
              <a:rPr lang="en-US" smtClean="0"/>
              <a:t>5/26/2008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73B8A9-E3B6-4F16-9BAA-5FD940260F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AC6EE6E-ABF6-4CA4-BFB3-A8E95858F1DC}" type="datetimeFigureOut">
              <a:rPr lang="en-US" smtClean="0"/>
              <a:t>5/26/2008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73B8A9-E3B6-4F16-9BAA-5FD940260F8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AC6EE6E-ABF6-4CA4-BFB3-A8E95858F1DC}" type="datetimeFigureOut">
              <a:rPr lang="en-US" smtClean="0"/>
              <a:t>5/26/2008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873B8A9-E3B6-4F16-9BAA-5FD940260F8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AC6EE6E-ABF6-4CA4-BFB3-A8E95858F1DC}" type="datetimeFigureOut">
              <a:rPr lang="en-US" smtClean="0"/>
              <a:t>5/26/2008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873B8A9-E3B6-4F16-9BAA-5FD940260F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a:t>
            </a:r>
            <a:endParaRPr lang="en-US" dirty="0"/>
          </a:p>
        </p:txBody>
      </p:sp>
      <p:sp>
        <p:nvSpPr>
          <p:cNvPr id="3" name="Subtitle 2"/>
          <p:cNvSpPr>
            <a:spLocks noGrp="1"/>
          </p:cNvSpPr>
          <p:nvPr>
            <p:ph type="subTitle" idx="1"/>
          </p:nvPr>
        </p:nvSpPr>
        <p:spPr/>
        <p:txBody>
          <a:bodyPr/>
          <a:lstStyle/>
          <a:p>
            <a:r>
              <a:rPr lang="en-US" dirty="0" smtClean="0"/>
              <a:t>By: Rebecca </a:t>
            </a:r>
            <a:r>
              <a:rPr lang="en-US" dirty="0" err="1" smtClean="0"/>
              <a:t>Carden</a:t>
            </a:r>
            <a:endParaRPr lang="en-US" dirty="0" smtClean="0"/>
          </a:p>
          <a:p>
            <a:r>
              <a:rPr lang="en-US" dirty="0" err="1" smtClean="0"/>
              <a:t>Yaneisy</a:t>
            </a:r>
            <a:r>
              <a:rPr lang="en-US" dirty="0" smtClean="0"/>
              <a:t> </a:t>
            </a:r>
            <a:r>
              <a:rPr lang="en-US" dirty="0" err="1" smtClean="0"/>
              <a:t>Ginebra</a:t>
            </a:r>
            <a:r>
              <a:rPr lang="en-US" dirty="0" smtClean="0"/>
              <a:t> </a:t>
            </a:r>
            <a:endParaRPr lang="en-US" dirty="0"/>
          </a:p>
        </p:txBody>
      </p:sp>
      <p:pic>
        <p:nvPicPr>
          <p:cNvPr id="1026" name="Picture 2" descr="C:\Documents and Settings\Duncan  McBride\Local Settings\Temporary Internet Files\Content.IE5\N7WPM86M\MPj04384150000[1].jpg"/>
          <p:cNvPicPr>
            <a:picLocks noChangeAspect="1" noChangeArrowheads="1"/>
          </p:cNvPicPr>
          <p:nvPr/>
        </p:nvPicPr>
        <p:blipFill>
          <a:blip r:embed="rId2" cstate="print"/>
          <a:srcRect/>
          <a:stretch>
            <a:fillRect/>
          </a:stretch>
        </p:blipFill>
        <p:spPr bwMode="auto">
          <a:xfrm>
            <a:off x="990166" y="838200"/>
            <a:ext cx="2211904" cy="2209800"/>
          </a:xfrm>
          <a:prstGeom prst="rect">
            <a:avLst/>
          </a:prstGeom>
          <a:noFill/>
        </p:spPr>
      </p:pic>
      <p:pic>
        <p:nvPicPr>
          <p:cNvPr id="1027" name="Picture 3" descr="C:\Documents and Settings\Duncan  McBride\Local Settings\Temporary Internet Files\Content.IE5\RX67X7TY\MPj04385040000[1].jpg"/>
          <p:cNvPicPr>
            <a:picLocks noChangeAspect="1" noChangeArrowheads="1"/>
          </p:cNvPicPr>
          <p:nvPr/>
        </p:nvPicPr>
        <p:blipFill>
          <a:blip r:embed="rId3" cstate="print"/>
          <a:srcRect/>
          <a:stretch>
            <a:fillRect/>
          </a:stretch>
        </p:blipFill>
        <p:spPr bwMode="auto">
          <a:xfrm>
            <a:off x="4038600" y="838200"/>
            <a:ext cx="2438400" cy="236640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Costal pollution </a:t>
            </a:r>
          </a:p>
          <a:p>
            <a:pPr lvl="1"/>
            <a:r>
              <a:rPr lang="en-US" dirty="0" smtClean="0"/>
              <a:t>from waste and excess feed</a:t>
            </a:r>
          </a:p>
          <a:p>
            <a:pPr lvl="1"/>
            <a:r>
              <a:rPr lang="en-US" dirty="0" smtClean="0"/>
              <a:t>Chemicals from treating diseases </a:t>
            </a:r>
          </a:p>
          <a:p>
            <a:pPr lvl="1"/>
            <a:r>
              <a:rPr lang="en-US" dirty="0" smtClean="0"/>
              <a:t>Salmon escaping and spread those diseases</a:t>
            </a:r>
          </a:p>
          <a:p>
            <a:r>
              <a:rPr lang="en-US" dirty="0" smtClean="0"/>
              <a:t>Bottom Trawling</a:t>
            </a:r>
          </a:p>
          <a:p>
            <a:pPr lvl="1"/>
            <a:r>
              <a:rPr lang="en-US" dirty="0" smtClean="0"/>
              <a:t>Destroys Habitats</a:t>
            </a:r>
          </a:p>
          <a:p>
            <a:r>
              <a:rPr lang="en-US" dirty="0" smtClean="0"/>
              <a:t>More Sustainable fish</a:t>
            </a:r>
          </a:p>
          <a:p>
            <a:pPr lvl="1"/>
            <a:r>
              <a:rPr lang="en-US" dirty="0" smtClean="0"/>
              <a:t>Fish that are lower on the Marine</a:t>
            </a:r>
          </a:p>
          <a:p>
            <a:pPr lvl="1">
              <a:buNone/>
            </a:pPr>
            <a:r>
              <a:rPr lang="en-US" dirty="0" smtClean="0"/>
              <a:t>  food chain </a:t>
            </a:r>
          </a:p>
          <a:p>
            <a:pPr lvl="1"/>
            <a:r>
              <a:rPr lang="en-US" dirty="0" smtClean="0"/>
              <a:t>Have lower levels of Mercury</a:t>
            </a:r>
          </a:p>
          <a:p>
            <a:pPr lvl="1"/>
            <a:endParaRPr lang="en-US" dirty="0" smtClean="0"/>
          </a:p>
        </p:txBody>
      </p:sp>
      <p:sp>
        <p:nvSpPr>
          <p:cNvPr id="2" name="Title 1"/>
          <p:cNvSpPr>
            <a:spLocks noGrp="1"/>
          </p:cNvSpPr>
          <p:nvPr>
            <p:ph type="title"/>
          </p:nvPr>
        </p:nvSpPr>
        <p:spPr/>
        <p:txBody>
          <a:bodyPr>
            <a:normAutofit/>
          </a:bodyPr>
          <a:lstStyle/>
          <a:p>
            <a:r>
              <a:rPr lang="en-US" dirty="0" smtClean="0"/>
              <a:t>Problems</a:t>
            </a:r>
            <a:endParaRPr lang="en-US" dirty="0"/>
          </a:p>
        </p:txBody>
      </p:sp>
      <p:pic>
        <p:nvPicPr>
          <p:cNvPr id="10242" name="Picture 2" descr="C:\Documents and Settings\Duncan  McBride\Local Settings\Temporary Internet Files\Content.IE5\TJZ44XOF\MPj02160650000[1].jpg"/>
          <p:cNvPicPr>
            <a:picLocks noChangeAspect="1" noChangeArrowheads="1"/>
          </p:cNvPicPr>
          <p:nvPr/>
        </p:nvPicPr>
        <p:blipFill>
          <a:blip r:embed="rId2"/>
          <a:srcRect/>
          <a:stretch>
            <a:fillRect/>
          </a:stretch>
        </p:blipFill>
        <p:spPr bwMode="auto">
          <a:xfrm>
            <a:off x="6248400" y="3200400"/>
            <a:ext cx="2395728" cy="3505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Pure Salmon Campaign</a:t>
            </a:r>
          </a:p>
          <a:p>
            <a:pPr lvl="1"/>
            <a:r>
              <a:rPr lang="en-US" dirty="0" smtClean="0"/>
              <a:t>Advocate closed-container farms so water can be reused and any pollution can be treated.</a:t>
            </a:r>
          </a:p>
          <a:p>
            <a:pPr lvl="1"/>
            <a:r>
              <a:rPr lang="en-US" dirty="0" smtClean="0"/>
              <a:t>Introducing cleaner fish</a:t>
            </a:r>
          </a:p>
          <a:p>
            <a:pPr lvl="2"/>
            <a:r>
              <a:rPr lang="en-US" dirty="0" smtClean="0"/>
              <a:t>Norway is introducing a species that cleans parasites and leftover food.</a:t>
            </a:r>
          </a:p>
          <a:p>
            <a:pPr lvl="2"/>
            <a:r>
              <a:rPr lang="en-US" dirty="0" smtClean="0"/>
              <a:t>Reduces lice, a major disease in farming Salmon.</a:t>
            </a:r>
          </a:p>
          <a:p>
            <a:pPr lvl="2"/>
            <a:r>
              <a:rPr lang="en-US" dirty="0" smtClean="0"/>
              <a:t>Use Shellfish to eat algae and filter water</a:t>
            </a:r>
            <a:endParaRPr lang="en-US" dirty="0"/>
          </a:p>
        </p:txBody>
      </p:sp>
      <p:sp>
        <p:nvSpPr>
          <p:cNvPr id="2" name="Title 1"/>
          <p:cNvSpPr>
            <a:spLocks noGrp="1"/>
          </p:cNvSpPr>
          <p:nvPr>
            <p:ph type="title"/>
          </p:nvPr>
        </p:nvSpPr>
        <p:spPr/>
        <p:txBody>
          <a:bodyPr/>
          <a:lstStyle/>
          <a:p>
            <a:r>
              <a:rPr lang="en-US" dirty="0" smtClean="0"/>
              <a:t>Solutions</a:t>
            </a:r>
            <a:endParaRPr lang="en-US" dirty="0"/>
          </a:p>
        </p:txBody>
      </p:sp>
      <p:pic>
        <p:nvPicPr>
          <p:cNvPr id="11266" name="Picture 2" descr="C:\Documents and Settings\Duncan  McBride\Local Settings\Temporary Internet Files\Content.IE5\OIM3NKUV\MCj03709860000[1].wmf"/>
          <p:cNvPicPr>
            <a:picLocks noChangeAspect="1" noChangeArrowheads="1"/>
          </p:cNvPicPr>
          <p:nvPr/>
        </p:nvPicPr>
        <p:blipFill>
          <a:blip r:embed="rId2"/>
          <a:srcRect/>
          <a:stretch>
            <a:fillRect/>
          </a:stretch>
        </p:blipFill>
        <p:spPr bwMode="auto">
          <a:xfrm>
            <a:off x="6629400" y="4572000"/>
            <a:ext cx="1770278" cy="1865376"/>
          </a:xfrm>
          <a:prstGeom prst="rect">
            <a:avLst/>
          </a:prstGeom>
          <a:noFill/>
        </p:spPr>
      </p:pic>
      <p:pic>
        <p:nvPicPr>
          <p:cNvPr id="11267" name="Picture 3" descr="C:\Documents and Settings\Duncan  McBride\Local Settings\Temporary Internet Files\Content.IE5\J7A6MTDZ\MCj04283830000[1].wmf"/>
          <p:cNvPicPr>
            <a:picLocks noChangeAspect="1" noChangeArrowheads="1"/>
          </p:cNvPicPr>
          <p:nvPr/>
        </p:nvPicPr>
        <p:blipFill>
          <a:blip r:embed="rId3"/>
          <a:srcRect/>
          <a:stretch>
            <a:fillRect/>
          </a:stretch>
        </p:blipFill>
        <p:spPr bwMode="auto">
          <a:xfrm>
            <a:off x="2438400" y="4572000"/>
            <a:ext cx="1990725" cy="16351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Changing Restaurants</a:t>
            </a:r>
          </a:p>
          <a:p>
            <a:pPr lvl="1"/>
            <a:r>
              <a:rPr lang="en-US" dirty="0" smtClean="0"/>
              <a:t>Darden Restaurants (Red Lobster) plans to certify all its farm raised shrimp ‘to ensure it is grown in a </a:t>
            </a:r>
            <a:r>
              <a:rPr lang="en-US" dirty="0" err="1" smtClean="0"/>
              <a:t>a</a:t>
            </a:r>
            <a:r>
              <a:rPr lang="en-US" dirty="0" smtClean="0"/>
              <a:t> sustainable way with minimal impacts on the environment,”</a:t>
            </a:r>
          </a:p>
          <a:p>
            <a:pPr lvl="1"/>
            <a:r>
              <a:rPr lang="en-US" dirty="0" smtClean="0"/>
              <a:t>Wal Mart 3-5 years to certifying all its seafood from the North American market was raised sustainably.</a:t>
            </a:r>
            <a:endParaRPr lang="en-US" dirty="0"/>
          </a:p>
        </p:txBody>
      </p:sp>
      <p:sp>
        <p:nvSpPr>
          <p:cNvPr id="2" name="Title 1"/>
          <p:cNvSpPr>
            <a:spLocks noGrp="1"/>
          </p:cNvSpPr>
          <p:nvPr>
            <p:ph type="title"/>
          </p:nvPr>
        </p:nvSpPr>
        <p:spPr/>
        <p:txBody>
          <a:bodyPr>
            <a:normAutofit/>
          </a:bodyPr>
          <a:lstStyle/>
          <a:p>
            <a:r>
              <a:rPr lang="en-US" dirty="0" smtClean="0"/>
              <a:t>Solutions Cont.</a:t>
            </a:r>
            <a:endParaRPr lang="en-US" dirty="0"/>
          </a:p>
        </p:txBody>
      </p:sp>
      <p:pic>
        <p:nvPicPr>
          <p:cNvPr id="12290" name="Picture 2" descr="C:\Documents and Settings\Duncan  McBride\Local Settings\Temporary Internet Files\Content.IE5\SVFBXNAQ\MCj02336660000[1].wmf"/>
          <p:cNvPicPr>
            <a:picLocks noChangeAspect="1" noChangeArrowheads="1"/>
          </p:cNvPicPr>
          <p:nvPr/>
        </p:nvPicPr>
        <p:blipFill>
          <a:blip r:embed="rId2"/>
          <a:srcRect/>
          <a:stretch>
            <a:fillRect/>
          </a:stretch>
        </p:blipFill>
        <p:spPr bwMode="auto">
          <a:xfrm>
            <a:off x="5562600" y="4572000"/>
            <a:ext cx="2844297" cy="1712614"/>
          </a:xfrm>
          <a:prstGeom prst="rect">
            <a:avLst/>
          </a:prstGeom>
          <a:noFill/>
        </p:spPr>
      </p:pic>
      <p:pic>
        <p:nvPicPr>
          <p:cNvPr id="12291" name="Picture 3" descr="C:\Documents and Settings\Duncan  McBride\Local Settings\Temporary Internet Files\Content.IE5\SVFBXNAQ\MPj04331600000[1].jpg"/>
          <p:cNvPicPr>
            <a:picLocks noChangeAspect="1" noChangeArrowheads="1"/>
          </p:cNvPicPr>
          <p:nvPr/>
        </p:nvPicPr>
        <p:blipFill>
          <a:blip r:embed="rId3" cstate="print"/>
          <a:srcRect/>
          <a:stretch>
            <a:fillRect/>
          </a:stretch>
        </p:blipFill>
        <p:spPr bwMode="auto">
          <a:xfrm>
            <a:off x="1981200" y="4343400"/>
            <a:ext cx="1905000" cy="1905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C:\Documents and Settings\Duncan  McBride\Local Settings\Temporary Internet Files\Content.IE5\J7A6MTDZ\MCMP00581_0000[1].wmf"/>
          <p:cNvPicPr>
            <a:picLocks noChangeAspect="1" noChangeArrowheads="1"/>
          </p:cNvPicPr>
          <p:nvPr/>
        </p:nvPicPr>
        <p:blipFill>
          <a:blip r:embed="rId2">
            <a:lum bright="65000"/>
          </a:blip>
          <a:srcRect/>
          <a:stretch>
            <a:fillRect/>
          </a:stretch>
        </p:blipFill>
        <p:spPr bwMode="auto">
          <a:xfrm>
            <a:off x="1905000" y="1828800"/>
            <a:ext cx="4992963" cy="3429000"/>
          </a:xfrm>
          <a:prstGeom prst="rect">
            <a:avLst/>
          </a:prstGeom>
          <a:noFill/>
        </p:spPr>
      </p:pic>
      <p:sp>
        <p:nvSpPr>
          <p:cNvPr id="3" name="Content Placeholder 2"/>
          <p:cNvSpPr>
            <a:spLocks noGrp="1"/>
          </p:cNvSpPr>
          <p:nvPr>
            <p:ph idx="1"/>
          </p:nvPr>
        </p:nvSpPr>
        <p:spPr>
          <a:xfrm>
            <a:off x="457200" y="1600200"/>
            <a:ext cx="8229600" cy="4407091"/>
          </a:xfrm>
        </p:spPr>
        <p:txBody>
          <a:bodyPr>
            <a:normAutofit fontScale="70000" lnSpcReduction="20000"/>
          </a:bodyPr>
          <a:lstStyle/>
          <a:p>
            <a:r>
              <a:rPr lang="en-US" dirty="0"/>
              <a:t>There are many species that grow in these </a:t>
            </a:r>
            <a:r>
              <a:rPr lang="en-US" dirty="0" smtClean="0"/>
              <a:t>farms </a:t>
            </a:r>
            <a:r>
              <a:rPr lang="en-US" dirty="0"/>
              <a:t>like tropical fish, alligators, tilapia, catfish, shrimp, and others. At the same time aquaculture corporations had record earnings in excess on 100 million dollars, the environment had suffered the consequences. </a:t>
            </a:r>
            <a:endParaRPr lang="en-US" dirty="0" smtClean="0"/>
          </a:p>
          <a:p>
            <a:r>
              <a:rPr lang="en-US" dirty="0" smtClean="0"/>
              <a:t>First</a:t>
            </a:r>
            <a:r>
              <a:rPr lang="en-US" dirty="0"/>
              <a:t>, aquaculture requires a significant amount of clean water and land. At this moment there are around 500 farms that use between 3 to 5 acres of land, which comes to a total of 2500 acres in Florida. </a:t>
            </a:r>
            <a:endParaRPr lang="en-US" dirty="0" smtClean="0"/>
          </a:p>
          <a:p>
            <a:r>
              <a:rPr lang="en-US" dirty="0" smtClean="0"/>
              <a:t>Second</a:t>
            </a:r>
            <a:r>
              <a:rPr lang="en-US" dirty="0"/>
              <a:t>, broken septic and storm water systems have contaminated the water in Cedar Key. </a:t>
            </a:r>
            <a:endParaRPr lang="en-US" dirty="0" smtClean="0"/>
          </a:p>
          <a:p>
            <a:r>
              <a:rPr lang="en-US" dirty="0" smtClean="0"/>
              <a:t>In </a:t>
            </a:r>
            <a:r>
              <a:rPr lang="en-US" dirty="0"/>
              <a:t>addition, some oyster’s farmers were forced to close because they contaminated the Gulf of Mexico</a:t>
            </a:r>
            <a:r>
              <a:rPr lang="en-US" dirty="0" smtClean="0"/>
              <a:t>.</a:t>
            </a:r>
          </a:p>
          <a:p>
            <a:r>
              <a:rPr lang="en-US" dirty="0" smtClean="0"/>
              <a:t> </a:t>
            </a:r>
            <a:r>
              <a:rPr lang="en-US" dirty="0"/>
              <a:t>Other environmental impacts are oxygen depletion in surrounding waters, degradation of benthic ecosystems, and harmful effects from pesticides and herbicides used to control aquatic weeds and algae in aquaculture areas.</a:t>
            </a:r>
          </a:p>
          <a:p>
            <a:endParaRPr lang="en-US" dirty="0"/>
          </a:p>
        </p:txBody>
      </p:sp>
      <p:sp>
        <p:nvSpPr>
          <p:cNvPr id="2" name="Title 1"/>
          <p:cNvSpPr>
            <a:spLocks noGrp="1"/>
          </p:cNvSpPr>
          <p:nvPr>
            <p:ph type="title"/>
          </p:nvPr>
        </p:nvSpPr>
        <p:spPr/>
        <p:txBody>
          <a:bodyPr/>
          <a:lstStyle/>
          <a:p>
            <a:r>
              <a:rPr lang="en-US" dirty="0" smtClean="0"/>
              <a:t>Local level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Duncan  McBride\Local Settings\Temporary Internet Files\Content.IE5\N7WPM86M\MCj04367040000[1].wmf"/>
          <p:cNvPicPr>
            <a:picLocks noChangeAspect="1" noChangeArrowheads="1"/>
          </p:cNvPicPr>
          <p:nvPr/>
        </p:nvPicPr>
        <p:blipFill>
          <a:blip r:embed="rId2"/>
          <a:srcRect/>
          <a:stretch>
            <a:fillRect/>
          </a:stretch>
        </p:blipFill>
        <p:spPr bwMode="auto">
          <a:xfrm>
            <a:off x="6172200" y="5181600"/>
            <a:ext cx="2746375" cy="1498600"/>
          </a:xfrm>
          <a:prstGeom prst="rect">
            <a:avLst/>
          </a:prstGeom>
          <a:noFill/>
        </p:spPr>
      </p:pic>
      <p:sp>
        <p:nvSpPr>
          <p:cNvPr id="3" name="Content Placeholder 2"/>
          <p:cNvSpPr>
            <a:spLocks noGrp="1"/>
          </p:cNvSpPr>
          <p:nvPr>
            <p:ph idx="1"/>
          </p:nvPr>
        </p:nvSpPr>
        <p:spPr/>
        <p:txBody>
          <a:bodyPr>
            <a:normAutofit lnSpcReduction="10000"/>
          </a:bodyPr>
          <a:lstStyle/>
          <a:p>
            <a:r>
              <a:rPr lang="en-US" dirty="0"/>
              <a:t>“Today in South West Florida population is soaring, and rapid development is jeopardizing our water, land, wildlife, and our source of quality of life. We must act now to prevent our extraordinary resources from disappearing forever”. Conservancy of Southwest Organization (2008). In this particular area animals have been vulnerable to the effects of growing human population.  Furthermore, the development of new areas had impacted the quality of our water.</a:t>
            </a:r>
          </a:p>
          <a:p>
            <a:endParaRPr lang="en-US" dirty="0"/>
          </a:p>
        </p:txBody>
      </p:sp>
      <p:sp>
        <p:nvSpPr>
          <p:cNvPr id="2" name="Title 1"/>
          <p:cNvSpPr>
            <a:spLocks noGrp="1"/>
          </p:cNvSpPr>
          <p:nvPr>
            <p:ph type="title"/>
          </p:nvPr>
        </p:nvSpPr>
        <p:spPr/>
        <p:txBody>
          <a:bodyPr/>
          <a:lstStyle/>
          <a:p>
            <a:r>
              <a:rPr lang="en-US" dirty="0" smtClean="0"/>
              <a:t>Local Level</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Organic Farms</a:t>
            </a:r>
          </a:p>
          <a:p>
            <a:pPr lvl="1"/>
            <a:r>
              <a:rPr lang="en-US" dirty="0" smtClean="0"/>
              <a:t>Worden </a:t>
            </a:r>
            <a:r>
              <a:rPr lang="en-US" dirty="0" smtClean="0"/>
              <a:t>Farm in Punta Gorda, uses an electric cultivating tractor on crops. The organic farm is dedicated to producing organic foods, cultivating community connections to the farm and promoting viability </a:t>
            </a:r>
            <a:r>
              <a:rPr lang="en-US" dirty="0" smtClean="0"/>
              <a:t>of </a:t>
            </a:r>
            <a:r>
              <a:rPr lang="en-US" dirty="0" smtClean="0"/>
              <a:t>family </a:t>
            </a:r>
            <a:r>
              <a:rPr lang="en-US" dirty="0" smtClean="0"/>
              <a:t>farms</a:t>
            </a:r>
            <a:r>
              <a:rPr lang="en-US" dirty="0" smtClean="0"/>
              <a:t>. </a:t>
            </a:r>
            <a:endParaRPr lang="en-US" dirty="0" smtClean="0"/>
          </a:p>
          <a:p>
            <a:pPr lvl="1"/>
            <a:r>
              <a:rPr lang="en-US" dirty="0" smtClean="0"/>
              <a:t>By growing food without chemicals, Southwest Florida farms can help reduce the amount of pollution put into the water and the air. </a:t>
            </a:r>
          </a:p>
          <a:p>
            <a:pPr lvl="1"/>
            <a:endParaRPr lang="en-US" dirty="0"/>
          </a:p>
        </p:txBody>
      </p:sp>
      <p:sp>
        <p:nvSpPr>
          <p:cNvPr id="3" name="Title 2"/>
          <p:cNvSpPr>
            <a:spLocks noGrp="1"/>
          </p:cNvSpPr>
          <p:nvPr>
            <p:ph type="title"/>
          </p:nvPr>
        </p:nvSpPr>
        <p:spPr/>
        <p:txBody>
          <a:bodyPr/>
          <a:lstStyle/>
          <a:p>
            <a:r>
              <a:rPr lang="en-US" dirty="0" smtClean="0"/>
              <a:t>Local level</a:t>
            </a:r>
            <a:endParaRPr lang="en-US" dirty="0"/>
          </a:p>
        </p:txBody>
      </p:sp>
      <p:pic>
        <p:nvPicPr>
          <p:cNvPr id="4" name="Picture 3" descr="bilde.jpg"/>
          <p:cNvPicPr>
            <a:picLocks noChangeAspect="1"/>
          </p:cNvPicPr>
          <p:nvPr/>
        </p:nvPicPr>
        <p:blipFill>
          <a:blip r:embed="rId2"/>
          <a:stretch>
            <a:fillRect/>
          </a:stretch>
        </p:blipFill>
        <p:spPr>
          <a:xfrm>
            <a:off x="5257800" y="4868912"/>
            <a:ext cx="3635032" cy="198908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There are two popular Categories in our diets today which also happen to be the two most costly </a:t>
            </a:r>
          </a:p>
          <a:p>
            <a:r>
              <a:rPr lang="en-US" dirty="0" smtClean="0"/>
              <a:t>Meats Including Chicken, Pork, beef, </a:t>
            </a:r>
            <a:r>
              <a:rPr lang="en-US" dirty="0" err="1" smtClean="0"/>
              <a:t>ect</a:t>
            </a:r>
            <a:r>
              <a:rPr lang="en-US" dirty="0" smtClean="0"/>
              <a:t>.</a:t>
            </a:r>
          </a:p>
          <a:p>
            <a:r>
              <a:rPr lang="en-US" dirty="0" smtClean="0"/>
              <a:t>Seafood including fish, shell fish, </a:t>
            </a:r>
            <a:r>
              <a:rPr lang="en-US" dirty="0" err="1" smtClean="0"/>
              <a:t>ect</a:t>
            </a:r>
            <a:r>
              <a:rPr lang="en-US" dirty="0" smtClean="0"/>
              <a:t>. </a:t>
            </a:r>
            <a:endParaRPr lang="en-US" dirty="0"/>
          </a:p>
        </p:txBody>
      </p:sp>
      <p:sp>
        <p:nvSpPr>
          <p:cNvPr id="7" name="Title 6"/>
          <p:cNvSpPr>
            <a:spLocks noGrp="1"/>
          </p:cNvSpPr>
          <p:nvPr>
            <p:ph type="title"/>
          </p:nvPr>
        </p:nvSpPr>
        <p:spPr/>
        <p:txBody>
          <a:bodyPr/>
          <a:lstStyle/>
          <a:p>
            <a:r>
              <a:rPr lang="en-US" dirty="0" smtClean="0"/>
              <a:t>Our diets today</a:t>
            </a:r>
            <a:endParaRPr lang="en-US" dirty="0"/>
          </a:p>
        </p:txBody>
      </p:sp>
      <p:pic>
        <p:nvPicPr>
          <p:cNvPr id="2050" name="Picture 2" descr="C:\Documents and Settings\Duncan  McBride\Local Settings\Temporary Internet Files\Content.IE5\TJZ44XOF\MCj04352250000[1].wmf"/>
          <p:cNvPicPr>
            <a:picLocks noChangeAspect="1" noChangeArrowheads="1"/>
          </p:cNvPicPr>
          <p:nvPr/>
        </p:nvPicPr>
        <p:blipFill>
          <a:blip r:embed="rId2"/>
          <a:srcRect/>
          <a:stretch>
            <a:fillRect/>
          </a:stretch>
        </p:blipFill>
        <p:spPr bwMode="auto">
          <a:xfrm>
            <a:off x="1066800" y="4572000"/>
            <a:ext cx="1831975" cy="796925"/>
          </a:xfrm>
          <a:prstGeom prst="rect">
            <a:avLst/>
          </a:prstGeom>
          <a:noFill/>
        </p:spPr>
      </p:pic>
      <p:pic>
        <p:nvPicPr>
          <p:cNvPr id="2051" name="Picture 3" descr="C:\Documents and Settings\Duncan  McBride\Local Settings\Temporary Internet Files\Content.IE5\CDXPK31H\MCj04125000000[1].wmf"/>
          <p:cNvPicPr>
            <a:picLocks noChangeAspect="1" noChangeArrowheads="1"/>
          </p:cNvPicPr>
          <p:nvPr/>
        </p:nvPicPr>
        <p:blipFill>
          <a:blip r:embed="rId3"/>
          <a:srcRect/>
          <a:stretch>
            <a:fillRect/>
          </a:stretch>
        </p:blipFill>
        <p:spPr bwMode="auto">
          <a:xfrm>
            <a:off x="4800600" y="4495800"/>
            <a:ext cx="2292036" cy="93703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In 2006, farmers production of meats was about 276 million tons</a:t>
            </a:r>
          </a:p>
          <a:p>
            <a:endParaRPr lang="en-US" dirty="0" smtClean="0"/>
          </a:p>
          <a:p>
            <a:r>
              <a:rPr lang="en-US" dirty="0" smtClean="0"/>
              <a:t>Four times as much than in 1961</a:t>
            </a:r>
            <a:endParaRPr lang="en-US" dirty="0"/>
          </a:p>
        </p:txBody>
      </p:sp>
      <p:sp>
        <p:nvSpPr>
          <p:cNvPr id="2" name="Title 1"/>
          <p:cNvSpPr>
            <a:spLocks noGrp="1"/>
          </p:cNvSpPr>
          <p:nvPr>
            <p:ph type="title"/>
          </p:nvPr>
        </p:nvSpPr>
        <p:spPr/>
        <p:txBody>
          <a:bodyPr/>
          <a:lstStyle/>
          <a:p>
            <a:r>
              <a:rPr lang="en-US" dirty="0" smtClean="0"/>
              <a:t>Meats</a:t>
            </a:r>
            <a:endParaRPr lang="en-US" dirty="0"/>
          </a:p>
        </p:txBody>
      </p:sp>
      <p:pic>
        <p:nvPicPr>
          <p:cNvPr id="3074" name="Picture 2" descr="C:\Documents and Settings\Duncan  McBride\Local Settings\Temporary Internet Files\Content.IE5\P03MC34O\MCj02328170000[1].wmf"/>
          <p:cNvPicPr>
            <a:picLocks noChangeAspect="1" noChangeArrowheads="1"/>
          </p:cNvPicPr>
          <p:nvPr/>
        </p:nvPicPr>
        <p:blipFill>
          <a:blip r:embed="rId2"/>
          <a:srcRect/>
          <a:stretch>
            <a:fillRect/>
          </a:stretch>
        </p:blipFill>
        <p:spPr bwMode="auto">
          <a:xfrm>
            <a:off x="4876800" y="4038600"/>
            <a:ext cx="3141552" cy="189821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Demand increased</a:t>
            </a:r>
          </a:p>
          <a:p>
            <a:r>
              <a:rPr lang="en-US" dirty="0" smtClean="0"/>
              <a:t>A need to fatten animals faster </a:t>
            </a:r>
          </a:p>
          <a:p>
            <a:pPr lvl="1"/>
            <a:r>
              <a:rPr lang="en-US" dirty="0" smtClean="0"/>
              <a:t>The addition of antibiotics to feed</a:t>
            </a:r>
          </a:p>
          <a:p>
            <a:pPr lvl="2"/>
            <a:r>
              <a:rPr lang="en-US" dirty="0" smtClean="0"/>
              <a:t>Time to raise a chicken decreased in half</a:t>
            </a:r>
          </a:p>
          <a:p>
            <a:r>
              <a:rPr lang="en-US" dirty="0" smtClean="0"/>
              <a:t>Gestation crates</a:t>
            </a:r>
          </a:p>
          <a:p>
            <a:endParaRPr lang="en-US" dirty="0" smtClean="0"/>
          </a:p>
        </p:txBody>
      </p:sp>
      <p:sp>
        <p:nvSpPr>
          <p:cNvPr id="2" name="Title 1"/>
          <p:cNvSpPr>
            <a:spLocks noGrp="1"/>
          </p:cNvSpPr>
          <p:nvPr>
            <p:ph type="title"/>
          </p:nvPr>
        </p:nvSpPr>
        <p:spPr/>
        <p:txBody>
          <a:bodyPr/>
          <a:lstStyle/>
          <a:p>
            <a:r>
              <a:rPr lang="en-US" dirty="0" smtClean="0"/>
              <a:t>Changes</a:t>
            </a:r>
            <a:endParaRPr lang="en-US" dirty="0"/>
          </a:p>
        </p:txBody>
      </p:sp>
      <p:pic>
        <p:nvPicPr>
          <p:cNvPr id="4099" name="Picture 3" descr="C:\Documents and Settings\Duncan  McBride\Local Settings\Temporary Internet Files\Content.IE5\OIM3NKUV\MPj04021660000[1].jpg"/>
          <p:cNvPicPr>
            <a:picLocks noChangeAspect="1" noChangeArrowheads="1"/>
          </p:cNvPicPr>
          <p:nvPr/>
        </p:nvPicPr>
        <p:blipFill>
          <a:blip r:embed="rId2" cstate="print"/>
          <a:srcRect/>
          <a:stretch>
            <a:fillRect/>
          </a:stretch>
        </p:blipFill>
        <p:spPr bwMode="auto">
          <a:xfrm>
            <a:off x="6324600" y="3276600"/>
            <a:ext cx="2081784" cy="312115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Endangering people’s health</a:t>
            </a:r>
          </a:p>
          <a:p>
            <a:pPr lvl="1"/>
            <a:r>
              <a:rPr lang="en-US" dirty="0" smtClean="0"/>
              <a:t>Avian Flu</a:t>
            </a:r>
          </a:p>
          <a:p>
            <a:r>
              <a:rPr lang="en-US" dirty="0" smtClean="0"/>
              <a:t>Threatening </a:t>
            </a:r>
            <a:r>
              <a:rPr lang="en-US" dirty="0"/>
              <a:t>t</a:t>
            </a:r>
            <a:r>
              <a:rPr lang="en-US" dirty="0" smtClean="0"/>
              <a:t>he Earth</a:t>
            </a:r>
          </a:p>
          <a:p>
            <a:pPr lvl="1"/>
            <a:r>
              <a:rPr lang="en-US" dirty="0" smtClean="0"/>
              <a:t>Fertilizers running into the Gulf of Mexico, creating a “dead zone” </a:t>
            </a:r>
          </a:p>
          <a:p>
            <a:r>
              <a:rPr lang="en-US" dirty="0" smtClean="0"/>
              <a:t>Government Funding </a:t>
            </a:r>
          </a:p>
          <a:p>
            <a:pPr lvl="1"/>
            <a:r>
              <a:rPr lang="en-US" dirty="0" smtClean="0"/>
              <a:t>Given subsidies for growing only certain crops and livestock</a:t>
            </a:r>
          </a:p>
          <a:p>
            <a:pPr lvl="2"/>
            <a:r>
              <a:rPr lang="en-US" dirty="0" smtClean="0"/>
              <a:t>Encourages chemical usage to fatten animals. </a:t>
            </a:r>
          </a:p>
          <a:p>
            <a:pPr lvl="2"/>
            <a:endParaRPr lang="en-US" dirty="0" smtClean="0"/>
          </a:p>
          <a:p>
            <a:pPr lvl="1"/>
            <a:endParaRPr lang="en-US" dirty="0"/>
          </a:p>
        </p:txBody>
      </p:sp>
      <p:sp>
        <p:nvSpPr>
          <p:cNvPr id="2" name="Title 1"/>
          <p:cNvSpPr>
            <a:spLocks noGrp="1"/>
          </p:cNvSpPr>
          <p:nvPr>
            <p:ph type="title"/>
          </p:nvPr>
        </p:nvSpPr>
        <p:spPr/>
        <p:txBody>
          <a:bodyPr>
            <a:normAutofit/>
          </a:bodyPr>
          <a:lstStyle/>
          <a:p>
            <a:r>
              <a:rPr lang="en-US" dirty="0" smtClean="0"/>
              <a:t>Problems</a:t>
            </a:r>
            <a:endParaRPr lang="en-US" dirty="0"/>
          </a:p>
        </p:txBody>
      </p:sp>
      <p:pic>
        <p:nvPicPr>
          <p:cNvPr id="5122" name="Picture 2" descr="C:\Documents and Settings\Duncan  McBride\Local Settings\Temporary Internet Files\Content.IE5\1OZ0WIKP\MCj04247840000[1].wmf"/>
          <p:cNvPicPr>
            <a:picLocks noChangeAspect="1" noChangeArrowheads="1"/>
          </p:cNvPicPr>
          <p:nvPr/>
        </p:nvPicPr>
        <p:blipFill>
          <a:blip r:embed="rId2"/>
          <a:srcRect/>
          <a:stretch>
            <a:fillRect/>
          </a:stretch>
        </p:blipFill>
        <p:spPr bwMode="auto">
          <a:xfrm>
            <a:off x="6858000" y="5029200"/>
            <a:ext cx="1774825" cy="16319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Creating Self staining system</a:t>
            </a:r>
          </a:p>
          <a:p>
            <a:pPr lvl="1"/>
            <a:r>
              <a:rPr lang="en-US" dirty="0" smtClean="0"/>
              <a:t>Manila-raising livestock and fish together</a:t>
            </a:r>
          </a:p>
          <a:p>
            <a:pPr lvl="2"/>
            <a:r>
              <a:rPr lang="en-US" dirty="0" smtClean="0"/>
              <a:t>Manure from animals fertilizes that algae need for tilapia and rice to grow.</a:t>
            </a:r>
          </a:p>
          <a:p>
            <a:r>
              <a:rPr lang="en-US" dirty="0" smtClean="0"/>
              <a:t>Sows(female pigs) raised in Hoop houses (Iowa State University)</a:t>
            </a:r>
          </a:p>
          <a:p>
            <a:pPr lvl="1"/>
            <a:r>
              <a:rPr lang="en-US" dirty="0" smtClean="0"/>
              <a:t>Pens that allow the pigs to walk around</a:t>
            </a:r>
          </a:p>
          <a:p>
            <a:pPr lvl="2"/>
            <a:r>
              <a:rPr lang="en-US" dirty="0" smtClean="0"/>
              <a:t>Cut down of veterinary costs</a:t>
            </a:r>
          </a:p>
          <a:p>
            <a:pPr lvl="2"/>
            <a:r>
              <a:rPr lang="en-US" dirty="0" smtClean="0"/>
              <a:t>More Live births</a:t>
            </a:r>
          </a:p>
          <a:p>
            <a:pPr lvl="2"/>
            <a:r>
              <a:rPr lang="en-US" dirty="0" smtClean="0"/>
              <a:t>Reduce costs by 11 percent</a:t>
            </a:r>
          </a:p>
          <a:p>
            <a:pPr lvl="2"/>
            <a:endParaRPr lang="en-US" dirty="0" smtClean="0"/>
          </a:p>
        </p:txBody>
      </p:sp>
      <p:sp>
        <p:nvSpPr>
          <p:cNvPr id="2" name="Title 1"/>
          <p:cNvSpPr>
            <a:spLocks noGrp="1"/>
          </p:cNvSpPr>
          <p:nvPr>
            <p:ph type="title"/>
          </p:nvPr>
        </p:nvSpPr>
        <p:spPr/>
        <p:txBody>
          <a:bodyPr/>
          <a:lstStyle/>
          <a:p>
            <a:r>
              <a:rPr lang="en-US" dirty="0" smtClean="0"/>
              <a:t>Solutions</a:t>
            </a:r>
            <a:endParaRPr lang="en-US" dirty="0"/>
          </a:p>
        </p:txBody>
      </p:sp>
      <p:pic>
        <p:nvPicPr>
          <p:cNvPr id="6146" name="Picture 2" descr="C:\Documents and Settings\Duncan  McBride\Local Settings\Temporary Internet Files\Content.IE5\1OZ0WIKP\MCj01496260000[1].wmf"/>
          <p:cNvPicPr>
            <a:picLocks noChangeAspect="1" noChangeArrowheads="1"/>
          </p:cNvPicPr>
          <p:nvPr/>
        </p:nvPicPr>
        <p:blipFill>
          <a:blip r:embed="rId2"/>
          <a:srcRect/>
          <a:stretch>
            <a:fillRect/>
          </a:stretch>
        </p:blipFill>
        <p:spPr bwMode="auto">
          <a:xfrm>
            <a:off x="5410200" y="4191000"/>
            <a:ext cx="3210962" cy="244896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Raising Fewer animals in more natural environment</a:t>
            </a:r>
          </a:p>
          <a:p>
            <a:pPr lvl="1"/>
            <a:r>
              <a:rPr lang="en-US" dirty="0" smtClean="0"/>
              <a:t>Using different grasses as feed ( University of Wales)</a:t>
            </a:r>
          </a:p>
          <a:p>
            <a:pPr lvl="2"/>
            <a:r>
              <a:rPr lang="en-US" dirty="0" smtClean="0"/>
              <a:t>Reduce amounts of Methane released</a:t>
            </a:r>
          </a:p>
          <a:p>
            <a:pPr lvl="2"/>
            <a:r>
              <a:rPr lang="en-US" dirty="0" smtClean="0"/>
              <a:t>Less digestive problems </a:t>
            </a:r>
          </a:p>
          <a:p>
            <a:r>
              <a:rPr lang="en-US" dirty="0" smtClean="0"/>
              <a:t>Reducing or eliminating subsidies</a:t>
            </a:r>
          </a:p>
          <a:p>
            <a:pPr lvl="1"/>
            <a:r>
              <a:rPr lang="en-US" dirty="0" smtClean="0"/>
              <a:t>New Zealand eliminated subsidies</a:t>
            </a:r>
          </a:p>
          <a:p>
            <a:pPr lvl="2"/>
            <a:r>
              <a:rPr lang="en-US" dirty="0" smtClean="0"/>
              <a:t>dairy farms turned to more protein-rich milk.</a:t>
            </a:r>
            <a:endParaRPr lang="en-US" dirty="0"/>
          </a:p>
          <a:p>
            <a:pPr lvl="2"/>
            <a:r>
              <a:rPr lang="en-US" dirty="0" smtClean="0"/>
              <a:t>Cross breads, Cows cost less,  Producing more leaner lambs </a:t>
            </a:r>
          </a:p>
          <a:p>
            <a:pPr lvl="1"/>
            <a:endParaRPr lang="en-US" dirty="0" smtClean="0"/>
          </a:p>
          <a:p>
            <a:endParaRPr lang="en-US" dirty="0"/>
          </a:p>
        </p:txBody>
      </p:sp>
      <p:sp>
        <p:nvSpPr>
          <p:cNvPr id="2" name="Title 1"/>
          <p:cNvSpPr>
            <a:spLocks noGrp="1"/>
          </p:cNvSpPr>
          <p:nvPr>
            <p:ph type="title"/>
          </p:nvPr>
        </p:nvSpPr>
        <p:spPr/>
        <p:txBody>
          <a:bodyPr/>
          <a:lstStyle/>
          <a:p>
            <a:r>
              <a:rPr lang="en-US" dirty="0" smtClean="0"/>
              <a:t>Solutions Cont.</a:t>
            </a:r>
            <a:endParaRPr lang="en-US" dirty="0"/>
          </a:p>
        </p:txBody>
      </p:sp>
      <p:pic>
        <p:nvPicPr>
          <p:cNvPr id="7171" name="Picture 3" descr="C:\Documents and Settings\Duncan  McBride\Local Settings\Temporary Internet Files\Content.IE5\OIM3NKUV\MPj04330740000[1].jpg"/>
          <p:cNvPicPr>
            <a:picLocks noChangeAspect="1" noChangeArrowheads="1"/>
          </p:cNvPicPr>
          <p:nvPr/>
        </p:nvPicPr>
        <p:blipFill>
          <a:blip r:embed="rId2" cstate="print"/>
          <a:srcRect/>
          <a:stretch>
            <a:fillRect/>
          </a:stretch>
        </p:blipFill>
        <p:spPr bwMode="auto">
          <a:xfrm>
            <a:off x="6781800" y="3048000"/>
            <a:ext cx="1828800" cy="12191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Harvested about 141 million tons of seafood in 2005</a:t>
            </a:r>
          </a:p>
          <a:p>
            <a:r>
              <a:rPr lang="en-US" dirty="0" smtClean="0"/>
              <a:t>Eight times as much as in 1950</a:t>
            </a:r>
            <a:endParaRPr lang="en-US" dirty="0"/>
          </a:p>
        </p:txBody>
      </p:sp>
      <p:sp>
        <p:nvSpPr>
          <p:cNvPr id="2" name="Title 1"/>
          <p:cNvSpPr>
            <a:spLocks noGrp="1"/>
          </p:cNvSpPr>
          <p:nvPr>
            <p:ph type="title"/>
          </p:nvPr>
        </p:nvSpPr>
        <p:spPr/>
        <p:txBody>
          <a:bodyPr/>
          <a:lstStyle/>
          <a:p>
            <a:r>
              <a:rPr lang="en-US" dirty="0" smtClean="0"/>
              <a:t>Seafood</a:t>
            </a:r>
            <a:endParaRPr lang="en-US" dirty="0"/>
          </a:p>
        </p:txBody>
      </p:sp>
      <p:pic>
        <p:nvPicPr>
          <p:cNvPr id="8194" name="Picture 2" descr="C:\Documents and Settings\Duncan  McBride\Local Settings\Temporary Internet Files\Content.IE5\1OZ0WIKP\MMj02237790000[1].gif"/>
          <p:cNvPicPr>
            <a:picLocks noChangeAspect="1" noChangeArrowheads="1" noCrop="1"/>
          </p:cNvPicPr>
          <p:nvPr/>
        </p:nvPicPr>
        <p:blipFill>
          <a:blip r:embed="rId2"/>
          <a:srcRect/>
          <a:stretch>
            <a:fillRect/>
          </a:stretch>
        </p:blipFill>
        <p:spPr bwMode="auto">
          <a:xfrm>
            <a:off x="5334000" y="4038600"/>
            <a:ext cx="3048000" cy="1763486"/>
          </a:xfrm>
          <a:prstGeom prst="rect">
            <a:avLst/>
          </a:prstGeom>
          <a:noFill/>
        </p:spPr>
      </p:pic>
      <p:pic>
        <p:nvPicPr>
          <p:cNvPr id="8195" name="Picture 3" descr="C:\Documents and Settings\Duncan  McBride\Local Settings\Temporary Internet Files\Content.IE5\OIM3NKUV\MCj02378640000[1].wmf"/>
          <p:cNvPicPr>
            <a:picLocks noChangeAspect="1" noChangeArrowheads="1"/>
          </p:cNvPicPr>
          <p:nvPr/>
        </p:nvPicPr>
        <p:blipFill>
          <a:blip r:embed="rId3"/>
          <a:srcRect/>
          <a:stretch>
            <a:fillRect/>
          </a:stretch>
        </p:blipFill>
        <p:spPr bwMode="auto">
          <a:xfrm>
            <a:off x="762000" y="3962400"/>
            <a:ext cx="2307125" cy="175939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Fishing fleets became larger</a:t>
            </a:r>
          </a:p>
          <a:p>
            <a:r>
              <a:rPr lang="en-US" dirty="0" smtClean="0"/>
              <a:t>New technology </a:t>
            </a:r>
          </a:p>
          <a:p>
            <a:pPr lvl="1"/>
            <a:r>
              <a:rPr lang="en-US" dirty="0" smtClean="0"/>
              <a:t>Satellite navigation systems</a:t>
            </a:r>
          </a:p>
          <a:p>
            <a:pPr lvl="1"/>
            <a:r>
              <a:rPr lang="en-US" dirty="0" smtClean="0"/>
              <a:t>Detailed maps of the ocean floor</a:t>
            </a:r>
          </a:p>
          <a:p>
            <a:pPr lvl="1"/>
            <a:r>
              <a:rPr lang="en-US" dirty="0" smtClean="0"/>
              <a:t>Bigger nets</a:t>
            </a:r>
          </a:p>
          <a:p>
            <a:endParaRPr lang="en-US" dirty="0"/>
          </a:p>
        </p:txBody>
      </p:sp>
      <p:sp>
        <p:nvSpPr>
          <p:cNvPr id="2" name="Title 1"/>
          <p:cNvSpPr>
            <a:spLocks noGrp="1"/>
          </p:cNvSpPr>
          <p:nvPr>
            <p:ph type="title"/>
          </p:nvPr>
        </p:nvSpPr>
        <p:spPr/>
        <p:txBody>
          <a:bodyPr>
            <a:normAutofit/>
          </a:bodyPr>
          <a:lstStyle/>
          <a:p>
            <a:r>
              <a:rPr lang="en-US" dirty="0" smtClean="0"/>
              <a:t>Changes</a:t>
            </a:r>
            <a:endParaRPr lang="en-US" dirty="0"/>
          </a:p>
        </p:txBody>
      </p:sp>
      <p:pic>
        <p:nvPicPr>
          <p:cNvPr id="9218" name="Picture 2" descr="C:\Documents and Settings\Duncan  McBride\Local Settings\Temporary Internet Files\Content.IE5\AINE5LQ3\MCj02874510000[1].wmf"/>
          <p:cNvPicPr>
            <a:picLocks noChangeAspect="1" noChangeArrowheads="1"/>
          </p:cNvPicPr>
          <p:nvPr/>
        </p:nvPicPr>
        <p:blipFill>
          <a:blip r:embed="rId2"/>
          <a:srcRect/>
          <a:stretch>
            <a:fillRect/>
          </a:stretch>
        </p:blipFill>
        <p:spPr bwMode="auto">
          <a:xfrm>
            <a:off x="6095999" y="3124200"/>
            <a:ext cx="2341875" cy="286089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374</TotalTime>
  <Words>734</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Food</vt:lpstr>
      <vt:lpstr>Our diets today</vt:lpstr>
      <vt:lpstr>Meats</vt:lpstr>
      <vt:lpstr>Changes</vt:lpstr>
      <vt:lpstr>Problems</vt:lpstr>
      <vt:lpstr>Solutions</vt:lpstr>
      <vt:lpstr>Solutions Cont.</vt:lpstr>
      <vt:lpstr>Seafood</vt:lpstr>
      <vt:lpstr>Changes</vt:lpstr>
      <vt:lpstr>Problems</vt:lpstr>
      <vt:lpstr>Solutions</vt:lpstr>
      <vt:lpstr>Solutions Cont.</vt:lpstr>
      <vt:lpstr>Local level</vt:lpstr>
      <vt:lpstr>Local Level</vt:lpstr>
      <vt:lpstr>Local level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dc:title>
  <dc:creator>Preferred Customer</dc:creator>
  <cp:lastModifiedBy>Preferred Customer</cp:lastModifiedBy>
  <cp:revision>38</cp:revision>
  <dcterms:created xsi:type="dcterms:W3CDTF">2008-05-26T17:17:50Z</dcterms:created>
  <dcterms:modified xsi:type="dcterms:W3CDTF">2008-05-26T23:32:47Z</dcterms:modified>
</cp:coreProperties>
</file>