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0" r:id="rId6"/>
    <p:sldId id="261" r:id="rId7"/>
    <p:sldId id="265" r:id="rId8"/>
    <p:sldId id="262" r:id="rId9"/>
    <p:sldId id="263" r:id="rId10"/>
    <p:sldId id="266" r:id="rId11"/>
    <p:sldId id="267" r:id="rId12"/>
    <p:sldId id="268" r:id="rId13"/>
    <p:sldId id="270" r:id="rId14"/>
    <p:sldId id="269" r:id="rId15"/>
    <p:sldId id="264"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3362" autoAdjust="0"/>
  </p:normalViewPr>
  <p:slideViewPr>
    <p:cSldViewPr>
      <p:cViewPr varScale="1">
        <p:scale>
          <a:sx n="64" d="100"/>
          <a:sy n="64" d="100"/>
        </p:scale>
        <p:origin x="-13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608BD-483C-4DCC-8B15-1ED26C13D50A}" type="datetimeFigureOut">
              <a:rPr lang="en-US" smtClean="0"/>
              <a:pPr/>
              <a:t>4/4/2011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E5CEC-86EA-4608-9B3F-1CF479EE5C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7E5CEC-86EA-4608-9B3F-1CF479EE5C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err="1" smtClean="0"/>
              <a:t>Taiji</a:t>
            </a:r>
            <a:r>
              <a:rPr lang="en-US" dirty="0" smtClean="0"/>
              <a:t> is a fishing</a:t>
            </a:r>
            <a:r>
              <a:rPr lang="en-US" baseline="0" dirty="0" smtClean="0"/>
              <a:t> village that has deep cultural roots in the hunting of dolphins and whales, so it is eaten often.</a:t>
            </a:r>
          </a:p>
          <a:p>
            <a:pPr>
              <a:buFontTx/>
              <a:buChar char="-"/>
            </a:pPr>
            <a:r>
              <a:rPr lang="en-US" baseline="0" dirty="0" smtClean="0"/>
              <a:t> by banging metal pipes in the water they confuse the dolphins and corral them into the cove, then spear them and collect them. </a:t>
            </a:r>
          </a:p>
          <a:p>
            <a:pPr>
              <a:buFontTx/>
              <a:buChar char="-"/>
            </a:pPr>
            <a:r>
              <a:rPr lang="en-US" baseline="0" dirty="0" smtClean="0"/>
              <a:t>His findings revealed an average of 21.6 </a:t>
            </a:r>
            <a:r>
              <a:rPr lang="en-US" baseline="0" dirty="0" err="1" smtClean="0"/>
              <a:t>ppm</a:t>
            </a:r>
            <a:r>
              <a:rPr lang="en-US" baseline="0" dirty="0" smtClean="0"/>
              <a:t> for men and 11.9 </a:t>
            </a:r>
            <a:r>
              <a:rPr lang="en-US" baseline="0" dirty="0" err="1" smtClean="0"/>
              <a:t>ppm</a:t>
            </a:r>
            <a:r>
              <a:rPr lang="en-US" baseline="0" dirty="0" smtClean="0"/>
              <a:t> for women. Both of these are about ten times the national average mercury levels in Japan.</a:t>
            </a:r>
          </a:p>
          <a:p>
            <a:pPr>
              <a:buFontTx/>
              <a:buChar char="-"/>
            </a:pPr>
            <a:r>
              <a:rPr lang="en-US" baseline="0" dirty="0" smtClean="0"/>
              <a:t>Three subjects had 50+ </a:t>
            </a:r>
            <a:r>
              <a:rPr lang="en-US" baseline="0" dirty="0" err="1" smtClean="0"/>
              <a:t>ppm</a:t>
            </a:r>
            <a:r>
              <a:rPr lang="en-US" baseline="0" dirty="0" smtClean="0"/>
              <a:t> levels. At this level nerve damage is likely and symptoms of methyl mercury poisoning could appear. </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F47E5CEC-86EA-4608-9B3F-1CF479EE5C6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They purchased 17 “whale” products from supermarkets in Japan,</a:t>
            </a:r>
            <a:r>
              <a:rPr lang="en-US" baseline="0" dirty="0" smtClean="0"/>
              <a:t> then DNA tested them. Of the 17, 5 were correctly labeled. The remaining 12 were either </a:t>
            </a:r>
            <a:r>
              <a:rPr lang="en-US" baseline="0" dirty="0" err="1" smtClean="0"/>
              <a:t>Dall’s</a:t>
            </a:r>
            <a:r>
              <a:rPr lang="en-US" baseline="0" dirty="0" smtClean="0"/>
              <a:t> porpoise, pilot whale, or bottlenose dolphin. </a:t>
            </a:r>
          </a:p>
          <a:p>
            <a:pPr>
              <a:buFontTx/>
              <a:buChar char="-"/>
            </a:pPr>
            <a:r>
              <a:rPr lang="en-US" baseline="0" dirty="0" smtClean="0"/>
              <a:t> dolphin meat was being sold as </a:t>
            </a:r>
            <a:r>
              <a:rPr lang="en-US" baseline="0" dirty="0" err="1" smtClean="0"/>
              <a:t>Minke</a:t>
            </a:r>
            <a:r>
              <a:rPr lang="en-US" baseline="0" dirty="0" smtClean="0"/>
              <a:t> whale. </a:t>
            </a: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Residents in </a:t>
            </a:r>
            <a:r>
              <a:rPr lang="en-US" dirty="0" err="1" smtClean="0"/>
              <a:t>Taiji</a:t>
            </a:r>
            <a:r>
              <a:rPr lang="en-US" dirty="0" smtClean="0"/>
              <a:t> have</a:t>
            </a:r>
            <a:r>
              <a:rPr lang="en-US" baseline="0" dirty="0" smtClean="0"/>
              <a:t> claimed that the government and media have ignored the mercury problem and say there is a wall of silence.</a:t>
            </a:r>
          </a:p>
          <a:p>
            <a:pPr>
              <a:buFontTx/>
              <a:buChar char="-"/>
            </a:pPr>
            <a:r>
              <a:rPr lang="en-US" dirty="0" smtClean="0"/>
              <a:t> two council</a:t>
            </a:r>
            <a:r>
              <a:rPr lang="en-US" baseline="0" dirty="0" smtClean="0"/>
              <a:t>men tried to raise mercury issue but said the media did not write about their warnings and that city hall said little to the public.</a:t>
            </a:r>
          </a:p>
          <a:p>
            <a:pPr>
              <a:buFontTx/>
              <a:buChar char="-"/>
            </a:pPr>
            <a:r>
              <a:rPr lang="en-US" dirty="0" smtClean="0"/>
              <a:t>Printed 1,900</a:t>
            </a:r>
            <a:r>
              <a:rPr lang="en-US" baseline="0" dirty="0" smtClean="0"/>
              <a:t> fliers concerning the mercury issue and sent them to town residents, many of whom were alarmed and outraged after reading them.</a:t>
            </a: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Try to make it more appetizing by frying it or mincing I into burgers</a:t>
            </a:r>
          </a:p>
          <a:p>
            <a:pPr>
              <a:buFontTx/>
              <a:buChar char="-"/>
            </a:pPr>
            <a:r>
              <a:rPr lang="en-US" dirty="0" smtClean="0"/>
              <a:t>Whaling may cease altogether</a:t>
            </a:r>
          </a:p>
          <a:p>
            <a:pPr>
              <a:buFontTx/>
              <a:buChar char="-"/>
            </a:pP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danger in cetacean meat is very real and has been recognized to have mercury levels that could impair the human brain. Although the Japanese health organizations have put limits on the amount of mercury allowed in packaged seafood products, multiple studies (including ones done by Japanese officials) have shown that a vast majority of cetacean products drastically exceed these limits. Instead of making this danger known, the Japanese government conceals the threat by not addressing it in the media, not informing the public by issuing warnings, mislabeling products, and actually pushing for whale meat to be served to children, one of the most susceptible ages to mercury contamination.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people believe</a:t>
            </a:r>
            <a:r>
              <a:rPr lang="en-US" baseline="0" dirty="0" smtClean="0"/>
              <a:t> that because whale meat is losing its popularity that it will soon cease selling altogether. However, if the government is allowed to push its exploitation there is no telling how its people will be affected. More action must be taken to inform the Japanese public of the dangers if mercury and methyl mercury that lurk in their supermarkets.</a:t>
            </a:r>
            <a:endParaRPr lang="en-US" dirty="0" smtClean="0"/>
          </a:p>
          <a:p>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7E5CEC-86EA-4608-9B3F-1CF479EE5C6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7E5CEC-86EA-4608-9B3F-1CF479EE5C6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7E5CEC-86EA-4608-9B3F-1CF479EE5C6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Carvings</a:t>
            </a:r>
            <a:r>
              <a:rPr lang="en-US" baseline="0" dirty="0" smtClean="0"/>
              <a:t> and drawings show that “stone age” people hunted whales using boats and spears</a:t>
            </a:r>
          </a:p>
          <a:p>
            <a:pPr>
              <a:buFontTx/>
              <a:buChar char="-"/>
            </a:pPr>
            <a:r>
              <a:rPr lang="en-US" baseline="0" dirty="0" smtClean="0"/>
              <a:t>Exploding harpoons introduced, factory ships enable whale products to be processed at sea</a:t>
            </a:r>
          </a:p>
          <a:p>
            <a:pPr>
              <a:buFontTx/>
              <a:buChar char="-"/>
            </a:pPr>
            <a:r>
              <a:rPr lang="en-US" baseline="0" dirty="0" smtClean="0"/>
              <a:t>Original duty was to regulate whale stocks throughout the world. Today (among other things) it protects specific species of whales, designate areas for whale sanctuaries, limits catch size and numbers of whales taken</a:t>
            </a:r>
          </a:p>
          <a:p>
            <a:pPr>
              <a:buFontTx/>
              <a:buChar char="-"/>
            </a:pPr>
            <a:r>
              <a:rPr lang="en-US" baseline="0" dirty="0" smtClean="0"/>
              <a:t>The moratorium put a pause in commercial whaling because of drastically declining population numbers, initially to help replenish “stocks”. Because that the IWC is run by numerous anti-whaling countries, the moratorium has been upheld.</a:t>
            </a:r>
          </a:p>
          <a:p>
            <a:pPr>
              <a:buFontTx/>
              <a:buChar char="-"/>
            </a:pPr>
            <a:r>
              <a:rPr lang="en-US" baseline="0" dirty="0" smtClean="0"/>
              <a:t>Purpose is to estimate whale stocks and population abundance, study reproductive data and general health, role of whales in ecosystem. To do this, whales are caught and killed then studied. Under IWC’s “no waste” rules the by-product (whale meat) is required to be processed, thus how it is sold in Japan.</a:t>
            </a:r>
          </a:p>
          <a:p>
            <a:pPr>
              <a:buFontTx/>
              <a:buChar char="-"/>
            </a:pPr>
            <a:r>
              <a:rPr lang="en-US" baseline="0" dirty="0" smtClean="0"/>
              <a:t>Recent meetings in 2010 of the IWC have been toying with the idea to lift the moratorium and put strict limitations on whaling. No consensus was reached therefore it will be brought up in  the meeting this year.</a:t>
            </a:r>
          </a:p>
          <a:p>
            <a:pPr>
              <a:buFontTx/>
              <a:buChar char="-"/>
            </a:pP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response to the pause on commercial whaling Japan (and other nations) rely on special scientific permits which allow them to kill whales for scientific research. This right was established in Article VIII of the 1946 convention. The nation must submit the proposals for review by the convention, however the member nation ultimately decides whether or not to issue the permit. The permit overrides any Commission regulations including the moratorium and sanctuaries. Also under Article VIII, the animals must be utilized once the scientific data is collected. This is how the meat gets to the market.</a:t>
            </a:r>
          </a:p>
          <a:p>
            <a:r>
              <a:rPr lang="en-US" dirty="0" smtClean="0"/>
              <a:t>-</a:t>
            </a:r>
            <a:r>
              <a:rPr lang="en-US" baseline="0" dirty="0" smtClean="0"/>
              <a:t> This is a problem because, toothed whale meat has highly concentrated amounts of </a:t>
            </a:r>
            <a:r>
              <a:rPr lang="en-US" baseline="0" dirty="0" err="1" smtClean="0"/>
              <a:t>methylmercury</a:t>
            </a:r>
            <a:r>
              <a:rPr lang="en-US" baseline="0" dirty="0" smtClean="0"/>
              <a:t> due to their place in the marine food chain.</a:t>
            </a:r>
            <a:endParaRPr lang="en-US" dirty="0" smtClean="0"/>
          </a:p>
        </p:txBody>
      </p:sp>
      <p:sp>
        <p:nvSpPr>
          <p:cNvPr id="4" name="Slide Number Placeholder 3"/>
          <p:cNvSpPr>
            <a:spLocks noGrp="1"/>
          </p:cNvSpPr>
          <p:nvPr>
            <p:ph type="sldNum" sz="quarter" idx="10"/>
          </p:nvPr>
        </p:nvSpPr>
        <p:spPr/>
        <p:txBody>
          <a:bodyPr/>
          <a:lstStyle/>
          <a:p>
            <a:fld id="{F47E5CEC-86EA-4608-9B3F-1CF479EE5C6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natural: mercury </a:t>
            </a:r>
            <a:r>
              <a:rPr lang="en-US" dirty="0" err="1" smtClean="0"/>
              <a:t>deposites</a:t>
            </a:r>
            <a:r>
              <a:rPr lang="en-US" dirty="0" smtClean="0"/>
              <a:t>/volcanoes, Human: coal combustion, waste incineration and metal processing.</a:t>
            </a:r>
          </a:p>
          <a:p>
            <a:pPr>
              <a:buFontTx/>
              <a:buChar char="-"/>
            </a:pPr>
            <a:r>
              <a:rPr lang="en-US" dirty="0" smtClean="0"/>
              <a:t>Methyl</a:t>
            </a:r>
            <a:r>
              <a:rPr lang="en-US" baseline="0" dirty="0" smtClean="0"/>
              <a:t> mercury is significantly more toxic than inorganic mercury and harder to process once its inside the body. </a:t>
            </a:r>
          </a:p>
          <a:p>
            <a:pPr>
              <a:buFontTx/>
              <a:buChar char="-"/>
            </a:pPr>
            <a:r>
              <a:rPr lang="en-US" baseline="0" dirty="0" smtClean="0"/>
              <a:t>It enters when the bacteria are consumed by higher-level food chain members, or when the bacteria release it directly into the water. </a:t>
            </a:r>
          </a:p>
          <a:p>
            <a:pPr>
              <a:buFontTx/>
              <a:buChar char="-"/>
            </a:pPr>
            <a:r>
              <a:rPr lang="en-US" baseline="0" dirty="0" smtClean="0"/>
              <a:t>Bioaccumulation: the international union of pure and applied chemistry define bioaccumulation as the progressive increase in the amount of a substance in an organism which occurs because the rate of intake exceeds the organisms ability to remove the substance from the body.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err="1" smtClean="0"/>
              <a:t>Biomagnification</a:t>
            </a:r>
            <a:r>
              <a:rPr lang="en-US" baseline="0" dirty="0" smtClean="0"/>
              <a:t>: processes in an ecosystem by which higher concentrations of a particular chemical are reached in organisms higher up in the food chain.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Plankton eat the bacteria, little fish eat the plankton, larger fish eat the little fish, even larger predatory fish eat the large fish, and at the top of the food chain the dolphins, porpoises, and small toothed whales eat the predatory fish.</a:t>
            </a:r>
          </a:p>
          <a:p>
            <a:pPr>
              <a:buFontTx/>
              <a:buChar char="-"/>
            </a:pPr>
            <a:r>
              <a:rPr lang="en-US" baseline="0" dirty="0" smtClean="0"/>
              <a:t>So through the predator prey relationships, the members that make up the top of the food-chain now have the highest concentrations of methyl mercury</a:t>
            </a:r>
          </a:p>
          <a:p>
            <a:pPr>
              <a:buFontTx/>
              <a:buChar char="-"/>
            </a:pP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If too much dolphin and whale meat is ingested methyl mercury…</a:t>
            </a:r>
          </a:p>
          <a:p>
            <a:pPr>
              <a:buFontTx/>
              <a:buChar char="-"/>
            </a:pPr>
            <a:r>
              <a:rPr lang="en-US" baseline="0" dirty="0" smtClean="0"/>
              <a:t>Here is a diagram of the brain areas affected by methyl mercury.</a:t>
            </a:r>
          </a:p>
          <a:p>
            <a:pPr>
              <a:buFontTx/>
              <a:buChar char="-"/>
            </a:pPr>
            <a:r>
              <a:rPr lang="en-US" dirty="0" smtClean="0"/>
              <a:t>Numbness/tingling in mouth and extremities. Stumbling gait/difficulty</a:t>
            </a:r>
            <a:r>
              <a:rPr lang="en-US" baseline="0" dirty="0" smtClean="0"/>
              <a:t> swallowing and talking. Sensations of fatigue and weakness/inability to concentrate. In the most severe cases coma and death can occur. </a:t>
            </a:r>
          </a:p>
          <a:p>
            <a:pPr>
              <a:buFontTx/>
              <a:buChar char="-"/>
            </a:pPr>
            <a:r>
              <a:rPr lang="en-US" baseline="0" dirty="0" smtClean="0"/>
              <a:t>Birth defects from </a:t>
            </a:r>
            <a:r>
              <a:rPr lang="en-US" baseline="0" dirty="0" err="1" smtClean="0"/>
              <a:t>MeHg</a:t>
            </a:r>
            <a:r>
              <a:rPr lang="en-US" baseline="0" dirty="0" smtClean="0"/>
              <a:t> exposure: low birth weight, small head circumference, mental retardation, cerebral palsy, deafness, blindness and seizures. </a:t>
            </a:r>
          </a:p>
        </p:txBody>
      </p:sp>
      <p:sp>
        <p:nvSpPr>
          <p:cNvPr id="4" name="Slide Number Placeholder 3"/>
          <p:cNvSpPr>
            <a:spLocks noGrp="1"/>
          </p:cNvSpPr>
          <p:nvPr>
            <p:ph type="sldNum" sz="quarter" idx="10"/>
          </p:nvPr>
        </p:nvSpPr>
        <p:spPr/>
        <p:txBody>
          <a:bodyPr/>
          <a:lstStyle/>
          <a:p>
            <a:fld id="{F47E5CEC-86EA-4608-9B3F-1CF479EE5C6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Ug</a:t>
            </a:r>
            <a:r>
              <a:rPr lang="en-US" dirty="0" smtClean="0"/>
              <a:t>: micrograms,</a:t>
            </a:r>
            <a:r>
              <a:rPr lang="en-US" baseline="0" dirty="0" smtClean="0"/>
              <a:t> kg: </a:t>
            </a:r>
            <a:r>
              <a:rPr lang="en-US" baseline="0" dirty="0" err="1" smtClean="0"/>
              <a:t>kiligrams</a:t>
            </a:r>
            <a:r>
              <a:rPr lang="en-US" baseline="0" dirty="0" smtClean="0"/>
              <a:t> of body weight per day</a:t>
            </a: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7E5CEC-86EA-4608-9B3F-1CF479EE5C6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Odontocetea</a:t>
            </a:r>
            <a:r>
              <a:rPr lang="en-US" dirty="0" smtClean="0"/>
              <a:t>= toothed whale species. The table shows</a:t>
            </a:r>
            <a:r>
              <a:rPr lang="en-US" baseline="0" dirty="0" smtClean="0"/>
              <a:t> that every sample that Endo took from the market had surpassed the total mercury concentration limit of 0.4 </a:t>
            </a:r>
            <a:r>
              <a:rPr lang="en-US" baseline="0" dirty="0" err="1" smtClean="0"/>
              <a:t>ug</a:t>
            </a:r>
            <a:r>
              <a:rPr lang="en-US" baseline="0" dirty="0" smtClean="0"/>
              <a:t>/g. </a:t>
            </a: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Mystecete</a:t>
            </a:r>
            <a:r>
              <a:rPr lang="en-US" baseline="0" dirty="0" smtClean="0"/>
              <a:t> samples did not exceed the 0.4ug/g limit because baleen whales do not eat fish, they eat krill so their mercury intake is much smaller. </a:t>
            </a:r>
          </a:p>
          <a:p>
            <a:r>
              <a:rPr lang="en-US" dirty="0" smtClean="0"/>
              <a:t>They also stated that the samples of fin </a:t>
            </a:r>
            <a:r>
              <a:rPr lang="en-US" dirty="0" err="1" smtClean="0"/>
              <a:t>ans</a:t>
            </a:r>
            <a:r>
              <a:rPr lang="en-US" dirty="0" smtClean="0"/>
              <a:t> </a:t>
            </a:r>
            <a:r>
              <a:rPr lang="en-US" dirty="0" err="1" smtClean="0"/>
              <a:t>sei</a:t>
            </a:r>
            <a:r>
              <a:rPr lang="en-US" dirty="0" smtClean="0"/>
              <a:t> whales could have been supplied by stranding, long time stock or illegal</a:t>
            </a:r>
            <a:r>
              <a:rPr lang="en-US" baseline="0" dirty="0" smtClean="0"/>
              <a:t> sources.</a:t>
            </a:r>
            <a:endParaRPr lang="en-US" dirty="0"/>
          </a:p>
        </p:txBody>
      </p:sp>
      <p:sp>
        <p:nvSpPr>
          <p:cNvPr id="4" name="Slide Number Placeholder 3"/>
          <p:cNvSpPr>
            <a:spLocks noGrp="1"/>
          </p:cNvSpPr>
          <p:nvPr>
            <p:ph type="sldNum" sz="quarter" idx="10"/>
          </p:nvPr>
        </p:nvSpPr>
        <p:spPr/>
        <p:txBody>
          <a:bodyPr/>
          <a:lstStyle/>
          <a:p>
            <a:fld id="{F47E5CEC-86EA-4608-9B3F-1CF479EE5C6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87D0DE8-BDEE-496D-913F-3439F4CEC24F}" type="datetimeFigureOut">
              <a:rPr lang="en-US" smtClean="0"/>
              <a:pPr/>
              <a:t>4/4/2011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DCBAEF4-9C8C-4A09-A0A1-850BD583B2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D0DE8-BDEE-496D-913F-3439F4CEC24F}"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D0DE8-BDEE-496D-913F-3439F4CEC24F}"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D0DE8-BDEE-496D-913F-3439F4CEC24F}"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7D0DE8-BDEE-496D-913F-3439F4CEC24F}"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BAEF4-9C8C-4A09-A0A1-850BD583B2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7D0DE8-BDEE-496D-913F-3439F4CEC24F}"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7D0DE8-BDEE-496D-913F-3439F4CEC24F}" type="datetimeFigureOut">
              <a:rPr lang="en-US" smtClean="0"/>
              <a:pPr/>
              <a:t>4/4/2011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7D0DE8-BDEE-496D-913F-3439F4CEC24F}" type="datetimeFigureOut">
              <a:rPr lang="en-US" smtClean="0"/>
              <a:pPr/>
              <a:t>4/4/2011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D0DE8-BDEE-496D-913F-3439F4CEC24F}" type="datetimeFigureOut">
              <a:rPr lang="en-US" smtClean="0"/>
              <a:pPr/>
              <a:t>4/4/2011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7D0DE8-BDEE-496D-913F-3439F4CEC24F}"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BAEF4-9C8C-4A09-A0A1-850BD583B2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7D0DE8-BDEE-496D-913F-3439F4CEC24F}"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DCBAEF4-9C8C-4A09-A0A1-850BD583B2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7D0DE8-BDEE-496D-913F-3439F4CEC24F}" type="datetimeFigureOut">
              <a:rPr lang="en-US" smtClean="0"/>
              <a:pPr/>
              <a:t>4/4/2011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DCBAEF4-9C8C-4A09-A0A1-850BD583B2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Free Mercury: Japan’s whaling trade promotes the consumption of toxic mercury levels</a:t>
            </a:r>
            <a:r>
              <a:rPr lang="en-US" sz="2800" b="0" dirty="0" smtClean="0"/>
              <a:t>.</a:t>
            </a:r>
            <a:endParaRPr lang="en-US" sz="2800" b="0" dirty="0"/>
          </a:p>
        </p:txBody>
      </p:sp>
      <p:sp>
        <p:nvSpPr>
          <p:cNvPr id="3" name="Subtitle 2"/>
          <p:cNvSpPr>
            <a:spLocks noGrp="1"/>
          </p:cNvSpPr>
          <p:nvPr>
            <p:ph type="subTitle" idx="1"/>
          </p:nvPr>
        </p:nvSpPr>
        <p:spPr/>
        <p:txBody>
          <a:bodyPr>
            <a:normAutofit fontScale="85000" lnSpcReduction="20000"/>
          </a:bodyPr>
          <a:lstStyle/>
          <a:p>
            <a:endParaRPr lang="en-US" dirty="0" smtClean="0"/>
          </a:p>
          <a:p>
            <a:endParaRPr lang="en-US" dirty="0" smtClean="0"/>
          </a:p>
          <a:p>
            <a:endParaRPr lang="en-US" dirty="0" smtClean="0"/>
          </a:p>
          <a:p>
            <a:endParaRPr lang="en-US" dirty="0" smtClean="0"/>
          </a:p>
          <a:p>
            <a:r>
              <a:rPr lang="en-US" dirty="0" smtClean="0"/>
              <a:t>Presenter: </a:t>
            </a:r>
            <a:r>
              <a:rPr lang="en-US" dirty="0" err="1" smtClean="0"/>
              <a:t>Erinn</a:t>
            </a:r>
            <a:r>
              <a:rPr lang="en-US" dirty="0" smtClean="0"/>
              <a:t> Campbell</a:t>
            </a:r>
            <a:endParaRPr lang="en-US" dirty="0"/>
          </a:p>
        </p:txBody>
      </p:sp>
      <p:pic>
        <p:nvPicPr>
          <p:cNvPr id="27650" name="Picture 2" descr="http://www.anglojapanese.com/japwhaling.jpg"/>
          <p:cNvPicPr>
            <a:picLocks noChangeAspect="1" noChangeArrowheads="1"/>
          </p:cNvPicPr>
          <p:nvPr/>
        </p:nvPicPr>
        <p:blipFill>
          <a:blip r:embed="rId3" cstate="print"/>
          <a:srcRect/>
          <a:stretch>
            <a:fillRect/>
          </a:stretch>
        </p:blipFill>
        <p:spPr bwMode="auto">
          <a:xfrm>
            <a:off x="304800" y="3429000"/>
            <a:ext cx="3860800" cy="2895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6172200" cy="584775"/>
          </a:xfrm>
          <a:prstGeom prst="rect">
            <a:avLst/>
          </a:prstGeom>
          <a:noFill/>
        </p:spPr>
        <p:txBody>
          <a:bodyPr wrap="square" rtlCol="0">
            <a:spAutoFit/>
          </a:bodyPr>
          <a:lstStyle/>
          <a:p>
            <a:r>
              <a:rPr lang="en-US" sz="3200" dirty="0" smtClean="0"/>
              <a:t>Endo’s second study</a:t>
            </a:r>
            <a:endParaRPr lang="en-US" sz="3200" dirty="0"/>
          </a:p>
        </p:txBody>
      </p:sp>
      <p:sp>
        <p:nvSpPr>
          <p:cNvPr id="5" name="TextBox 4"/>
          <p:cNvSpPr txBox="1"/>
          <p:nvPr/>
        </p:nvSpPr>
        <p:spPr>
          <a:xfrm>
            <a:off x="304800" y="1143000"/>
            <a:ext cx="4191000" cy="3970318"/>
          </a:xfrm>
          <a:prstGeom prst="rect">
            <a:avLst/>
          </a:prstGeom>
          <a:noFill/>
        </p:spPr>
        <p:txBody>
          <a:bodyPr wrap="square" rtlCol="0">
            <a:spAutoFit/>
          </a:bodyPr>
          <a:lstStyle/>
          <a:p>
            <a:pPr>
              <a:buFont typeface="Arial" pitchFamily="34" charset="0"/>
              <a:buChar char="•"/>
            </a:pPr>
            <a:r>
              <a:rPr lang="en-US" dirty="0" smtClean="0"/>
              <a:t>In 2007-2008 Endo focused on the mercury levels in the people of </a:t>
            </a:r>
            <a:r>
              <a:rPr lang="en-US" dirty="0" err="1" smtClean="0"/>
              <a:t>Taiji</a:t>
            </a:r>
            <a:r>
              <a:rPr lang="en-US" dirty="0" smtClean="0"/>
              <a:t>, Japan. </a:t>
            </a:r>
          </a:p>
          <a:p>
            <a:pPr>
              <a:buFont typeface="Arial" pitchFamily="34" charset="0"/>
              <a:buChar char="•"/>
            </a:pPr>
            <a:r>
              <a:rPr lang="en-US" dirty="0" smtClean="0"/>
              <a:t>Endo took hair samples from 30 men and 20 women residents and tested mercury levels.</a:t>
            </a:r>
          </a:p>
          <a:p>
            <a:pPr>
              <a:buFont typeface="Arial" pitchFamily="34" charset="0"/>
              <a:buChar char="•"/>
            </a:pPr>
            <a:r>
              <a:rPr lang="en-US" dirty="0" smtClean="0"/>
              <a:t>Revealed an average of 21.6 </a:t>
            </a:r>
            <a:r>
              <a:rPr lang="en-US" dirty="0" err="1" smtClean="0"/>
              <a:t>ppm</a:t>
            </a:r>
            <a:r>
              <a:rPr lang="en-US" dirty="0" smtClean="0"/>
              <a:t> in men, and 11.9 </a:t>
            </a:r>
            <a:r>
              <a:rPr lang="en-US" dirty="0" err="1" smtClean="0"/>
              <a:t>ppm</a:t>
            </a:r>
            <a:r>
              <a:rPr lang="en-US" dirty="0" smtClean="0"/>
              <a:t> in women. </a:t>
            </a:r>
          </a:p>
          <a:p>
            <a:pPr>
              <a:buFont typeface="Arial" pitchFamily="34" charset="0"/>
              <a:buChar char="•"/>
            </a:pPr>
            <a:r>
              <a:rPr lang="en-US" dirty="0" smtClean="0"/>
              <a:t>Ten times the national average .</a:t>
            </a:r>
          </a:p>
          <a:p>
            <a:pPr>
              <a:buFont typeface="Arial" pitchFamily="34" charset="0"/>
              <a:buChar char="•"/>
            </a:pPr>
            <a:r>
              <a:rPr lang="en-US" dirty="0" smtClean="0"/>
              <a:t>Three subjects had levels of 50+ </a:t>
            </a:r>
            <a:r>
              <a:rPr lang="en-US" dirty="0" err="1" smtClean="0"/>
              <a:t>ppm</a:t>
            </a:r>
            <a:r>
              <a:rPr lang="en-US" dirty="0" smtClean="0"/>
              <a:t>, at this level nerve damage is likely.</a:t>
            </a:r>
          </a:p>
          <a:p>
            <a:pPr>
              <a:buFont typeface="Arial" pitchFamily="34" charset="0"/>
              <a:buChar char="•"/>
            </a:pPr>
            <a:r>
              <a:rPr lang="en-US" dirty="0" smtClean="0"/>
              <a:t>Symptoms of methyl mercury poisoning could appear.</a:t>
            </a:r>
          </a:p>
          <a:p>
            <a:endParaRPr lang="en-US" dirty="0"/>
          </a:p>
        </p:txBody>
      </p:sp>
      <p:pic>
        <p:nvPicPr>
          <p:cNvPr id="41986" name="Picture 2" descr="http://www.goodlifer.com/wp-content/uploads/2009/08/shot-from-overlook-looking-down-at-green-tarp-cove-3.jpg"/>
          <p:cNvPicPr>
            <a:picLocks noChangeAspect="1" noChangeArrowheads="1"/>
          </p:cNvPicPr>
          <p:nvPr/>
        </p:nvPicPr>
        <p:blipFill>
          <a:blip r:embed="rId3" cstate="print"/>
          <a:srcRect/>
          <a:stretch>
            <a:fillRect/>
          </a:stretch>
        </p:blipFill>
        <p:spPr bwMode="auto">
          <a:xfrm>
            <a:off x="5486400" y="457200"/>
            <a:ext cx="3047999" cy="2286000"/>
          </a:xfrm>
          <a:prstGeom prst="rect">
            <a:avLst/>
          </a:prstGeom>
          <a:noFill/>
        </p:spPr>
      </p:pic>
      <p:pic>
        <p:nvPicPr>
          <p:cNvPr id="41988" name="Picture 4" descr="http://www.adventure-journal.com/wp-content/uploads/2010/10/dolphin_slaughter_taiji_japan_the_cove_brooke_mcdonald_22.jpg"/>
          <p:cNvPicPr>
            <a:picLocks noChangeAspect="1" noChangeArrowheads="1"/>
          </p:cNvPicPr>
          <p:nvPr/>
        </p:nvPicPr>
        <p:blipFill>
          <a:blip r:embed="rId4" cstate="print"/>
          <a:srcRect/>
          <a:stretch>
            <a:fillRect/>
          </a:stretch>
        </p:blipFill>
        <p:spPr bwMode="auto">
          <a:xfrm>
            <a:off x="5486400" y="3200400"/>
            <a:ext cx="3325044" cy="2226772"/>
          </a:xfrm>
          <a:prstGeom prst="rect">
            <a:avLst/>
          </a:prstGeom>
          <a:noFill/>
        </p:spPr>
      </p:pic>
      <p:pic>
        <p:nvPicPr>
          <p:cNvPr id="41990" name="Picture 6" descr="http://www.dyersville.lib.ia.us/images/movies-2010/thecove.jpg/image_preview"/>
          <p:cNvPicPr>
            <a:picLocks noChangeAspect="1" noChangeArrowheads="1"/>
          </p:cNvPicPr>
          <p:nvPr/>
        </p:nvPicPr>
        <p:blipFill>
          <a:blip r:embed="rId5" cstate="print"/>
          <a:srcRect/>
          <a:stretch>
            <a:fillRect/>
          </a:stretch>
        </p:blipFill>
        <p:spPr bwMode="auto">
          <a:xfrm>
            <a:off x="3429000" y="4914900"/>
            <a:ext cx="1943100" cy="1943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584775"/>
          </a:xfrm>
          <a:prstGeom prst="rect">
            <a:avLst/>
          </a:prstGeom>
          <a:noFill/>
        </p:spPr>
        <p:txBody>
          <a:bodyPr wrap="square" rtlCol="0">
            <a:spAutoFit/>
          </a:bodyPr>
          <a:lstStyle/>
          <a:p>
            <a:r>
              <a:rPr lang="en-US" sz="3200" dirty="0" smtClean="0"/>
              <a:t>Ethics and Mislabeled packaging </a:t>
            </a:r>
            <a:endParaRPr lang="en-US" sz="3200" dirty="0"/>
          </a:p>
        </p:txBody>
      </p:sp>
      <p:pic>
        <p:nvPicPr>
          <p:cNvPr id="39938" name="Picture 2" descr="http://www.earthtrust.org/gif/whale_bacon.jpg"/>
          <p:cNvPicPr>
            <a:picLocks noChangeAspect="1" noChangeArrowheads="1"/>
          </p:cNvPicPr>
          <p:nvPr/>
        </p:nvPicPr>
        <p:blipFill>
          <a:blip r:embed="rId3" cstate="print"/>
          <a:srcRect/>
          <a:stretch>
            <a:fillRect/>
          </a:stretch>
        </p:blipFill>
        <p:spPr bwMode="auto">
          <a:xfrm>
            <a:off x="5943600" y="838200"/>
            <a:ext cx="2876550" cy="3461090"/>
          </a:xfrm>
          <a:prstGeom prst="rect">
            <a:avLst/>
          </a:prstGeom>
          <a:noFill/>
        </p:spPr>
      </p:pic>
      <p:sp>
        <p:nvSpPr>
          <p:cNvPr id="6" name="TextBox 5"/>
          <p:cNvSpPr txBox="1"/>
          <p:nvPr/>
        </p:nvSpPr>
        <p:spPr>
          <a:xfrm>
            <a:off x="228600" y="990600"/>
            <a:ext cx="5257800" cy="4247317"/>
          </a:xfrm>
          <a:prstGeom prst="rect">
            <a:avLst/>
          </a:prstGeom>
          <a:noFill/>
        </p:spPr>
        <p:txBody>
          <a:bodyPr wrap="square" rtlCol="0">
            <a:spAutoFit/>
          </a:bodyPr>
          <a:lstStyle/>
          <a:p>
            <a:r>
              <a:rPr lang="en-US" dirty="0" smtClean="0"/>
              <a:t> </a:t>
            </a:r>
          </a:p>
          <a:p>
            <a:pPr>
              <a:buFont typeface="Arial" pitchFamily="34" charset="0"/>
              <a:buChar char="•"/>
            </a:pPr>
            <a:r>
              <a:rPr lang="en-US" dirty="0" smtClean="0"/>
              <a:t>2002 law required seafood products to be labeled with species name however, Naoko </a:t>
            </a:r>
            <a:r>
              <a:rPr lang="en-US" dirty="0" err="1" smtClean="0"/>
              <a:t>Funahashi</a:t>
            </a:r>
            <a:r>
              <a:rPr lang="en-US" dirty="0" smtClean="0"/>
              <a:t> Japan’s representative for the International Fund for Animal Welfare, says that many products sold lack specie name, or are mislabeled altogether. </a:t>
            </a:r>
          </a:p>
          <a:p>
            <a:pPr>
              <a:buFont typeface="Arial" pitchFamily="34" charset="0"/>
              <a:buChar char="•"/>
            </a:pPr>
            <a:r>
              <a:rPr lang="en-US" dirty="0" smtClean="0"/>
              <a:t>The Environmental Investigation Agency used DNA testing to confirm false labeling in 2001.</a:t>
            </a:r>
          </a:p>
          <a:p>
            <a:pPr>
              <a:buFont typeface="Arial" pitchFamily="34" charset="0"/>
              <a:buChar char="•"/>
            </a:pPr>
            <a:r>
              <a:rPr lang="en-US" dirty="0" smtClean="0"/>
              <a:t>The Japanese government also did a similar study testing 980 products from retail outlets across Japan.</a:t>
            </a:r>
          </a:p>
          <a:p>
            <a:pPr>
              <a:buFont typeface="Arial" pitchFamily="34" charset="0"/>
              <a:buChar char="•"/>
            </a:pPr>
            <a:r>
              <a:rPr lang="en-US" dirty="0" smtClean="0"/>
              <a:t>24% were correctly labeled, and 90 of the products were mislabeled. </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6705600" cy="584775"/>
          </a:xfrm>
          <a:prstGeom prst="rect">
            <a:avLst/>
          </a:prstGeom>
          <a:noFill/>
        </p:spPr>
        <p:txBody>
          <a:bodyPr wrap="square" rtlCol="0">
            <a:spAutoFit/>
          </a:bodyPr>
          <a:lstStyle/>
          <a:p>
            <a:r>
              <a:rPr lang="en-US" sz="3200" dirty="0" smtClean="0"/>
              <a:t>Ethics and Mislabeled packaging</a:t>
            </a:r>
            <a:endParaRPr lang="en-US" sz="3200" dirty="0"/>
          </a:p>
        </p:txBody>
      </p:sp>
      <p:sp>
        <p:nvSpPr>
          <p:cNvPr id="6" name="Rectangle 5"/>
          <p:cNvSpPr/>
          <p:nvPr/>
        </p:nvSpPr>
        <p:spPr>
          <a:xfrm>
            <a:off x="5486400" y="1219201"/>
            <a:ext cx="3429000" cy="3693319"/>
          </a:xfrm>
          <a:prstGeom prst="rect">
            <a:avLst/>
          </a:prstGeom>
        </p:spPr>
        <p:txBody>
          <a:bodyPr wrap="square">
            <a:spAutoFit/>
          </a:bodyPr>
          <a:lstStyle/>
          <a:p>
            <a:r>
              <a:rPr lang="en-US" dirty="0" smtClean="0">
                <a:solidFill>
                  <a:schemeClr val="bg2">
                    <a:lumMod val="50000"/>
                  </a:schemeClr>
                </a:solidFill>
              </a:rPr>
              <a:t>Food Sanitation Law of Japan </a:t>
            </a:r>
          </a:p>
          <a:p>
            <a:r>
              <a:rPr lang="en-US" dirty="0" smtClean="0">
                <a:solidFill>
                  <a:schemeClr val="bg2">
                    <a:lumMod val="50000"/>
                  </a:schemeClr>
                </a:solidFill>
              </a:rPr>
              <a:t>(Law no.233, December 24, 1947, last amended</a:t>
            </a:r>
          </a:p>
          <a:p>
            <a:r>
              <a:rPr lang="en-US" dirty="0" smtClean="0">
                <a:solidFill>
                  <a:schemeClr val="bg2">
                    <a:lumMod val="50000"/>
                  </a:schemeClr>
                </a:solidFill>
              </a:rPr>
              <a:t>December 2002)</a:t>
            </a:r>
          </a:p>
          <a:p>
            <a:r>
              <a:rPr lang="en-US" dirty="0" smtClean="0">
                <a:solidFill>
                  <a:schemeClr val="bg2">
                    <a:lumMod val="50000"/>
                  </a:schemeClr>
                </a:solidFill>
              </a:rPr>
              <a:t>Article 12</a:t>
            </a:r>
          </a:p>
          <a:p>
            <a:r>
              <a:rPr lang="en-US" dirty="0" smtClean="0">
                <a:solidFill>
                  <a:schemeClr val="bg2">
                    <a:lumMod val="50000"/>
                  </a:schemeClr>
                </a:solidFill>
              </a:rPr>
              <a:t>“No person shall falsely declare or exaggeratedly</a:t>
            </a:r>
          </a:p>
          <a:p>
            <a:r>
              <a:rPr lang="en-US" dirty="0" smtClean="0">
                <a:solidFill>
                  <a:schemeClr val="bg2">
                    <a:lumMod val="50000"/>
                  </a:schemeClr>
                </a:solidFill>
              </a:rPr>
              <a:t>label or advertise any food, additive, apparatus, or</a:t>
            </a:r>
          </a:p>
          <a:p>
            <a:r>
              <a:rPr lang="en-US" dirty="0" smtClean="0">
                <a:solidFill>
                  <a:schemeClr val="bg2">
                    <a:lumMod val="50000"/>
                  </a:schemeClr>
                </a:solidFill>
              </a:rPr>
              <a:t>container/package in a manner which may injure</a:t>
            </a:r>
          </a:p>
          <a:p>
            <a:r>
              <a:rPr lang="en-US" dirty="0" smtClean="0">
                <a:solidFill>
                  <a:schemeClr val="bg2">
                    <a:lumMod val="50000"/>
                  </a:schemeClr>
                </a:solidFill>
              </a:rPr>
              <a:t>public health.”</a:t>
            </a:r>
          </a:p>
          <a:p>
            <a:endParaRPr lang="en-US" dirty="0" smtClean="0"/>
          </a:p>
        </p:txBody>
      </p:sp>
      <p:sp>
        <p:nvSpPr>
          <p:cNvPr id="7" name="TextBox 6"/>
          <p:cNvSpPr txBox="1"/>
          <p:nvPr/>
        </p:nvSpPr>
        <p:spPr>
          <a:xfrm>
            <a:off x="304800" y="1066800"/>
            <a:ext cx="4876800" cy="3416320"/>
          </a:xfrm>
          <a:prstGeom prst="rect">
            <a:avLst/>
          </a:prstGeom>
          <a:noFill/>
        </p:spPr>
        <p:txBody>
          <a:bodyPr wrap="square" rtlCol="0">
            <a:spAutoFit/>
          </a:bodyPr>
          <a:lstStyle/>
          <a:p>
            <a:pPr>
              <a:buFont typeface="Arial" pitchFamily="34" charset="0"/>
              <a:buChar char="•"/>
            </a:pPr>
            <a:r>
              <a:rPr lang="en-US" dirty="0" smtClean="0"/>
              <a:t>Japanese government and health advisories have done little to warn people of mercury danger. Most advisories issued are directed towards pregnant women.</a:t>
            </a:r>
          </a:p>
          <a:p>
            <a:pPr>
              <a:buFont typeface="Arial" pitchFamily="34" charset="0"/>
              <a:buChar char="•"/>
            </a:pPr>
            <a:r>
              <a:rPr lang="en-US" dirty="0" smtClean="0"/>
              <a:t>“Wall of silence” in </a:t>
            </a:r>
            <a:r>
              <a:rPr lang="en-US" dirty="0" err="1" smtClean="0"/>
              <a:t>Taiji</a:t>
            </a:r>
            <a:r>
              <a:rPr lang="en-US" dirty="0" smtClean="0"/>
              <a:t>.</a:t>
            </a:r>
          </a:p>
          <a:p>
            <a:pPr>
              <a:buFont typeface="Arial" pitchFamily="34" charset="0"/>
              <a:buChar char="•"/>
            </a:pPr>
            <a:r>
              <a:rPr lang="en-US" dirty="0" smtClean="0"/>
              <a:t>Two councilmen tried to raise the mercury issue but efforts were stifled.</a:t>
            </a:r>
          </a:p>
          <a:p>
            <a:pPr>
              <a:buFont typeface="Arial" pitchFamily="34" charset="0"/>
              <a:buChar char="•"/>
            </a:pPr>
            <a:r>
              <a:rPr lang="en-US" dirty="0" smtClean="0"/>
              <a:t>In response they printed fliers and sent them to town residents</a:t>
            </a:r>
          </a:p>
          <a:p>
            <a:pPr>
              <a:buFont typeface="Arial" pitchFamily="34" charset="0"/>
              <a:buChar char="•"/>
            </a:pPr>
            <a:r>
              <a:rPr lang="en-US" dirty="0" smtClean="0"/>
              <a:t>One resident responded, “the flier is all I know about the mercury issue” and was concerned for her child who eats pilot whale in school.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6400800" cy="584775"/>
          </a:xfrm>
          <a:prstGeom prst="rect">
            <a:avLst/>
          </a:prstGeom>
          <a:noFill/>
        </p:spPr>
        <p:txBody>
          <a:bodyPr wrap="square" rtlCol="0">
            <a:spAutoFit/>
          </a:bodyPr>
          <a:lstStyle/>
          <a:p>
            <a:r>
              <a:rPr lang="en-US" sz="3200" dirty="0" smtClean="0"/>
              <a:t>The push to eat more whale</a:t>
            </a:r>
            <a:endParaRPr lang="en-US" sz="3200" dirty="0"/>
          </a:p>
        </p:txBody>
      </p:sp>
      <p:pic>
        <p:nvPicPr>
          <p:cNvPr id="44034" name="Picture 2" descr="http://www.treehugger.com/school-in-japan-eating.jpg"/>
          <p:cNvPicPr>
            <a:picLocks noChangeAspect="1" noChangeArrowheads="1"/>
          </p:cNvPicPr>
          <p:nvPr/>
        </p:nvPicPr>
        <p:blipFill>
          <a:blip r:embed="rId3" cstate="print"/>
          <a:srcRect/>
          <a:stretch>
            <a:fillRect/>
          </a:stretch>
        </p:blipFill>
        <p:spPr bwMode="auto">
          <a:xfrm>
            <a:off x="5562600" y="609600"/>
            <a:ext cx="3124200" cy="2069449"/>
          </a:xfrm>
          <a:prstGeom prst="rect">
            <a:avLst/>
          </a:prstGeom>
          <a:noFill/>
        </p:spPr>
      </p:pic>
      <p:pic>
        <p:nvPicPr>
          <p:cNvPr id="44036" name="Picture 4" descr="http://24.media.tumblr.com/tumblr_lfk9kxbdCW1qz4e9ro1_500.jpg"/>
          <p:cNvPicPr>
            <a:picLocks noChangeAspect="1" noChangeArrowheads="1"/>
          </p:cNvPicPr>
          <p:nvPr/>
        </p:nvPicPr>
        <p:blipFill>
          <a:blip r:embed="rId4" cstate="print"/>
          <a:srcRect/>
          <a:stretch>
            <a:fillRect/>
          </a:stretch>
        </p:blipFill>
        <p:spPr bwMode="auto">
          <a:xfrm>
            <a:off x="2133600" y="4800600"/>
            <a:ext cx="2546791" cy="1905000"/>
          </a:xfrm>
          <a:prstGeom prst="rect">
            <a:avLst/>
          </a:prstGeom>
          <a:noFill/>
        </p:spPr>
      </p:pic>
      <p:sp>
        <p:nvSpPr>
          <p:cNvPr id="8" name="TextBox 7"/>
          <p:cNvSpPr txBox="1"/>
          <p:nvPr/>
        </p:nvSpPr>
        <p:spPr>
          <a:xfrm>
            <a:off x="0" y="914400"/>
            <a:ext cx="5029200" cy="3139321"/>
          </a:xfrm>
          <a:prstGeom prst="rect">
            <a:avLst/>
          </a:prstGeom>
          <a:noFill/>
        </p:spPr>
        <p:txBody>
          <a:bodyPr wrap="square" rtlCol="0">
            <a:spAutoFit/>
          </a:bodyPr>
          <a:lstStyle/>
          <a:p>
            <a:pPr>
              <a:buFont typeface="Arial" pitchFamily="34" charset="0"/>
              <a:buChar char="•"/>
            </a:pPr>
            <a:r>
              <a:rPr lang="en-US" dirty="0" smtClean="0"/>
              <a:t>Whale stocks are higher than ever before due to less people eating whale meat.</a:t>
            </a:r>
          </a:p>
          <a:p>
            <a:pPr>
              <a:buFont typeface="Arial" pitchFamily="34" charset="0"/>
              <a:buChar char="•"/>
            </a:pPr>
            <a:r>
              <a:rPr lang="en-US" dirty="0" smtClean="0"/>
              <a:t>280 schools have added whale to lunch menus. </a:t>
            </a:r>
            <a:endParaRPr lang="en-US" dirty="0"/>
          </a:p>
          <a:p>
            <a:pPr>
              <a:buFont typeface="Arial" pitchFamily="34" charset="0"/>
              <a:buChar char="•"/>
            </a:pPr>
            <a:r>
              <a:rPr lang="en-US" dirty="0" smtClean="0"/>
              <a:t>Fry the meat, or mince it into burgers.</a:t>
            </a:r>
          </a:p>
          <a:p>
            <a:pPr>
              <a:buFont typeface="Arial" pitchFamily="34" charset="0"/>
              <a:buChar char="•"/>
            </a:pPr>
            <a:r>
              <a:rPr lang="en-US" dirty="0" smtClean="0"/>
              <a:t>Government does not want the severity of mercury’s danger brought to the publics attention.</a:t>
            </a:r>
          </a:p>
          <a:p>
            <a:pPr>
              <a:buFont typeface="Arial" pitchFamily="34" charset="0"/>
              <a:buChar char="•"/>
            </a:pPr>
            <a:r>
              <a:rPr lang="en-US" dirty="0" smtClean="0"/>
              <a:t>Fisheries Agency fears if the ban on whaling is made permanent activists will turn to restricting other species like tuna. Many will lose jobs.</a:t>
            </a:r>
            <a:endParaRPr lang="en-US" dirty="0"/>
          </a:p>
          <a:p>
            <a:pPr>
              <a:buFont typeface="Arial" pitchFamily="34" charset="0"/>
              <a:buChar char="•"/>
            </a:pPr>
            <a:endParaRPr lang="en-US" dirty="0" smtClean="0"/>
          </a:p>
        </p:txBody>
      </p:sp>
      <p:pic>
        <p:nvPicPr>
          <p:cNvPr id="9" name="Picture 2" descr="http://weblog.greenpeace.org/makingwaves/whalemeatstockpileGraph.gif"/>
          <p:cNvPicPr>
            <a:picLocks noChangeAspect="1" noChangeArrowheads="1"/>
          </p:cNvPicPr>
          <p:nvPr/>
        </p:nvPicPr>
        <p:blipFill>
          <a:blip r:embed="rId5" cstate="print"/>
          <a:srcRect/>
          <a:stretch>
            <a:fillRect/>
          </a:stretch>
        </p:blipFill>
        <p:spPr bwMode="auto">
          <a:xfrm>
            <a:off x="4876800" y="2819400"/>
            <a:ext cx="4095750" cy="37623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7010400" cy="584775"/>
          </a:xfrm>
          <a:prstGeom prst="rect">
            <a:avLst/>
          </a:prstGeom>
          <a:noFill/>
        </p:spPr>
        <p:txBody>
          <a:bodyPr wrap="square" rtlCol="0">
            <a:spAutoFit/>
          </a:bodyPr>
          <a:lstStyle/>
          <a:p>
            <a:r>
              <a:rPr lang="en-US" sz="3200" dirty="0" smtClean="0"/>
              <a:t>Conclusion and further implications</a:t>
            </a:r>
            <a:endParaRPr lang="en-US" sz="3200" dirty="0"/>
          </a:p>
        </p:txBody>
      </p:sp>
      <p:sp>
        <p:nvSpPr>
          <p:cNvPr id="6" name="TextBox 5"/>
          <p:cNvSpPr txBox="1"/>
          <p:nvPr/>
        </p:nvSpPr>
        <p:spPr>
          <a:xfrm>
            <a:off x="304800" y="914400"/>
            <a:ext cx="7467600" cy="3416320"/>
          </a:xfrm>
          <a:prstGeom prst="rect">
            <a:avLst/>
          </a:prstGeom>
          <a:noFill/>
        </p:spPr>
        <p:txBody>
          <a:bodyPr wrap="square" rtlCol="0">
            <a:spAutoFit/>
          </a:bodyPr>
          <a:lstStyle/>
          <a:p>
            <a:pPr>
              <a:buFont typeface="Arial" pitchFamily="34" charset="0"/>
              <a:buChar char="•"/>
            </a:pPr>
            <a:r>
              <a:rPr lang="en-US" dirty="0" smtClean="0"/>
              <a:t>Danger in cetacean meat is real and can impair the human brain.</a:t>
            </a:r>
          </a:p>
          <a:p>
            <a:pPr>
              <a:buFont typeface="Arial" pitchFamily="34" charset="0"/>
              <a:buChar char="•"/>
            </a:pPr>
            <a:r>
              <a:rPr lang="en-US" dirty="0" smtClean="0"/>
              <a:t>Although there are limits on mercury contamination, many products exceed those limits.</a:t>
            </a:r>
          </a:p>
          <a:p>
            <a:pPr>
              <a:buFont typeface="Arial" pitchFamily="34" charset="0"/>
              <a:buChar char="•"/>
            </a:pPr>
            <a:r>
              <a:rPr lang="en-US" dirty="0" smtClean="0"/>
              <a:t>Japanese government does not address the issue.</a:t>
            </a:r>
          </a:p>
          <a:p>
            <a:pPr>
              <a:buFont typeface="Arial" pitchFamily="34" charset="0"/>
              <a:buChar char="•"/>
            </a:pPr>
            <a:r>
              <a:rPr lang="en-US" dirty="0" smtClean="0"/>
              <a:t>Serve whale meat to the most susceptible age group to mercury poisoning.</a:t>
            </a:r>
          </a:p>
          <a:p>
            <a:pPr>
              <a:buFont typeface="Arial" pitchFamily="34" charset="0"/>
              <a:buChar char="•"/>
            </a:pPr>
            <a:r>
              <a:rPr lang="en-US" dirty="0" smtClean="0"/>
              <a:t>Whale meat could be taken off shelves because of less demand.</a:t>
            </a:r>
          </a:p>
          <a:p>
            <a:pPr>
              <a:buFont typeface="Arial" pitchFamily="34" charset="0"/>
              <a:buChar char="•"/>
            </a:pPr>
            <a:r>
              <a:rPr lang="en-US" dirty="0" smtClean="0"/>
              <a:t>Action needs to be taken to inform the Japanese public of the danger.</a:t>
            </a:r>
          </a:p>
          <a:p>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57200"/>
            <a:ext cx="6553200" cy="584775"/>
          </a:xfrm>
          <a:prstGeom prst="rect">
            <a:avLst/>
          </a:prstGeom>
          <a:noFill/>
        </p:spPr>
        <p:txBody>
          <a:bodyPr wrap="square" rtlCol="0">
            <a:spAutoFit/>
          </a:bodyPr>
          <a:lstStyle/>
          <a:p>
            <a:r>
              <a:rPr lang="en-US" sz="3200" dirty="0" smtClean="0"/>
              <a:t>Sources</a:t>
            </a:r>
            <a:endParaRPr lang="en-US" sz="3200" dirty="0"/>
          </a:p>
        </p:txBody>
      </p:sp>
      <p:sp>
        <p:nvSpPr>
          <p:cNvPr id="7" name="TextBox 6"/>
          <p:cNvSpPr txBox="1"/>
          <p:nvPr/>
        </p:nvSpPr>
        <p:spPr>
          <a:xfrm>
            <a:off x="533400" y="1143000"/>
            <a:ext cx="7848600" cy="6463308"/>
          </a:xfrm>
          <a:prstGeom prst="rect">
            <a:avLst/>
          </a:prstGeom>
          <a:noFill/>
        </p:spPr>
        <p:txBody>
          <a:bodyPr wrap="square" rtlCol="0">
            <a:spAutoFit/>
          </a:bodyPr>
          <a:lstStyle/>
          <a:p>
            <a:r>
              <a:rPr lang="en-US" dirty="0" err="1"/>
              <a:t>Kabbenhoft</a:t>
            </a:r>
            <a:r>
              <a:rPr lang="en-US" dirty="0"/>
              <a:t>, D. </a:t>
            </a:r>
            <a:r>
              <a:rPr lang="en-US" dirty="0" err="1"/>
              <a:t>Ricket</a:t>
            </a:r>
            <a:r>
              <a:rPr lang="en-US" dirty="0"/>
              <a:t>, D. 2009. Mercury Contamination of Aquatic </a:t>
            </a:r>
            <a:r>
              <a:rPr lang="en-US" dirty="0" smtClean="0"/>
              <a:t>	Ecosystems</a:t>
            </a:r>
            <a:r>
              <a:rPr lang="en-US" dirty="0"/>
              <a:t>. U.S. Geological Survey fact sheet. Version 1.0</a:t>
            </a:r>
            <a:r>
              <a:rPr lang="en-US" dirty="0" smtClean="0"/>
              <a:t>.</a:t>
            </a:r>
          </a:p>
          <a:p>
            <a:endParaRPr lang="en-US" dirty="0" smtClean="0"/>
          </a:p>
          <a:p>
            <a:r>
              <a:rPr lang="en-US" dirty="0"/>
              <a:t>U.S. Department of Interior. U.S. Geological Survey. Toxic Substances </a:t>
            </a:r>
            <a:r>
              <a:rPr lang="en-US" dirty="0" smtClean="0"/>
              <a:t>	Hydrology </a:t>
            </a:r>
            <a:r>
              <a:rPr lang="en-US" dirty="0"/>
              <a:t>Program. Modified September 2008</a:t>
            </a:r>
            <a:r>
              <a:rPr lang="en-US" dirty="0" smtClean="0"/>
              <a:t> </a:t>
            </a:r>
          </a:p>
          <a:p>
            <a:endParaRPr lang="en-US" dirty="0"/>
          </a:p>
          <a:p>
            <a:r>
              <a:rPr lang="en-US" dirty="0"/>
              <a:t>Johnston, E. 2009. Mercury danger in dolphin meat. The Japan Times. </a:t>
            </a:r>
            <a:r>
              <a:rPr lang="en-US" dirty="0" smtClean="0"/>
              <a:t>	Retrieved </a:t>
            </a:r>
            <a:r>
              <a:rPr lang="en-US" dirty="0"/>
              <a:t>online</a:t>
            </a:r>
            <a:r>
              <a:rPr lang="en-US" dirty="0" smtClean="0"/>
              <a:t>.</a:t>
            </a:r>
          </a:p>
          <a:p>
            <a:endParaRPr lang="en-US" dirty="0"/>
          </a:p>
          <a:p>
            <a:r>
              <a:rPr lang="en-US" dirty="0"/>
              <a:t>International Whaling Commission .The Convention. Article 8. Last updated </a:t>
            </a:r>
            <a:r>
              <a:rPr lang="en-US" dirty="0" smtClean="0"/>
              <a:t>	2008</a:t>
            </a:r>
            <a:r>
              <a:rPr lang="en-US" dirty="0"/>
              <a:t>. Retrieved from iwcoffice.org</a:t>
            </a:r>
            <a:r>
              <a:rPr lang="en-US" dirty="0" smtClean="0"/>
              <a:t>.</a:t>
            </a:r>
          </a:p>
          <a:p>
            <a:endParaRPr lang="en-US" dirty="0"/>
          </a:p>
          <a:p>
            <a:r>
              <a:rPr lang="en-US" dirty="0"/>
              <a:t>Bass, C. 2005. Japan’s </a:t>
            </a:r>
            <a:r>
              <a:rPr lang="en-US" dirty="0" err="1"/>
              <a:t>Dall’s</a:t>
            </a:r>
            <a:r>
              <a:rPr lang="en-US" dirty="0"/>
              <a:t> porpoise hunt: A quarter of a century as the largest </a:t>
            </a:r>
            <a:r>
              <a:rPr lang="en-US" dirty="0" smtClean="0"/>
              <a:t> 	cetacean </a:t>
            </a:r>
            <a:r>
              <a:rPr lang="en-US" dirty="0"/>
              <a:t>kill in the world. Environmental Investigation Agency</a:t>
            </a:r>
            <a:r>
              <a:rPr lang="en-US" dirty="0" smtClean="0"/>
              <a:t>.</a:t>
            </a:r>
          </a:p>
          <a:p>
            <a:endParaRPr lang="en-US" dirty="0"/>
          </a:p>
          <a:p>
            <a:r>
              <a:rPr lang="en-US" dirty="0"/>
              <a:t>Endo ,T. </a:t>
            </a:r>
            <a:r>
              <a:rPr lang="en-US" dirty="0" err="1"/>
              <a:t>Hataguchi</a:t>
            </a:r>
            <a:r>
              <a:rPr lang="en-US" dirty="0"/>
              <a:t>, H. </a:t>
            </a:r>
            <a:r>
              <a:rPr lang="en-US" dirty="0" err="1"/>
              <a:t>Hisamichi</a:t>
            </a:r>
            <a:r>
              <a:rPr lang="en-US" dirty="0"/>
              <a:t>, Y. </a:t>
            </a:r>
            <a:r>
              <a:rPr lang="en-US" dirty="0" err="1"/>
              <a:t>Lavery</a:t>
            </a:r>
            <a:r>
              <a:rPr lang="en-US" dirty="0"/>
              <a:t>, M. </a:t>
            </a:r>
            <a:r>
              <a:rPr lang="en-US" dirty="0" err="1"/>
              <a:t>Dalebout</a:t>
            </a:r>
            <a:r>
              <a:rPr lang="en-US" dirty="0"/>
              <a:t>, M, Baker, S. 2005. </a:t>
            </a:r>
            <a:r>
              <a:rPr lang="en-US" dirty="0" smtClean="0"/>
              <a:t>	Total </a:t>
            </a:r>
            <a:r>
              <a:rPr lang="en-US" dirty="0"/>
              <a:t>Mercury, </a:t>
            </a:r>
            <a:r>
              <a:rPr lang="en-US" dirty="0" err="1"/>
              <a:t>methylmercury</a:t>
            </a:r>
            <a:r>
              <a:rPr lang="en-US" dirty="0"/>
              <a:t>, and Selenium Levels in the Red Meat </a:t>
            </a:r>
            <a:r>
              <a:rPr lang="en-US" dirty="0" smtClean="0"/>
              <a:t>	of </a:t>
            </a:r>
            <a:r>
              <a:rPr lang="en-US" dirty="0"/>
              <a:t>Small Cetaceans Sold for Human Consumption in Japan. </a:t>
            </a:r>
            <a:r>
              <a:rPr lang="en-US" dirty="0" smtClean="0"/>
              <a:t>	Environmental </a:t>
            </a:r>
            <a:r>
              <a:rPr lang="en-US" dirty="0"/>
              <a:t>Science and Technology. 39:5703-5708.</a:t>
            </a:r>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8153400" cy="7294305"/>
          </a:xfrm>
          <a:prstGeom prst="rect">
            <a:avLst/>
          </a:prstGeom>
          <a:noFill/>
        </p:spPr>
        <p:txBody>
          <a:bodyPr wrap="square" rtlCol="0">
            <a:spAutoFit/>
          </a:bodyPr>
          <a:lstStyle/>
          <a:p>
            <a:r>
              <a:rPr lang="en-US" dirty="0"/>
              <a:t>Perry, C. </a:t>
            </a:r>
            <a:r>
              <a:rPr lang="en-US" dirty="0" err="1"/>
              <a:t>Stickland</a:t>
            </a:r>
            <a:r>
              <a:rPr lang="en-US" dirty="0"/>
              <a:t>, M. </a:t>
            </a:r>
            <a:r>
              <a:rPr lang="en-US" dirty="0" err="1"/>
              <a:t>Paun</a:t>
            </a:r>
            <a:r>
              <a:rPr lang="en-US" dirty="0"/>
              <a:t>, A. Mercury Rising: The sale of polluted </a:t>
            </a:r>
            <a:r>
              <a:rPr lang="en-US" dirty="0" err="1"/>
              <a:t>wahle</a:t>
            </a:r>
            <a:r>
              <a:rPr lang="en-US" dirty="0"/>
              <a:t>, </a:t>
            </a:r>
            <a:r>
              <a:rPr lang="en-US" dirty="0" smtClean="0"/>
              <a:t>	dolphins </a:t>
            </a:r>
            <a:r>
              <a:rPr lang="en-US" dirty="0"/>
              <a:t>and porpoise meat in Japan. Environmental Investigation </a:t>
            </a:r>
            <a:r>
              <a:rPr lang="en-US" dirty="0" smtClean="0"/>
              <a:t>	Agency.</a:t>
            </a:r>
          </a:p>
          <a:p>
            <a:endParaRPr lang="en-US" dirty="0"/>
          </a:p>
          <a:p>
            <a:r>
              <a:rPr lang="en-US" dirty="0"/>
              <a:t>Gilbert, S. Grant-Webster, K. 1995. Neurobehavioral Effects of Developmental </a:t>
            </a:r>
            <a:r>
              <a:rPr lang="en-US" dirty="0" smtClean="0"/>
              <a:t>	Methyl </a:t>
            </a:r>
            <a:r>
              <a:rPr lang="en-US" dirty="0"/>
              <a:t>mercury Exposure. School of Public Health and Community </a:t>
            </a:r>
            <a:r>
              <a:rPr lang="en-US" dirty="0" smtClean="0"/>
              <a:t>	medicine</a:t>
            </a:r>
            <a:r>
              <a:rPr lang="en-US" dirty="0"/>
              <a:t>, Department of Environmental Health, University of </a:t>
            </a:r>
            <a:r>
              <a:rPr lang="en-US" dirty="0" smtClean="0"/>
              <a:t>	Washington</a:t>
            </a:r>
            <a:r>
              <a:rPr lang="en-US" dirty="0"/>
              <a:t>, Seattle, Washington. 135-140</a:t>
            </a:r>
            <a:r>
              <a:rPr lang="en-US" dirty="0" smtClean="0"/>
              <a:t>.</a:t>
            </a:r>
          </a:p>
          <a:p>
            <a:endParaRPr lang="en-US" dirty="0"/>
          </a:p>
          <a:p>
            <a:r>
              <a:rPr lang="en-US" dirty="0"/>
              <a:t>U.S. Department of Health and Human Services. U.S. Food and Drug </a:t>
            </a:r>
            <a:r>
              <a:rPr lang="en-US" dirty="0" smtClean="0"/>
              <a:t>	Administration</a:t>
            </a:r>
            <a:r>
              <a:rPr lang="en-US" dirty="0"/>
              <a:t>. “Mercury levels in Commercial fish and shellfish”. </a:t>
            </a:r>
            <a:r>
              <a:rPr lang="en-US" dirty="0" smtClean="0"/>
              <a:t>	Updated </a:t>
            </a:r>
            <a:r>
              <a:rPr lang="en-US" dirty="0"/>
              <a:t>November 2009</a:t>
            </a:r>
            <a:r>
              <a:rPr lang="en-US" dirty="0" smtClean="0"/>
              <a:t>.</a:t>
            </a:r>
          </a:p>
          <a:p>
            <a:endParaRPr lang="en-US" dirty="0"/>
          </a:p>
          <a:p>
            <a:r>
              <a:rPr lang="en-US" dirty="0"/>
              <a:t>Endo, T. </a:t>
            </a:r>
            <a:r>
              <a:rPr lang="en-US" dirty="0" err="1"/>
              <a:t>Hotta</a:t>
            </a:r>
            <a:r>
              <a:rPr lang="en-US" dirty="0"/>
              <a:t>, H. Sakata, M. 2003. Mercury contamination in the Red Meat of </a:t>
            </a:r>
            <a:r>
              <a:rPr lang="en-US" dirty="0" smtClean="0"/>
              <a:t>	Whales </a:t>
            </a:r>
            <a:r>
              <a:rPr lang="en-US" dirty="0"/>
              <a:t>and Dolphins marketed for Human Consumption in Japan. </a:t>
            </a:r>
            <a:r>
              <a:rPr lang="en-US" dirty="0" smtClean="0"/>
              <a:t>	Environmental </a:t>
            </a:r>
            <a:r>
              <a:rPr lang="en-US" dirty="0"/>
              <a:t>Science and Technology. 37: 2681-2685</a:t>
            </a:r>
            <a:r>
              <a:rPr lang="en-US" dirty="0" smtClean="0"/>
              <a:t>.</a:t>
            </a:r>
          </a:p>
          <a:p>
            <a:endParaRPr lang="en-US" dirty="0"/>
          </a:p>
          <a:p>
            <a:r>
              <a:rPr lang="en-US" dirty="0"/>
              <a:t>Graham, S. 2003. Packaged Whale Meat in Japan Contain High Levels of Mercury. Scientific American.</a:t>
            </a:r>
          </a:p>
          <a:p>
            <a:endParaRPr lang="en-US" dirty="0"/>
          </a:p>
          <a:p>
            <a:endParaRPr lang="en-US" dirty="0" smtClean="0"/>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62000"/>
            <a:ext cx="8305800" cy="1754326"/>
          </a:xfrm>
          <a:prstGeom prst="rect">
            <a:avLst/>
          </a:prstGeom>
          <a:noFill/>
        </p:spPr>
        <p:txBody>
          <a:bodyPr wrap="square" rtlCol="0">
            <a:spAutoFit/>
          </a:bodyPr>
          <a:lstStyle/>
          <a:p>
            <a:r>
              <a:rPr lang="en-US" dirty="0"/>
              <a:t>Gales, N. </a:t>
            </a:r>
            <a:r>
              <a:rPr lang="en-US" dirty="0" err="1"/>
              <a:t>Kasuya</a:t>
            </a:r>
            <a:r>
              <a:rPr lang="en-US" dirty="0"/>
              <a:t>, T. </a:t>
            </a:r>
            <a:r>
              <a:rPr lang="en-US" dirty="0" err="1"/>
              <a:t>Clapham</a:t>
            </a:r>
            <a:r>
              <a:rPr lang="en-US" dirty="0"/>
              <a:t>, P. Brownell, R. 2005. Japan’s whaling plan under </a:t>
            </a:r>
            <a:r>
              <a:rPr lang="en-US" dirty="0" smtClean="0"/>
              <a:t>	scrutiny</a:t>
            </a:r>
            <a:r>
              <a:rPr lang="en-US" dirty="0"/>
              <a:t>. Nature. 435: 7044. </a:t>
            </a:r>
            <a:endParaRPr lang="en-US" dirty="0" smtClean="0"/>
          </a:p>
          <a:p>
            <a:endParaRPr lang="en-US" dirty="0"/>
          </a:p>
          <a:p>
            <a:r>
              <a:rPr lang="en-US" dirty="0" err="1"/>
              <a:t>Fackler</a:t>
            </a:r>
            <a:r>
              <a:rPr lang="en-US" dirty="0"/>
              <a:t>, M. 2008. Mercury Taint Divides a Japanese Whaling Town. The New York </a:t>
            </a:r>
            <a:r>
              <a:rPr lang="en-US" dirty="0" smtClean="0"/>
              <a:t>	Times</a:t>
            </a:r>
            <a:r>
              <a:rPr lang="en-US" dirty="0"/>
              <a:t>. Published February 21, 2008.</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brief history of whaling</a:t>
            </a:r>
            <a:endParaRPr lang="en-US" sz="3200" dirty="0"/>
          </a:p>
        </p:txBody>
      </p:sp>
      <p:sp>
        <p:nvSpPr>
          <p:cNvPr id="3" name="Content Placeholder 2"/>
          <p:cNvSpPr>
            <a:spLocks noGrp="1"/>
          </p:cNvSpPr>
          <p:nvPr>
            <p:ph idx="1"/>
          </p:nvPr>
        </p:nvSpPr>
        <p:spPr>
          <a:xfrm>
            <a:off x="0" y="1981200"/>
            <a:ext cx="5334000" cy="4389120"/>
          </a:xfrm>
        </p:spPr>
        <p:txBody>
          <a:bodyPr>
            <a:normAutofit fontScale="92500" lnSpcReduction="20000"/>
          </a:bodyPr>
          <a:lstStyle/>
          <a:p>
            <a:r>
              <a:rPr lang="en-US" dirty="0" smtClean="0"/>
              <a:t>Earliest archaeological record of whaling found in South Korea dating back to 6,000 BC</a:t>
            </a:r>
          </a:p>
          <a:p>
            <a:r>
              <a:rPr lang="en-US" dirty="0" smtClean="0"/>
              <a:t>Though 19</a:t>
            </a:r>
            <a:r>
              <a:rPr lang="en-US" baseline="30000" dirty="0" smtClean="0"/>
              <a:t>th</a:t>
            </a:r>
            <a:r>
              <a:rPr lang="en-US" dirty="0" smtClean="0"/>
              <a:t> century whaling techniques improve </a:t>
            </a:r>
          </a:p>
          <a:p>
            <a:r>
              <a:rPr lang="en-US" dirty="0" smtClean="0"/>
              <a:t>IWC established in 1946</a:t>
            </a:r>
          </a:p>
          <a:p>
            <a:r>
              <a:rPr lang="en-US" dirty="0" smtClean="0"/>
              <a:t>Moratorium on whaling put into effect in 1986</a:t>
            </a:r>
          </a:p>
          <a:p>
            <a:r>
              <a:rPr lang="en-US" dirty="0" smtClean="0"/>
              <a:t>Japan establishes scientific whale research programs beginning in 1987</a:t>
            </a:r>
          </a:p>
          <a:p>
            <a:r>
              <a:rPr lang="en-US" dirty="0" smtClean="0"/>
              <a:t>Today the moratorium and Japan’s research continue however, there is talk of lifting the moratorium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biothenumbers.com/wp-content/uploads/2009/09/whaling_scientific_permit.jpg"/>
          <p:cNvPicPr>
            <a:picLocks noChangeAspect="1" noChangeArrowheads="1"/>
          </p:cNvPicPr>
          <p:nvPr/>
        </p:nvPicPr>
        <p:blipFill>
          <a:blip r:embed="rId3" cstate="print"/>
          <a:srcRect/>
          <a:stretch>
            <a:fillRect/>
          </a:stretch>
        </p:blipFill>
        <p:spPr bwMode="auto">
          <a:xfrm>
            <a:off x="4419600" y="2209800"/>
            <a:ext cx="4495800" cy="4132169"/>
          </a:xfrm>
          <a:prstGeom prst="rect">
            <a:avLst/>
          </a:prstGeom>
          <a:noFill/>
        </p:spPr>
      </p:pic>
      <p:sp>
        <p:nvSpPr>
          <p:cNvPr id="8" name="TextBox 7"/>
          <p:cNvSpPr txBox="1"/>
          <p:nvPr/>
        </p:nvSpPr>
        <p:spPr>
          <a:xfrm>
            <a:off x="0" y="228600"/>
            <a:ext cx="4648200" cy="584775"/>
          </a:xfrm>
          <a:prstGeom prst="rect">
            <a:avLst/>
          </a:prstGeom>
          <a:noFill/>
        </p:spPr>
        <p:txBody>
          <a:bodyPr wrap="square" rtlCol="0">
            <a:spAutoFit/>
          </a:bodyPr>
          <a:lstStyle/>
          <a:p>
            <a:r>
              <a:rPr lang="en-US" sz="3200" b="1" dirty="0" smtClean="0"/>
              <a:t>Japan’s “Research” </a:t>
            </a:r>
            <a:endParaRPr lang="en-US" sz="3200" b="1" dirty="0"/>
          </a:p>
        </p:txBody>
      </p:sp>
      <p:sp>
        <p:nvSpPr>
          <p:cNvPr id="9" name="TextBox 8"/>
          <p:cNvSpPr txBox="1"/>
          <p:nvPr/>
        </p:nvSpPr>
        <p:spPr>
          <a:xfrm>
            <a:off x="0" y="914400"/>
            <a:ext cx="4648200" cy="3693319"/>
          </a:xfrm>
          <a:prstGeom prst="rect">
            <a:avLst/>
          </a:prstGeom>
          <a:noFill/>
        </p:spPr>
        <p:txBody>
          <a:bodyPr wrap="square" rtlCol="0">
            <a:spAutoFit/>
          </a:bodyPr>
          <a:lstStyle/>
          <a:p>
            <a:pPr>
              <a:buFont typeface="Arial" pitchFamily="34" charset="0"/>
              <a:buChar char="•"/>
            </a:pPr>
            <a:r>
              <a:rPr lang="en-US" dirty="0"/>
              <a:t> </a:t>
            </a:r>
            <a:r>
              <a:rPr lang="en-US" dirty="0" smtClean="0"/>
              <a:t>The IWC protects the ‘great whale’ species, mainly large baleen whales.</a:t>
            </a:r>
          </a:p>
          <a:p>
            <a:pPr>
              <a:buFont typeface="Arial" pitchFamily="34" charset="0"/>
              <a:buChar char="•"/>
            </a:pPr>
            <a:r>
              <a:rPr lang="en-US" dirty="0" smtClean="0"/>
              <a:t>Scientific Permits override moratorium regulations.</a:t>
            </a:r>
          </a:p>
          <a:p>
            <a:pPr>
              <a:buFont typeface="Arial" pitchFamily="34" charset="0"/>
              <a:buChar char="•"/>
            </a:pPr>
            <a:r>
              <a:rPr lang="en-US" dirty="0" smtClean="0"/>
              <a:t>Does not set regulations for smaller Cetaceans (i.e. dolphins, porpoises, pilot whale, and other lesser whales)</a:t>
            </a:r>
          </a:p>
          <a:p>
            <a:pPr>
              <a:buFont typeface="Arial" pitchFamily="34" charset="0"/>
              <a:buChar char="•"/>
            </a:pPr>
            <a:r>
              <a:rPr lang="en-US" dirty="0" smtClean="0"/>
              <a:t>The halt in commercial whaling for larger whales has increased the demand and price of dolphin products to substitute whale products. </a:t>
            </a:r>
          </a:p>
          <a:p>
            <a:pPr>
              <a:buFont typeface="Arial" pitchFamily="34" charset="0"/>
              <a:buChar char="•"/>
            </a:pPr>
            <a:r>
              <a:rPr lang="en-US" dirty="0" smtClean="0"/>
              <a:t>This is where the dangers of mercury come into play.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334000" cy="1077218"/>
          </a:xfrm>
          <a:prstGeom prst="rect">
            <a:avLst/>
          </a:prstGeom>
          <a:noFill/>
        </p:spPr>
        <p:txBody>
          <a:bodyPr wrap="square" rtlCol="0">
            <a:spAutoFit/>
          </a:bodyPr>
          <a:lstStyle/>
          <a:p>
            <a:r>
              <a:rPr lang="en-US" sz="3200" dirty="0" smtClean="0"/>
              <a:t>Methyl mercury in the environment</a:t>
            </a:r>
            <a:endParaRPr lang="en-US" sz="3200" dirty="0"/>
          </a:p>
        </p:txBody>
      </p:sp>
      <p:pic>
        <p:nvPicPr>
          <p:cNvPr id="8194" name="Picture 2" descr="http://www.epa.gov/hg/pics/exposurea.gif"/>
          <p:cNvPicPr>
            <a:picLocks noChangeAspect="1" noChangeArrowheads="1"/>
          </p:cNvPicPr>
          <p:nvPr/>
        </p:nvPicPr>
        <p:blipFill>
          <a:blip r:embed="rId3" cstate="print"/>
          <a:srcRect/>
          <a:stretch>
            <a:fillRect/>
          </a:stretch>
        </p:blipFill>
        <p:spPr bwMode="auto">
          <a:xfrm>
            <a:off x="4857750" y="866774"/>
            <a:ext cx="4286250" cy="2486026"/>
          </a:xfrm>
          <a:prstGeom prst="rect">
            <a:avLst/>
          </a:prstGeom>
          <a:noFill/>
        </p:spPr>
      </p:pic>
      <p:pic>
        <p:nvPicPr>
          <p:cNvPr id="8" name="Picture 7" descr="fig 4"/>
          <p:cNvPicPr/>
          <p:nvPr/>
        </p:nvPicPr>
        <p:blipFill>
          <a:blip r:embed="rId4" cstate="print"/>
          <a:srcRect/>
          <a:stretch>
            <a:fillRect/>
          </a:stretch>
        </p:blipFill>
        <p:spPr bwMode="auto">
          <a:xfrm>
            <a:off x="0" y="3429000"/>
            <a:ext cx="1381125" cy="3429000"/>
          </a:xfrm>
          <a:prstGeom prst="rect">
            <a:avLst/>
          </a:prstGeom>
          <a:noFill/>
          <a:ln w="9525">
            <a:noFill/>
            <a:miter lim="800000"/>
            <a:headEnd/>
            <a:tailEnd/>
          </a:ln>
        </p:spPr>
      </p:pic>
      <p:sp>
        <p:nvSpPr>
          <p:cNvPr id="10" name="TextBox 9"/>
          <p:cNvSpPr txBox="1"/>
          <p:nvPr/>
        </p:nvSpPr>
        <p:spPr>
          <a:xfrm>
            <a:off x="0" y="1219200"/>
            <a:ext cx="4876800" cy="2308324"/>
          </a:xfrm>
          <a:prstGeom prst="rect">
            <a:avLst/>
          </a:prstGeom>
          <a:noFill/>
        </p:spPr>
        <p:txBody>
          <a:bodyPr wrap="square" rtlCol="0">
            <a:spAutoFit/>
          </a:bodyPr>
          <a:lstStyle/>
          <a:p>
            <a:pPr>
              <a:buFont typeface="Arial" pitchFamily="34" charset="0"/>
              <a:buChar char="•"/>
            </a:pPr>
            <a:r>
              <a:rPr lang="en-US" dirty="0" smtClean="0"/>
              <a:t>Mercury enters the atmosphere naturally and by human influences.</a:t>
            </a:r>
          </a:p>
          <a:p>
            <a:pPr>
              <a:buFont typeface="Arial" pitchFamily="34" charset="0"/>
              <a:buChar char="•"/>
            </a:pPr>
            <a:r>
              <a:rPr lang="en-US" dirty="0" smtClean="0"/>
              <a:t>Enters the aquatic ecosystem through rainfall, then begins a complex cycle where it is converted into different forms.</a:t>
            </a:r>
          </a:p>
          <a:p>
            <a:pPr>
              <a:buFont typeface="Arial" pitchFamily="34" charset="0"/>
              <a:buChar char="•"/>
            </a:pPr>
            <a:r>
              <a:rPr lang="en-US" dirty="0" smtClean="0"/>
              <a:t>Settles into sediments where bacteria convert the inorganic mercury into methyl mercury though metabolic processes.</a:t>
            </a:r>
            <a:endParaRPr lang="en-US" dirty="0"/>
          </a:p>
        </p:txBody>
      </p:sp>
      <p:pic>
        <p:nvPicPr>
          <p:cNvPr id="8196" name="Picture 4" descr="Graphic showing how mercury becomes more concentrated as larger animals eat smaller ones"/>
          <p:cNvPicPr>
            <a:picLocks noChangeAspect="1" noChangeArrowheads="1"/>
          </p:cNvPicPr>
          <p:nvPr/>
        </p:nvPicPr>
        <p:blipFill>
          <a:blip r:embed="rId5" cstate="print"/>
          <a:srcRect/>
          <a:stretch>
            <a:fillRect/>
          </a:stretch>
        </p:blipFill>
        <p:spPr bwMode="auto">
          <a:xfrm>
            <a:off x="5410200" y="3352800"/>
            <a:ext cx="3524250" cy="857251"/>
          </a:xfrm>
          <a:prstGeom prst="rect">
            <a:avLst/>
          </a:prstGeom>
          <a:noFill/>
        </p:spPr>
      </p:pic>
      <p:sp>
        <p:nvSpPr>
          <p:cNvPr id="12" name="TextBox 11"/>
          <p:cNvSpPr txBox="1"/>
          <p:nvPr/>
        </p:nvSpPr>
        <p:spPr>
          <a:xfrm>
            <a:off x="1447800" y="3352800"/>
            <a:ext cx="4343400" cy="3139321"/>
          </a:xfrm>
          <a:prstGeom prst="rect">
            <a:avLst/>
          </a:prstGeom>
          <a:noFill/>
        </p:spPr>
        <p:txBody>
          <a:bodyPr wrap="square" rtlCol="0">
            <a:spAutoFit/>
          </a:bodyPr>
          <a:lstStyle/>
          <a:p>
            <a:pPr>
              <a:buFont typeface="Arial" pitchFamily="34" charset="0"/>
              <a:buChar char="•"/>
            </a:pPr>
            <a:r>
              <a:rPr lang="en-US" dirty="0" smtClean="0"/>
              <a:t>Methyl mercury enters food chain via bacteria.</a:t>
            </a:r>
          </a:p>
          <a:p>
            <a:pPr>
              <a:buFont typeface="Arial" pitchFamily="34" charset="0"/>
              <a:buChar char="•"/>
            </a:pPr>
            <a:r>
              <a:rPr lang="en-US" dirty="0" smtClean="0"/>
              <a:t>Through bioaccumulation and </a:t>
            </a:r>
            <a:r>
              <a:rPr lang="en-US" dirty="0" err="1" smtClean="0"/>
              <a:t>biomagnification</a:t>
            </a:r>
            <a:r>
              <a:rPr lang="en-US" dirty="0" smtClean="0"/>
              <a:t>, the threat and toxicity of methyl mercury increase rapidly.</a:t>
            </a:r>
          </a:p>
          <a:p>
            <a:pPr>
              <a:buFont typeface="Arial" pitchFamily="34" charset="0"/>
              <a:buChar char="•"/>
            </a:pPr>
            <a:r>
              <a:rPr lang="en-US" dirty="0" smtClean="0"/>
              <a:t>Dolphins, porpoises, and small toothed whales have the highest concentrations of methyl mercury. </a:t>
            </a:r>
          </a:p>
          <a:p>
            <a:pPr>
              <a:buFont typeface="Arial" pitchFamily="34" charset="0"/>
              <a:buChar char="•"/>
            </a:pPr>
            <a:r>
              <a:rPr lang="en-US" dirty="0" smtClean="0"/>
              <a:t>When humans consume the cetacean meat they consume the dangerous levels of methyl mercury as well. </a:t>
            </a:r>
            <a:endParaRPr lang="en-US" dirty="0"/>
          </a:p>
        </p:txBody>
      </p:sp>
      <p:pic>
        <p:nvPicPr>
          <p:cNvPr id="8198" name="Picture 6" descr="http://www.hbot4u.com/pedsimage1.jpg"/>
          <p:cNvPicPr>
            <a:picLocks noChangeAspect="1" noChangeArrowheads="1"/>
          </p:cNvPicPr>
          <p:nvPr/>
        </p:nvPicPr>
        <p:blipFill>
          <a:blip r:embed="rId6" cstate="print"/>
          <a:srcRect/>
          <a:stretch>
            <a:fillRect/>
          </a:stretch>
        </p:blipFill>
        <p:spPr bwMode="auto">
          <a:xfrm>
            <a:off x="5791200" y="4343400"/>
            <a:ext cx="3031872" cy="2514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6172200" cy="584775"/>
          </a:xfrm>
          <a:prstGeom prst="rect">
            <a:avLst/>
          </a:prstGeom>
          <a:noFill/>
        </p:spPr>
        <p:txBody>
          <a:bodyPr wrap="square" rtlCol="0">
            <a:spAutoFit/>
          </a:bodyPr>
          <a:lstStyle/>
          <a:p>
            <a:r>
              <a:rPr lang="en-US" sz="3200" dirty="0" smtClean="0"/>
              <a:t>Methyl mercury poisoning</a:t>
            </a:r>
            <a:endParaRPr lang="en-US" sz="3200" dirty="0"/>
          </a:p>
        </p:txBody>
      </p:sp>
      <p:pic>
        <p:nvPicPr>
          <p:cNvPr id="6146" name="Picture 2" descr="http://www.nimd.go.jp/archives/english/tenji/a_corner/image/a03e.gif"/>
          <p:cNvPicPr>
            <a:picLocks noChangeAspect="1" noChangeArrowheads="1"/>
          </p:cNvPicPr>
          <p:nvPr/>
        </p:nvPicPr>
        <p:blipFill>
          <a:blip r:embed="rId3" cstate="print"/>
          <a:srcRect/>
          <a:stretch>
            <a:fillRect/>
          </a:stretch>
        </p:blipFill>
        <p:spPr bwMode="auto">
          <a:xfrm>
            <a:off x="6410325" y="0"/>
            <a:ext cx="2733675" cy="3438526"/>
          </a:xfrm>
          <a:prstGeom prst="rect">
            <a:avLst/>
          </a:prstGeom>
          <a:noFill/>
        </p:spPr>
      </p:pic>
      <p:pic>
        <p:nvPicPr>
          <p:cNvPr id="6148" name="Picture 4" descr="http://ih2.redbubble.net/work.4949057.9.sticker,375x360.not-for-human-consumption-v1.png"/>
          <p:cNvPicPr>
            <a:picLocks noChangeAspect="1" noChangeArrowheads="1"/>
          </p:cNvPicPr>
          <p:nvPr/>
        </p:nvPicPr>
        <p:blipFill>
          <a:blip r:embed="rId4" cstate="print"/>
          <a:srcRect/>
          <a:stretch>
            <a:fillRect/>
          </a:stretch>
        </p:blipFill>
        <p:spPr bwMode="auto">
          <a:xfrm>
            <a:off x="-152400" y="4572000"/>
            <a:ext cx="2381249" cy="2286000"/>
          </a:xfrm>
          <a:prstGeom prst="rect">
            <a:avLst/>
          </a:prstGeom>
          <a:noFill/>
        </p:spPr>
      </p:pic>
      <p:sp>
        <p:nvSpPr>
          <p:cNvPr id="9" name="TextBox 8"/>
          <p:cNvSpPr txBox="1"/>
          <p:nvPr/>
        </p:nvSpPr>
        <p:spPr>
          <a:xfrm>
            <a:off x="0" y="914400"/>
            <a:ext cx="6324600" cy="3970318"/>
          </a:xfrm>
          <a:prstGeom prst="rect">
            <a:avLst/>
          </a:prstGeom>
          <a:noFill/>
        </p:spPr>
        <p:txBody>
          <a:bodyPr wrap="square" rtlCol="0">
            <a:spAutoFit/>
          </a:bodyPr>
          <a:lstStyle/>
          <a:p>
            <a:pPr>
              <a:buFont typeface="Arial" pitchFamily="34" charset="0"/>
              <a:buChar char="•"/>
            </a:pPr>
            <a:r>
              <a:rPr lang="en-US" dirty="0" smtClean="0"/>
              <a:t>International Program of Chemical Safety lists methyl mercury as one of the six most dangerous chemicals in the world’s environment. </a:t>
            </a:r>
          </a:p>
          <a:p>
            <a:pPr>
              <a:buFont typeface="Arial" pitchFamily="34" charset="0"/>
              <a:buChar char="•"/>
            </a:pPr>
            <a:r>
              <a:rPr lang="en-US" dirty="0" smtClean="0"/>
              <a:t>Methyl mercury can cause widespread brain lesions that result in permanent neurological disorders. </a:t>
            </a:r>
          </a:p>
          <a:p>
            <a:pPr>
              <a:buFont typeface="Arial" pitchFamily="34" charset="0"/>
              <a:buChar char="•"/>
            </a:pPr>
            <a:r>
              <a:rPr lang="en-US" dirty="0" smtClean="0"/>
              <a:t>Symptoms and direct effects of these lesions:</a:t>
            </a:r>
          </a:p>
          <a:p>
            <a:pPr marL="342900" indent="-342900">
              <a:buFont typeface="+mj-lt"/>
              <a:buAutoNum type="arabicPeriod"/>
            </a:pPr>
            <a:r>
              <a:rPr lang="en-US" dirty="0" err="1" smtClean="0"/>
              <a:t>Parasthesia</a:t>
            </a:r>
            <a:r>
              <a:rPr lang="en-US" dirty="0" smtClean="0"/>
              <a:t> </a:t>
            </a:r>
          </a:p>
          <a:p>
            <a:pPr marL="342900" indent="-342900">
              <a:buFont typeface="+mj-lt"/>
              <a:buAutoNum type="arabicPeriod"/>
            </a:pPr>
            <a:r>
              <a:rPr lang="en-US" dirty="0" smtClean="0"/>
              <a:t>Ataxia</a:t>
            </a:r>
          </a:p>
          <a:p>
            <a:pPr marL="342900" indent="-342900">
              <a:buFont typeface="+mj-lt"/>
              <a:buAutoNum type="arabicPeriod"/>
            </a:pPr>
            <a:r>
              <a:rPr lang="en-US" dirty="0" err="1" smtClean="0"/>
              <a:t>Neurasthesia</a:t>
            </a:r>
            <a:r>
              <a:rPr lang="en-US" dirty="0" smtClean="0"/>
              <a:t> </a:t>
            </a:r>
          </a:p>
          <a:p>
            <a:pPr marL="342900" indent="-342900">
              <a:buFont typeface="+mj-lt"/>
              <a:buAutoNum type="arabicPeriod"/>
            </a:pPr>
            <a:r>
              <a:rPr lang="en-US" dirty="0" smtClean="0"/>
              <a:t>Vision and hearing loss</a:t>
            </a:r>
          </a:p>
          <a:p>
            <a:pPr marL="342900" indent="-342900">
              <a:buFont typeface="+mj-lt"/>
              <a:buAutoNum type="arabicPeriod"/>
            </a:pPr>
            <a:r>
              <a:rPr lang="en-US" dirty="0" smtClean="0"/>
              <a:t>Tremors</a:t>
            </a:r>
          </a:p>
          <a:p>
            <a:pPr marL="342900" indent="-342900">
              <a:buFont typeface="+mj-lt"/>
              <a:buAutoNum type="arabicPeriod"/>
            </a:pPr>
            <a:r>
              <a:rPr lang="en-US" dirty="0" smtClean="0"/>
              <a:t>Coma/death </a:t>
            </a:r>
          </a:p>
          <a:p>
            <a:pPr>
              <a:buFont typeface="Arial" pitchFamily="34" charset="0"/>
              <a:buChar char="•"/>
            </a:pPr>
            <a:endParaRPr lang="en-US" dirty="0" smtClean="0"/>
          </a:p>
          <a:p>
            <a:pPr>
              <a:buFont typeface="Arial" pitchFamily="34" charset="0"/>
              <a:buChar char="•"/>
            </a:pPr>
            <a:endParaRPr lang="en-US" dirty="0"/>
          </a:p>
        </p:txBody>
      </p:sp>
      <p:sp>
        <p:nvSpPr>
          <p:cNvPr id="10" name="TextBox 9"/>
          <p:cNvSpPr txBox="1"/>
          <p:nvPr/>
        </p:nvSpPr>
        <p:spPr>
          <a:xfrm>
            <a:off x="2438400" y="3962400"/>
            <a:ext cx="6477000" cy="2585323"/>
          </a:xfrm>
          <a:prstGeom prst="rect">
            <a:avLst/>
          </a:prstGeom>
          <a:noFill/>
        </p:spPr>
        <p:txBody>
          <a:bodyPr wrap="square" rtlCol="0">
            <a:spAutoFit/>
          </a:bodyPr>
          <a:lstStyle/>
          <a:p>
            <a:pPr>
              <a:buFont typeface="Arial" pitchFamily="34" charset="0"/>
              <a:buChar char="•"/>
            </a:pPr>
            <a:r>
              <a:rPr lang="en-US" dirty="0" smtClean="0"/>
              <a:t>Fetuses, infants, and young children are at the highest risk for methyl mercury poisoning due to brain growth and development. </a:t>
            </a:r>
          </a:p>
          <a:p>
            <a:pPr>
              <a:buFont typeface="Arial" pitchFamily="34" charset="0"/>
              <a:buChar char="•"/>
            </a:pPr>
            <a:r>
              <a:rPr lang="en-US" dirty="0" smtClean="0"/>
              <a:t>Children in fish eating populations (for example, Japan) show deficits on neurobehavioral tests.</a:t>
            </a:r>
          </a:p>
          <a:p>
            <a:pPr>
              <a:buFont typeface="Arial" pitchFamily="34" charset="0"/>
              <a:buChar char="•"/>
            </a:pPr>
            <a:r>
              <a:rPr lang="en-US" dirty="0" smtClean="0"/>
              <a:t>Particularly on tests of attention, motor function, language, visual-spatial abilities, and memory. </a:t>
            </a:r>
          </a:p>
          <a:p>
            <a:pPr>
              <a:buFont typeface="Arial" pitchFamily="34" charset="0"/>
              <a:buChar char="•"/>
            </a:pPr>
            <a:r>
              <a:rPr lang="en-US" dirty="0" smtClean="0"/>
              <a:t>This is especially disturbing because Japanese schools have begun serving whale meat for lunch.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57200"/>
            <a:ext cx="8763000" cy="584775"/>
          </a:xfrm>
          <a:prstGeom prst="rect">
            <a:avLst/>
          </a:prstGeom>
          <a:noFill/>
        </p:spPr>
        <p:txBody>
          <a:bodyPr wrap="square" rtlCol="0">
            <a:spAutoFit/>
          </a:bodyPr>
          <a:lstStyle/>
          <a:p>
            <a:r>
              <a:rPr lang="en-US" sz="3200" dirty="0" smtClean="0"/>
              <a:t>Government regulations and advisories</a:t>
            </a:r>
            <a:endParaRPr lang="en-US" sz="3200" dirty="0"/>
          </a:p>
        </p:txBody>
      </p:sp>
      <p:sp>
        <p:nvSpPr>
          <p:cNvPr id="7" name="TextBox 6"/>
          <p:cNvSpPr txBox="1"/>
          <p:nvPr/>
        </p:nvSpPr>
        <p:spPr>
          <a:xfrm>
            <a:off x="228600" y="1447800"/>
            <a:ext cx="5486400" cy="3693319"/>
          </a:xfrm>
          <a:prstGeom prst="rect">
            <a:avLst/>
          </a:prstGeom>
          <a:noFill/>
        </p:spPr>
        <p:txBody>
          <a:bodyPr wrap="square" rtlCol="0">
            <a:spAutoFit/>
          </a:bodyPr>
          <a:lstStyle/>
          <a:p>
            <a:endParaRPr lang="en-US" dirty="0" smtClean="0"/>
          </a:p>
          <a:p>
            <a:pPr>
              <a:buFont typeface="Arial" pitchFamily="34" charset="0"/>
              <a:buChar char="•"/>
            </a:pPr>
            <a:r>
              <a:rPr lang="en-US" dirty="0" smtClean="0"/>
              <a:t>The U.S. Environmental Protection Agency acknowledges that 0.10 </a:t>
            </a:r>
            <a:r>
              <a:rPr lang="en-US" dirty="0" err="1" smtClean="0"/>
              <a:t>ug</a:t>
            </a:r>
            <a:r>
              <a:rPr lang="en-US" dirty="0" smtClean="0"/>
              <a:t>/kg/day is a safe level to consume.</a:t>
            </a:r>
          </a:p>
          <a:p>
            <a:pPr>
              <a:buFont typeface="Arial" pitchFamily="34" charset="0"/>
              <a:buChar char="•"/>
            </a:pPr>
            <a:r>
              <a:rPr lang="en-US" dirty="0" smtClean="0"/>
              <a:t>The World Health Organization sets its intake at 1.6 </a:t>
            </a:r>
            <a:r>
              <a:rPr lang="en-US" dirty="0" err="1" smtClean="0"/>
              <a:t>ug</a:t>
            </a:r>
            <a:r>
              <a:rPr lang="en-US" dirty="0" smtClean="0"/>
              <a:t>/kg per week.</a:t>
            </a:r>
          </a:p>
          <a:p>
            <a:pPr>
              <a:buFont typeface="Arial" pitchFamily="34" charset="0"/>
              <a:buChar char="•"/>
            </a:pPr>
            <a:r>
              <a:rPr lang="en-US" dirty="0" smtClean="0"/>
              <a:t>The Japanese Health Ministry has set its consumption limit to 2.0 </a:t>
            </a:r>
            <a:r>
              <a:rPr lang="en-US" dirty="0" err="1" smtClean="0"/>
              <a:t>ug</a:t>
            </a:r>
            <a:r>
              <a:rPr lang="en-US" dirty="0" smtClean="0"/>
              <a:t>/kg per week. </a:t>
            </a:r>
            <a:endParaRPr lang="en-US" dirty="0"/>
          </a:p>
          <a:p>
            <a:pPr>
              <a:buFont typeface="Arial" pitchFamily="34" charset="0"/>
              <a:buChar char="•"/>
            </a:pPr>
            <a:r>
              <a:rPr lang="en-US" dirty="0" smtClean="0"/>
              <a:t>Japanese Health Ministry set maximum contamination levels of methyl mercury in seafood products at 0.3ug/g. </a:t>
            </a:r>
            <a:r>
              <a:rPr lang="en-US" dirty="0"/>
              <a:t>T</a:t>
            </a:r>
            <a:r>
              <a:rPr lang="en-US" dirty="0" smtClean="0"/>
              <a:t>otal mercury limit is 0.4ug/g.</a:t>
            </a:r>
          </a:p>
          <a:p>
            <a:pPr>
              <a:buFont typeface="Arial" pitchFamily="34" charset="0"/>
              <a:buChar char="•"/>
            </a:pPr>
            <a:r>
              <a:rPr lang="en-US" dirty="0" smtClean="0"/>
              <a:t>Many cetacean products on the market exceed this limit. </a:t>
            </a:r>
            <a:endParaRPr lang="en-US" dirty="0"/>
          </a:p>
        </p:txBody>
      </p:sp>
      <p:pic>
        <p:nvPicPr>
          <p:cNvPr id="4098" name="Picture 2" descr="http://www.stippy.com/wp/wp-content/zuploads/2008/06/mercury_food_chain.gif"/>
          <p:cNvPicPr>
            <a:picLocks noChangeAspect="1" noChangeArrowheads="1"/>
          </p:cNvPicPr>
          <p:nvPr/>
        </p:nvPicPr>
        <p:blipFill>
          <a:blip r:embed="rId3" cstate="print"/>
          <a:srcRect/>
          <a:stretch>
            <a:fillRect/>
          </a:stretch>
        </p:blipFill>
        <p:spPr bwMode="auto">
          <a:xfrm>
            <a:off x="5724525" y="914401"/>
            <a:ext cx="3419475" cy="3505200"/>
          </a:xfrm>
          <a:prstGeom prst="rect">
            <a:avLst/>
          </a:prstGeom>
          <a:noFill/>
        </p:spPr>
      </p:pic>
      <p:sp>
        <p:nvSpPr>
          <p:cNvPr id="10" name="TextBox 9"/>
          <p:cNvSpPr txBox="1"/>
          <p:nvPr/>
        </p:nvSpPr>
        <p:spPr>
          <a:xfrm>
            <a:off x="5562600" y="4648200"/>
            <a:ext cx="3581400" cy="2031325"/>
          </a:xfrm>
          <a:prstGeom prst="rect">
            <a:avLst/>
          </a:prstGeom>
          <a:noFill/>
        </p:spPr>
        <p:txBody>
          <a:bodyPr wrap="square" rtlCol="0">
            <a:spAutoFit/>
          </a:bodyPr>
          <a:lstStyle/>
          <a:p>
            <a:pPr>
              <a:buFont typeface="Arial" pitchFamily="34" charset="0"/>
              <a:buChar char="•"/>
            </a:pPr>
            <a:r>
              <a:rPr lang="en-US" dirty="0" smtClean="0"/>
              <a:t>These regulations are aimed towards people who eat seafood regularly, as well as pregnant women. </a:t>
            </a:r>
          </a:p>
          <a:p>
            <a:pPr>
              <a:buFont typeface="Arial" pitchFamily="34" charset="0"/>
              <a:buChar char="•"/>
            </a:pPr>
            <a:r>
              <a:rPr lang="en-US" dirty="0" smtClean="0"/>
              <a:t>Fetal mercury levels are always much higher than their mothers. Low doses still very toxic.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7391400" cy="584775"/>
          </a:xfrm>
          <a:prstGeom prst="rect">
            <a:avLst/>
          </a:prstGeom>
          <a:noFill/>
        </p:spPr>
        <p:txBody>
          <a:bodyPr wrap="square" rtlCol="0">
            <a:spAutoFit/>
          </a:bodyPr>
          <a:lstStyle/>
          <a:p>
            <a:r>
              <a:rPr lang="en-US" sz="3200" dirty="0" smtClean="0"/>
              <a:t>Cetacean in the market</a:t>
            </a:r>
            <a:endParaRPr lang="en-US" sz="3200" dirty="0"/>
          </a:p>
        </p:txBody>
      </p:sp>
      <p:sp>
        <p:nvSpPr>
          <p:cNvPr id="6" name="TextBox 5"/>
          <p:cNvSpPr txBox="1"/>
          <p:nvPr/>
        </p:nvSpPr>
        <p:spPr>
          <a:xfrm>
            <a:off x="0" y="990600"/>
            <a:ext cx="5029200" cy="3139321"/>
          </a:xfrm>
          <a:prstGeom prst="rect">
            <a:avLst/>
          </a:prstGeom>
          <a:noFill/>
        </p:spPr>
        <p:txBody>
          <a:bodyPr wrap="square" rtlCol="0">
            <a:spAutoFit/>
          </a:bodyPr>
          <a:lstStyle/>
          <a:p>
            <a:endParaRPr lang="en-US" dirty="0" smtClean="0"/>
          </a:p>
          <a:p>
            <a:pPr>
              <a:buFont typeface="Arial" pitchFamily="34" charset="0"/>
              <a:buChar char="•"/>
            </a:pPr>
            <a:r>
              <a:rPr lang="en-US" dirty="0" smtClean="0"/>
              <a:t> 2000-2002 professor </a:t>
            </a:r>
            <a:r>
              <a:rPr lang="en-US" dirty="0" err="1" smtClean="0"/>
              <a:t>Tetsyua</a:t>
            </a:r>
            <a:r>
              <a:rPr lang="en-US" dirty="0" smtClean="0"/>
              <a:t> Endo, of the Health Sciences University of </a:t>
            </a:r>
            <a:r>
              <a:rPr lang="en-US" dirty="0" err="1" smtClean="0"/>
              <a:t>Hakkaido</a:t>
            </a:r>
            <a:r>
              <a:rPr lang="en-US" dirty="0" smtClean="0"/>
              <a:t>, exposed the actual levels of mercury and methyl mercury in cetacean products on the market.</a:t>
            </a:r>
          </a:p>
          <a:p>
            <a:pPr>
              <a:buFont typeface="Arial" pitchFamily="34" charset="0"/>
              <a:buChar char="•"/>
            </a:pPr>
            <a:r>
              <a:rPr lang="en-US" dirty="0" smtClean="0"/>
              <a:t>Purchased fresh and frozen products from vendors and processors, then analyzed mercury content. </a:t>
            </a:r>
          </a:p>
          <a:p>
            <a:pPr>
              <a:buFont typeface="Arial" pitchFamily="34" charset="0"/>
              <a:buChar char="•"/>
            </a:pPr>
            <a:r>
              <a:rPr lang="en-US" dirty="0" smtClean="0"/>
              <a:t>Found that 137 of  their meat samples exceeded the total mercury limit of 0.4ug/g set by the Japanese government. </a:t>
            </a:r>
            <a:endParaRPr lang="en-US" dirty="0"/>
          </a:p>
        </p:txBody>
      </p:sp>
      <p:pic>
        <p:nvPicPr>
          <p:cNvPr id="29698" name="Picture 2" descr="http://newsfromjapan.files.wordpress.com/2008/02/minke-whale-meat-small.jpg"/>
          <p:cNvPicPr>
            <a:picLocks noChangeAspect="1" noChangeArrowheads="1"/>
          </p:cNvPicPr>
          <p:nvPr/>
        </p:nvPicPr>
        <p:blipFill>
          <a:blip r:embed="rId3" cstate="print"/>
          <a:srcRect/>
          <a:stretch>
            <a:fillRect/>
          </a:stretch>
        </p:blipFill>
        <p:spPr bwMode="auto">
          <a:xfrm>
            <a:off x="6172200" y="0"/>
            <a:ext cx="2762250" cy="3691371"/>
          </a:xfrm>
          <a:prstGeom prst="rect">
            <a:avLst/>
          </a:prstGeom>
          <a:noFill/>
        </p:spPr>
      </p:pic>
      <p:pic>
        <p:nvPicPr>
          <p:cNvPr id="29700" name="Picture 4" descr="http://yanai.blackmage.org/sky2/wp-content/uploads/2006/10/whalemeat.jpg"/>
          <p:cNvPicPr>
            <a:picLocks noChangeAspect="1" noChangeArrowheads="1"/>
          </p:cNvPicPr>
          <p:nvPr/>
        </p:nvPicPr>
        <p:blipFill>
          <a:blip r:embed="rId4" cstate="print"/>
          <a:srcRect/>
          <a:stretch>
            <a:fillRect/>
          </a:stretch>
        </p:blipFill>
        <p:spPr bwMode="auto">
          <a:xfrm>
            <a:off x="4800600" y="3810000"/>
            <a:ext cx="1828800" cy="3048000"/>
          </a:xfrm>
          <a:prstGeom prst="rect">
            <a:avLst/>
          </a:prstGeom>
          <a:noFill/>
        </p:spPr>
      </p:pic>
      <p:pic>
        <p:nvPicPr>
          <p:cNvPr id="29702" name="Picture 6" descr="http://c.photoshelter.com/img-get/I0000YGElEF61Zu0/s"/>
          <p:cNvPicPr>
            <a:picLocks noChangeAspect="1" noChangeArrowheads="1"/>
          </p:cNvPicPr>
          <p:nvPr/>
        </p:nvPicPr>
        <p:blipFill>
          <a:blip r:embed="rId5" cstate="print"/>
          <a:srcRect/>
          <a:stretch>
            <a:fillRect/>
          </a:stretch>
        </p:blipFill>
        <p:spPr bwMode="auto">
          <a:xfrm>
            <a:off x="6934200" y="3810000"/>
            <a:ext cx="2029968" cy="3048000"/>
          </a:xfrm>
          <a:prstGeom prst="rect">
            <a:avLst/>
          </a:prstGeom>
          <a:noFill/>
        </p:spPr>
      </p:pic>
      <p:pic>
        <p:nvPicPr>
          <p:cNvPr id="29704" name="Picture 8" descr="http://www.thecitrusreport.com/wp-content/uploads/2010/03/WhaleMeat2.jpg"/>
          <p:cNvPicPr>
            <a:picLocks noChangeAspect="1" noChangeArrowheads="1"/>
          </p:cNvPicPr>
          <p:nvPr/>
        </p:nvPicPr>
        <p:blipFill>
          <a:blip r:embed="rId6" cstate="print"/>
          <a:srcRect/>
          <a:stretch>
            <a:fillRect/>
          </a:stretch>
        </p:blipFill>
        <p:spPr bwMode="auto">
          <a:xfrm>
            <a:off x="457200" y="4419600"/>
            <a:ext cx="3551068" cy="2438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7848600" cy="584775"/>
          </a:xfrm>
          <a:prstGeom prst="rect">
            <a:avLst/>
          </a:prstGeom>
          <a:noFill/>
        </p:spPr>
        <p:txBody>
          <a:bodyPr wrap="square" rtlCol="0">
            <a:spAutoFit/>
          </a:bodyPr>
          <a:lstStyle/>
          <a:p>
            <a:r>
              <a:rPr lang="en-US" sz="3200" dirty="0" smtClean="0"/>
              <a:t>Endo’s results for toothed cetaceans</a:t>
            </a:r>
            <a:endParaRPr lang="en-US" sz="3200" dirty="0"/>
          </a:p>
        </p:txBody>
      </p:sp>
      <p:sp>
        <p:nvSpPr>
          <p:cNvPr id="9" name="Rectangle 8"/>
          <p:cNvSpPr/>
          <p:nvPr/>
        </p:nvSpPr>
        <p:spPr>
          <a:xfrm>
            <a:off x="457200" y="1524000"/>
            <a:ext cx="8305800" cy="4247317"/>
          </a:xfrm>
          <a:prstGeom prst="rect">
            <a:avLst/>
          </a:prstGeom>
        </p:spPr>
        <p:txBody>
          <a:bodyPr wrap="square">
            <a:spAutoFit/>
          </a:bodyPr>
          <a:lstStyle/>
          <a:p>
            <a:r>
              <a:rPr lang="en-US" dirty="0" smtClean="0"/>
              <a:t>TABLE 1. Total Mercury Concentrations in Red Meats</a:t>
            </a:r>
          </a:p>
          <a:p>
            <a:r>
              <a:rPr lang="en-US" dirty="0" smtClean="0"/>
              <a:t>Originating from </a:t>
            </a:r>
            <a:r>
              <a:rPr lang="en-US" dirty="0" err="1" smtClean="0"/>
              <a:t>Odontocetea</a:t>
            </a:r>
            <a:endParaRPr lang="en-US" dirty="0" smtClean="0"/>
          </a:p>
          <a:p>
            <a:r>
              <a:rPr lang="en-US" dirty="0" smtClean="0"/>
              <a:t>species                                  total mercury                         (no. of sample and range)</a:t>
            </a:r>
          </a:p>
          <a:p>
            <a:endParaRPr lang="en-US" dirty="0" smtClean="0"/>
          </a:p>
          <a:p>
            <a:r>
              <a:rPr lang="en-US" dirty="0" err="1" smtClean="0"/>
              <a:t>Dall’s</a:t>
            </a:r>
            <a:r>
              <a:rPr lang="en-US" dirty="0" smtClean="0"/>
              <a:t> porpoise                          1.26                                          (n ) 17, 0.52-2.51)</a:t>
            </a:r>
          </a:p>
          <a:p>
            <a:r>
              <a:rPr lang="en-US" dirty="0" smtClean="0"/>
              <a:t>Baird’s beaked whale                1.64                                         (n ) 60, 0.43-6.46)</a:t>
            </a:r>
          </a:p>
          <a:p>
            <a:r>
              <a:rPr lang="en-US" dirty="0" err="1" smtClean="0"/>
              <a:t>pantropical</a:t>
            </a:r>
            <a:r>
              <a:rPr lang="en-US" dirty="0" smtClean="0"/>
              <a:t> spotted dolphin   4.72                                         (n ) 3, 4.28-5.02)</a:t>
            </a:r>
          </a:p>
          <a:p>
            <a:r>
              <a:rPr lang="en-US" dirty="0" err="1" smtClean="0"/>
              <a:t>Risso’s</a:t>
            </a:r>
            <a:r>
              <a:rPr lang="en-US" dirty="0" smtClean="0"/>
              <a:t> dolphin                         5.42                                          (n ) 15, 1.70-20.3)</a:t>
            </a:r>
          </a:p>
          <a:p>
            <a:r>
              <a:rPr lang="en-US" dirty="0" smtClean="0"/>
              <a:t>rough-toothed dolphin           6.00                                         (n ) 2, 2.01, and 9.98)</a:t>
            </a:r>
          </a:p>
          <a:p>
            <a:r>
              <a:rPr lang="en-US" dirty="0" smtClean="0"/>
              <a:t>pilot whale                                7.59                                         (n ) 23, 1.33-23.1)</a:t>
            </a:r>
          </a:p>
          <a:p>
            <a:r>
              <a:rPr lang="en-US" dirty="0" smtClean="0"/>
              <a:t>bottlenose dolphin                  9.55                                         (n ) 9, 2.36-22.5)</a:t>
            </a:r>
          </a:p>
          <a:p>
            <a:r>
              <a:rPr lang="en-US" dirty="0" smtClean="0"/>
              <a:t>striped dolphin                        15.0                                          (n ) 5, 1.04-63.4)</a:t>
            </a:r>
          </a:p>
          <a:p>
            <a:r>
              <a:rPr lang="en-US" dirty="0" smtClean="0"/>
              <a:t>false killer whale                      46.9 			   (n ) 3, 27.3-81.0)</a:t>
            </a:r>
          </a:p>
          <a:p>
            <a:endParaRPr lang="en-US" dirty="0" smtClean="0"/>
          </a:p>
          <a:p>
            <a:r>
              <a:rPr lang="en-US" dirty="0" smtClean="0"/>
              <a:t>*Mean ( SD of total mercury (</a:t>
            </a:r>
            <a:r>
              <a:rPr lang="en-US" dirty="0" err="1"/>
              <a:t>u</a:t>
            </a:r>
            <a:r>
              <a:rPr lang="en-US" dirty="0" err="1" smtClean="0"/>
              <a:t>g</a:t>
            </a:r>
            <a:r>
              <a:rPr lang="en-US" dirty="0" smtClean="0"/>
              <a:t>/wet 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229600" cy="584775"/>
          </a:xfrm>
          <a:prstGeom prst="rect">
            <a:avLst/>
          </a:prstGeom>
          <a:noFill/>
        </p:spPr>
        <p:txBody>
          <a:bodyPr wrap="square" rtlCol="0">
            <a:spAutoFit/>
          </a:bodyPr>
          <a:lstStyle/>
          <a:p>
            <a:r>
              <a:rPr lang="en-US" sz="3200" dirty="0" smtClean="0"/>
              <a:t>Endo’s results for baleen whales</a:t>
            </a:r>
            <a:endParaRPr lang="en-US" sz="3200" dirty="0"/>
          </a:p>
        </p:txBody>
      </p:sp>
      <p:sp>
        <p:nvSpPr>
          <p:cNvPr id="5" name="Rectangle 4"/>
          <p:cNvSpPr/>
          <p:nvPr/>
        </p:nvSpPr>
        <p:spPr>
          <a:xfrm>
            <a:off x="457200" y="1371600"/>
            <a:ext cx="8153400" cy="3970318"/>
          </a:xfrm>
          <a:prstGeom prst="rect">
            <a:avLst/>
          </a:prstGeom>
        </p:spPr>
        <p:txBody>
          <a:bodyPr wrap="square">
            <a:spAutoFit/>
          </a:bodyPr>
          <a:lstStyle/>
          <a:p>
            <a:r>
              <a:rPr lang="en-US" dirty="0" smtClean="0"/>
              <a:t>TABLE 2. Total Mercury Concentrations in Red Meats</a:t>
            </a:r>
          </a:p>
          <a:p>
            <a:r>
              <a:rPr lang="en-US" dirty="0" smtClean="0"/>
              <a:t>Originating from </a:t>
            </a:r>
            <a:r>
              <a:rPr lang="en-US" dirty="0" err="1" smtClean="0"/>
              <a:t>Mystecete</a:t>
            </a:r>
            <a:endParaRPr lang="en-US" dirty="0" smtClean="0"/>
          </a:p>
          <a:p>
            <a:endParaRPr lang="en-US" dirty="0" smtClean="0"/>
          </a:p>
          <a:p>
            <a:r>
              <a:rPr lang="en-US" dirty="0" smtClean="0"/>
              <a:t>Species                            total mercury                               (no. of sample and range)</a:t>
            </a:r>
          </a:p>
          <a:p>
            <a:r>
              <a:rPr lang="en-US" dirty="0" smtClean="0"/>
              <a:t>Southern </a:t>
            </a:r>
            <a:r>
              <a:rPr lang="en-US" dirty="0" err="1" smtClean="0"/>
              <a:t>Minke</a:t>
            </a:r>
            <a:r>
              <a:rPr lang="en-US" dirty="0" smtClean="0"/>
              <a:t> whale       0.03                                               (n ) 22, 0.01-0.08)</a:t>
            </a:r>
          </a:p>
          <a:p>
            <a:r>
              <a:rPr lang="en-US" dirty="0" smtClean="0"/>
              <a:t>North Pacific </a:t>
            </a:r>
            <a:r>
              <a:rPr lang="en-US" dirty="0" err="1" smtClean="0"/>
              <a:t>Minke</a:t>
            </a:r>
            <a:endParaRPr lang="en-US" dirty="0" smtClean="0"/>
          </a:p>
          <a:p>
            <a:r>
              <a:rPr lang="en-US" dirty="0" smtClean="0"/>
              <a:t>whale </a:t>
            </a:r>
            <a:r>
              <a:rPr lang="en-US" dirty="0"/>
              <a:t> </a:t>
            </a:r>
            <a:r>
              <a:rPr lang="en-US" dirty="0" smtClean="0"/>
              <a:t>                                  0.10                                               (n ) 13, 0.01-0.54)</a:t>
            </a:r>
          </a:p>
          <a:p>
            <a:r>
              <a:rPr lang="en-US" dirty="0" smtClean="0"/>
              <a:t>North Pacific </a:t>
            </a:r>
            <a:r>
              <a:rPr lang="en-US" dirty="0" err="1" smtClean="0"/>
              <a:t>Minke</a:t>
            </a:r>
            <a:endParaRPr lang="en-US" dirty="0" smtClean="0"/>
          </a:p>
          <a:p>
            <a:r>
              <a:rPr lang="en-US" dirty="0" smtClean="0"/>
              <a:t>whale (J)                              0.09                                               (n ) 10, 0.05-0.14)</a:t>
            </a:r>
          </a:p>
          <a:p>
            <a:r>
              <a:rPr lang="en-US" dirty="0" err="1" smtClean="0"/>
              <a:t>Bryde’s</a:t>
            </a:r>
            <a:r>
              <a:rPr lang="en-US" dirty="0" smtClean="0"/>
              <a:t> whale                      0.08                                               (n ) 10, 0.03-0.22)</a:t>
            </a:r>
          </a:p>
          <a:p>
            <a:r>
              <a:rPr lang="en-US" dirty="0" smtClean="0"/>
              <a:t>fin whale                              0.07                                               (n ) 6, 0.03-0.22)</a:t>
            </a:r>
          </a:p>
          <a:p>
            <a:r>
              <a:rPr lang="en-US" dirty="0" err="1" smtClean="0"/>
              <a:t>sei</a:t>
            </a:r>
            <a:r>
              <a:rPr lang="en-US" dirty="0" smtClean="0"/>
              <a:t> whale                             0.02                                                (n ) 2, 0.01, and 0.03)</a:t>
            </a:r>
          </a:p>
          <a:p>
            <a:endParaRPr lang="en-US" dirty="0" smtClean="0"/>
          </a:p>
          <a:p>
            <a:r>
              <a:rPr lang="en-US" dirty="0" smtClean="0"/>
              <a:t>*Mean ( SD of total mercury (</a:t>
            </a:r>
            <a:r>
              <a:rPr lang="en-US" dirty="0" err="1"/>
              <a:t>u</a:t>
            </a:r>
            <a:r>
              <a:rPr lang="en-US" dirty="0" err="1" smtClean="0"/>
              <a:t>g</a:t>
            </a:r>
            <a:r>
              <a:rPr lang="en-US" dirty="0" smtClean="0"/>
              <a:t>/wet g).</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2667</TotalTime>
  <Words>2506</Words>
  <Application>Microsoft Office PowerPoint</Application>
  <PresentationFormat>On-screen Show (4:3)</PresentationFormat>
  <Paragraphs>213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Free Mercury: Japan’s whaling trade promotes the consumption of toxic mercury levels.</vt:lpstr>
      <vt:lpstr>A brief history of whaling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116</cp:revision>
  <dcterms:created xsi:type="dcterms:W3CDTF">2011-03-15T18:34:11Z</dcterms:created>
  <dcterms:modified xsi:type="dcterms:W3CDTF">2011-04-04T16:01:07Z</dcterms:modified>
</cp:coreProperties>
</file>