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959BA5D7-4566-45DE-8B8E-A3C4B4E79C26}" type="datetimeFigureOut">
              <a:rPr lang="en-US" smtClean="0"/>
              <a:t>11/6/2012</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AC514069-A18D-4B64-B740-2C547AAE2F7B}"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959BA5D7-4566-45DE-8B8E-A3C4B4E79C26}" type="datetimeFigureOut">
              <a:rPr lang="en-US" smtClean="0"/>
              <a:t>11/6/2012</a:t>
            </a:fld>
            <a:endParaRPr lang="en-US"/>
          </a:p>
        </p:txBody>
      </p:sp>
      <p:sp>
        <p:nvSpPr>
          <p:cNvPr id="14" name="Slide Number Placeholder 13"/>
          <p:cNvSpPr>
            <a:spLocks noGrp="1"/>
          </p:cNvSpPr>
          <p:nvPr>
            <p:ph type="sldNum" sz="quarter" idx="11"/>
          </p:nvPr>
        </p:nvSpPr>
        <p:spPr/>
        <p:txBody>
          <a:bodyPr/>
          <a:lstStyle/>
          <a:p>
            <a:fld id="{AC514069-A18D-4B64-B740-2C547AAE2F7B}"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959BA5D7-4566-45DE-8B8E-A3C4B4E79C26}" type="datetimeFigureOut">
              <a:rPr lang="en-US" smtClean="0"/>
              <a:t>11/6/2012</a:t>
            </a:fld>
            <a:endParaRPr lang="en-US"/>
          </a:p>
        </p:txBody>
      </p:sp>
      <p:sp>
        <p:nvSpPr>
          <p:cNvPr id="14" name="Slide Number Placeholder 13"/>
          <p:cNvSpPr>
            <a:spLocks noGrp="1"/>
          </p:cNvSpPr>
          <p:nvPr>
            <p:ph type="sldNum" sz="quarter" idx="11"/>
          </p:nvPr>
        </p:nvSpPr>
        <p:spPr/>
        <p:txBody>
          <a:bodyPr/>
          <a:lstStyle/>
          <a:p>
            <a:fld id="{AC514069-A18D-4B64-B740-2C547AAE2F7B}"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959BA5D7-4566-45DE-8B8E-A3C4B4E79C26}" type="datetimeFigureOut">
              <a:rPr lang="en-US" smtClean="0"/>
              <a:t>11/6/2012</a:t>
            </a:fld>
            <a:endParaRPr lang="en-US"/>
          </a:p>
        </p:txBody>
      </p:sp>
      <p:sp>
        <p:nvSpPr>
          <p:cNvPr id="11" name="Slide Number Placeholder 10"/>
          <p:cNvSpPr>
            <a:spLocks noGrp="1"/>
          </p:cNvSpPr>
          <p:nvPr>
            <p:ph type="sldNum" sz="quarter" idx="11"/>
          </p:nvPr>
        </p:nvSpPr>
        <p:spPr/>
        <p:txBody>
          <a:bodyPr/>
          <a:lstStyle/>
          <a:p>
            <a:fld id="{AC514069-A18D-4B64-B740-2C547AAE2F7B}"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959BA5D7-4566-45DE-8B8E-A3C4B4E79C26}" type="datetimeFigureOut">
              <a:rPr lang="en-US" smtClean="0"/>
              <a:t>11/6/2012</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AC514069-A18D-4B64-B740-2C547AAE2F7B}"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959BA5D7-4566-45DE-8B8E-A3C4B4E79C26}" type="datetimeFigureOut">
              <a:rPr lang="en-US" smtClean="0"/>
              <a:t>11/6/2012</a:t>
            </a:fld>
            <a:endParaRPr lang="en-US"/>
          </a:p>
        </p:txBody>
      </p:sp>
      <p:sp>
        <p:nvSpPr>
          <p:cNvPr id="13" name="Slide Number Placeholder 12"/>
          <p:cNvSpPr>
            <a:spLocks noGrp="1"/>
          </p:cNvSpPr>
          <p:nvPr>
            <p:ph type="sldNum" sz="quarter" idx="11"/>
          </p:nvPr>
        </p:nvSpPr>
        <p:spPr/>
        <p:txBody>
          <a:bodyPr/>
          <a:lstStyle/>
          <a:p>
            <a:fld id="{AC514069-A18D-4B64-B740-2C547AAE2F7B}"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959BA5D7-4566-45DE-8B8E-A3C4B4E79C26}" type="datetimeFigureOut">
              <a:rPr lang="en-US" smtClean="0"/>
              <a:t>11/6/2012</a:t>
            </a:fld>
            <a:endParaRPr lang="en-US"/>
          </a:p>
        </p:txBody>
      </p:sp>
      <p:sp>
        <p:nvSpPr>
          <p:cNvPr id="14" name="Slide Number Placeholder 13"/>
          <p:cNvSpPr>
            <a:spLocks noGrp="1"/>
          </p:cNvSpPr>
          <p:nvPr>
            <p:ph type="sldNum" sz="quarter" idx="11"/>
          </p:nvPr>
        </p:nvSpPr>
        <p:spPr/>
        <p:txBody>
          <a:bodyPr/>
          <a:lstStyle/>
          <a:p>
            <a:fld id="{AC514069-A18D-4B64-B740-2C547AAE2F7B}"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959BA5D7-4566-45DE-8B8E-A3C4B4E79C26}" type="datetimeFigureOut">
              <a:rPr lang="en-US" smtClean="0"/>
              <a:t>11/6/2012</a:t>
            </a:fld>
            <a:endParaRPr lang="en-US"/>
          </a:p>
        </p:txBody>
      </p:sp>
      <p:sp>
        <p:nvSpPr>
          <p:cNvPr id="10" name="Slide Number Placeholder 9"/>
          <p:cNvSpPr>
            <a:spLocks noGrp="1"/>
          </p:cNvSpPr>
          <p:nvPr>
            <p:ph type="sldNum" sz="quarter" idx="11"/>
          </p:nvPr>
        </p:nvSpPr>
        <p:spPr/>
        <p:txBody>
          <a:bodyPr/>
          <a:lstStyle/>
          <a:p>
            <a:fld id="{AC514069-A18D-4B64-B740-2C547AAE2F7B}"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59BA5D7-4566-45DE-8B8E-A3C4B4E79C26}" type="datetimeFigureOut">
              <a:rPr lang="en-US" smtClean="0"/>
              <a:t>11/6/2012</a:t>
            </a:fld>
            <a:endParaRPr lang="en-US"/>
          </a:p>
        </p:txBody>
      </p:sp>
      <p:sp>
        <p:nvSpPr>
          <p:cNvPr id="9" name="Slide Number Placeholder 8"/>
          <p:cNvSpPr>
            <a:spLocks noGrp="1"/>
          </p:cNvSpPr>
          <p:nvPr>
            <p:ph type="sldNum" sz="quarter" idx="11"/>
          </p:nvPr>
        </p:nvSpPr>
        <p:spPr/>
        <p:txBody>
          <a:bodyPr/>
          <a:lstStyle/>
          <a:p>
            <a:fld id="{AC514069-A18D-4B64-B740-2C547AAE2F7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959BA5D7-4566-45DE-8B8E-A3C4B4E79C26}" type="datetimeFigureOut">
              <a:rPr lang="en-US" smtClean="0"/>
              <a:t>11/6/2012</a:t>
            </a:fld>
            <a:endParaRPr lang="en-US"/>
          </a:p>
        </p:txBody>
      </p:sp>
      <p:sp>
        <p:nvSpPr>
          <p:cNvPr id="16" name="Slide Number Placeholder 15"/>
          <p:cNvSpPr>
            <a:spLocks noGrp="1"/>
          </p:cNvSpPr>
          <p:nvPr>
            <p:ph type="sldNum" sz="quarter" idx="11"/>
          </p:nvPr>
        </p:nvSpPr>
        <p:spPr/>
        <p:txBody>
          <a:bodyPr/>
          <a:lstStyle/>
          <a:p>
            <a:fld id="{AC514069-A18D-4B64-B740-2C547AAE2F7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959BA5D7-4566-45DE-8B8E-A3C4B4E79C26}" type="datetimeFigureOut">
              <a:rPr lang="en-US" smtClean="0"/>
              <a:t>11/6/2012</a:t>
            </a:fld>
            <a:endParaRPr lang="en-US"/>
          </a:p>
        </p:txBody>
      </p:sp>
      <p:sp>
        <p:nvSpPr>
          <p:cNvPr id="17" name="Slide Number Placeholder 16"/>
          <p:cNvSpPr>
            <a:spLocks noGrp="1"/>
          </p:cNvSpPr>
          <p:nvPr>
            <p:ph type="sldNum" sz="quarter" idx="11"/>
          </p:nvPr>
        </p:nvSpPr>
        <p:spPr/>
        <p:txBody>
          <a:bodyPr/>
          <a:lstStyle/>
          <a:p>
            <a:fld id="{AC514069-A18D-4B64-B740-2C547AAE2F7B}"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AC514069-A18D-4B64-B740-2C547AAE2F7B}"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959BA5D7-4566-45DE-8B8E-A3C4B4E79C26}" type="datetimeFigureOut">
              <a:rPr lang="en-US" smtClean="0"/>
              <a:t>11/6/2012</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nrd.nhtsa.dot.gov/Pubs/811379.pdf" TargetMode="External"/><Relationship Id="rId3" Type="http://schemas.openxmlformats.org/officeDocument/2006/relationships/hyperlink" Target="http://www.caranddriver.com/features/texting-while-driving-how-dangerous-is-it" TargetMode="External"/><Relationship Id="rId7" Type="http://schemas.openxmlformats.org/officeDocument/2006/relationships/hyperlink" Target="http://www.seomoz.org/blog/how-much-does-google-make" TargetMode="External"/><Relationship Id="rId2" Type="http://schemas.openxmlformats.org/officeDocument/2006/relationships/hyperlink" Target="http://online.wsj.com/article/SB10000872396390443779404577643981045121516.html" TargetMode="External"/><Relationship Id="rId1" Type="http://schemas.openxmlformats.org/officeDocument/2006/relationships/slideLayout" Target="../slideLayouts/slideLayout2.xml"/><Relationship Id="rId6" Type="http://schemas.openxmlformats.org/officeDocument/2006/relationships/hyperlink" Target="http://handsfreeinfo.com/new-york-cell-phones-texting-laws-hands-free-info" TargetMode="External"/><Relationship Id="rId11" Type="http://schemas.openxmlformats.org/officeDocument/2006/relationships/hyperlink" Target="http://www.fotopedia.com/items/flickr-2314156634" TargetMode="External"/><Relationship Id="rId5" Type="http://schemas.openxmlformats.org/officeDocument/2006/relationships/hyperlink" Target="http://handsfreeinfo.com/florida-cell-phones-texting-laws-hands-free-info" TargetMode="External"/><Relationship Id="rId10" Type="http://schemas.openxmlformats.org/officeDocument/2006/relationships/hyperlink" Target="http://www.nytimes.com/2001/09/25/science/scientist-at-work-steve-mann-real-life-cyborg-challenges-reality-with-technology.html" TargetMode="External"/><Relationship Id="rId4" Type="http://schemas.openxmlformats.org/officeDocument/2006/relationships/hyperlink" Target="http://www.cga.ct.gov/2011/pub/chap248.htm" TargetMode="External"/><Relationship Id="rId9" Type="http://schemas.openxmlformats.org/officeDocument/2006/relationships/hyperlink" Target="http://pogue.blogs.nytimes.com/2012/09/13/google-glass-and-the-future-of-techn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9c6W4CCU9M4"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Ma8NbpCvSwo"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3200" dirty="0" smtClean="0"/>
              <a:t>By: Justin Kline</a:t>
            </a:r>
            <a:endParaRPr lang="en-US" sz="3200" dirty="0"/>
          </a:p>
        </p:txBody>
      </p:sp>
      <p:sp>
        <p:nvSpPr>
          <p:cNvPr id="2" name="Title 1"/>
          <p:cNvSpPr>
            <a:spLocks noGrp="1"/>
          </p:cNvSpPr>
          <p:nvPr>
            <p:ph type="title"/>
          </p:nvPr>
        </p:nvSpPr>
        <p:spPr>
          <a:xfrm>
            <a:off x="457200" y="381000"/>
            <a:ext cx="5943600" cy="3200400"/>
          </a:xfrm>
        </p:spPr>
        <p:txBody>
          <a:bodyPr>
            <a:normAutofit/>
          </a:bodyPr>
          <a:lstStyle/>
          <a:p>
            <a:r>
              <a:rPr lang="en-US" sz="5400" dirty="0" smtClean="0"/>
              <a:t>We are </a:t>
            </a:r>
            <a:r>
              <a:rPr lang="en-US" sz="5400" dirty="0" smtClean="0">
                <a:solidFill>
                  <a:srgbClr val="FF0000"/>
                </a:solidFill>
              </a:rPr>
              <a:t>Not</a:t>
            </a:r>
            <a:r>
              <a:rPr lang="en-US" sz="5400" dirty="0" smtClean="0"/>
              <a:t> Ready for Google Glass</a:t>
            </a:r>
            <a:endParaRPr lang="en-US" sz="5400" dirty="0"/>
          </a:p>
        </p:txBody>
      </p:sp>
    </p:spTree>
    <p:extLst>
      <p:ext uri="{BB962C8B-B14F-4D97-AF65-F5344CB8AC3E}">
        <p14:creationId xmlns:p14="http://schemas.microsoft.com/office/powerpoint/2010/main" val="1447956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8763000" cy="584775"/>
          </a:xfrm>
          <a:prstGeom prst="rect">
            <a:avLst/>
          </a:prstGeom>
          <a:noFill/>
        </p:spPr>
        <p:txBody>
          <a:bodyPr wrap="square" rtlCol="0">
            <a:spAutoFit/>
          </a:bodyPr>
          <a:lstStyle/>
          <a:p>
            <a:pPr algn="ctr"/>
            <a:r>
              <a:rPr lang="en-US" sz="3200" dirty="0" smtClean="0"/>
              <a:t>Politically and legally speaking – who cares?</a:t>
            </a:r>
            <a:endParaRPr lang="en-US" sz="3200" dirty="0"/>
          </a:p>
        </p:txBody>
      </p:sp>
      <p:sp>
        <p:nvSpPr>
          <p:cNvPr id="5" name="TextBox 4"/>
          <p:cNvSpPr txBox="1"/>
          <p:nvPr/>
        </p:nvSpPr>
        <p:spPr>
          <a:xfrm>
            <a:off x="228600" y="737175"/>
            <a:ext cx="8534400" cy="3785652"/>
          </a:xfrm>
          <a:prstGeom prst="rect">
            <a:avLst/>
          </a:prstGeom>
          <a:noFill/>
        </p:spPr>
        <p:txBody>
          <a:bodyPr wrap="square" rtlCol="0">
            <a:spAutoFit/>
          </a:bodyPr>
          <a:lstStyle/>
          <a:p>
            <a:pPr algn="ctr"/>
            <a:r>
              <a:rPr lang="en-US" sz="2400" b="1" dirty="0" smtClean="0"/>
              <a:t>Distracted driving is not illegal in </a:t>
            </a:r>
            <a:r>
              <a:rPr lang="en-US" sz="2400" b="1" i="1" dirty="0" smtClean="0"/>
              <a:t>all</a:t>
            </a:r>
            <a:r>
              <a:rPr lang="en-US" sz="2400" b="1" dirty="0" smtClean="0"/>
              <a:t> 50 states – only </a:t>
            </a:r>
            <a:r>
              <a:rPr lang="en-US" sz="2400" b="1" i="1" dirty="0" smtClean="0"/>
              <a:t>some</a:t>
            </a:r>
            <a:r>
              <a:rPr lang="en-US" sz="2400" b="1" dirty="0" smtClean="0"/>
              <a:t>.</a:t>
            </a:r>
            <a:br>
              <a:rPr lang="en-US" sz="2400" b="1" dirty="0" smtClean="0"/>
            </a:br>
            <a:endParaRPr lang="en-US" sz="2400" b="1" dirty="0" smtClean="0"/>
          </a:p>
          <a:p>
            <a:pPr marL="285750" indent="-285750">
              <a:buFont typeface="Arial" pitchFamily="34" charset="0"/>
              <a:buChar char="•"/>
            </a:pPr>
            <a:r>
              <a:rPr lang="en-US" sz="2400" b="1" dirty="0" smtClean="0">
                <a:solidFill>
                  <a:srgbClr val="FF0000"/>
                </a:solidFill>
              </a:rPr>
              <a:t>Connecticut –</a:t>
            </a:r>
            <a:r>
              <a:rPr lang="en-US" sz="2400" dirty="0" smtClean="0"/>
              <a:t> first state to ban the use of mobile phones while operating a motor vehicle (Connecticut General Statutes, 2006).</a:t>
            </a:r>
          </a:p>
          <a:p>
            <a:pPr marL="285750" indent="-285750">
              <a:buFont typeface="Arial" pitchFamily="34" charset="0"/>
              <a:buChar char="•"/>
            </a:pPr>
            <a:r>
              <a:rPr lang="en-US" sz="2400" b="1" dirty="0" smtClean="0">
                <a:solidFill>
                  <a:srgbClr val="FF0000"/>
                </a:solidFill>
              </a:rPr>
              <a:t>New York - </a:t>
            </a:r>
            <a:r>
              <a:rPr lang="en-US" sz="2400" dirty="0"/>
              <a:t>drivers must use a hands-free device to talk on cell phones after receiving calls, and that they are not allowed to send text messages or use their phone for anything similar while they are driving. </a:t>
            </a:r>
            <a:r>
              <a:rPr lang="en-US" sz="2400" dirty="0" smtClean="0">
                <a:solidFill>
                  <a:srgbClr val="FF0000"/>
                </a:solidFill>
              </a:rPr>
              <a:t>Penalties:</a:t>
            </a:r>
            <a:r>
              <a:rPr lang="en-US" sz="2400" dirty="0" smtClean="0"/>
              <a:t> </a:t>
            </a:r>
            <a:r>
              <a:rPr lang="en-US" sz="2400" dirty="0"/>
              <a:t>$150 fine and two points on the driver’s license. Over 20,000 tickets were issued between July 12, 2011 and July 12, 2012 (Hands Free Info, 2012).</a:t>
            </a:r>
          </a:p>
        </p:txBody>
      </p:sp>
      <p:sp>
        <p:nvSpPr>
          <p:cNvPr id="6" name="TextBox 5"/>
          <p:cNvSpPr txBox="1"/>
          <p:nvPr/>
        </p:nvSpPr>
        <p:spPr>
          <a:xfrm>
            <a:off x="381000" y="4522827"/>
            <a:ext cx="8382000" cy="1938992"/>
          </a:xfrm>
          <a:prstGeom prst="rect">
            <a:avLst/>
          </a:prstGeom>
          <a:noFill/>
        </p:spPr>
        <p:txBody>
          <a:bodyPr wrap="square" rtlCol="0">
            <a:spAutoFit/>
          </a:bodyPr>
          <a:lstStyle/>
          <a:p>
            <a:pPr algn="ctr"/>
            <a:r>
              <a:rPr lang="en-US" sz="2400" b="1" dirty="0" smtClean="0"/>
              <a:t>On the flip side…</a:t>
            </a:r>
            <a:br>
              <a:rPr lang="en-US" sz="2400" b="1" dirty="0" smtClean="0"/>
            </a:br>
            <a:endParaRPr lang="en-US" sz="2400" b="1" dirty="0" smtClean="0"/>
          </a:p>
          <a:p>
            <a:pPr marL="285750" indent="-285750">
              <a:buFont typeface="Arial" pitchFamily="34" charset="0"/>
              <a:buChar char="•"/>
            </a:pPr>
            <a:r>
              <a:rPr lang="en-US" sz="2400" b="1" dirty="0" smtClean="0">
                <a:solidFill>
                  <a:srgbClr val="FF0000"/>
                </a:solidFill>
              </a:rPr>
              <a:t>Florida – </a:t>
            </a:r>
            <a:r>
              <a:rPr lang="en-US" sz="2400" dirty="0" smtClean="0"/>
              <a:t>absolutely </a:t>
            </a:r>
            <a:r>
              <a:rPr lang="en-US" sz="2400" dirty="0" smtClean="0">
                <a:solidFill>
                  <a:srgbClr val="FF0000"/>
                </a:solidFill>
              </a:rPr>
              <a:t>no</a:t>
            </a:r>
            <a:r>
              <a:rPr lang="en-US" sz="2400" dirty="0" smtClean="0"/>
              <a:t> laws against using a phone in any way while driving (Hands Free Info, 2012). Talks of creating legislation seem to be stagnant right now.</a:t>
            </a:r>
            <a:endParaRPr lang="en-US" sz="2400" dirty="0"/>
          </a:p>
        </p:txBody>
      </p:sp>
    </p:spTree>
    <p:extLst>
      <p:ext uri="{BB962C8B-B14F-4D97-AF65-F5344CB8AC3E}">
        <p14:creationId xmlns:p14="http://schemas.microsoft.com/office/powerpoint/2010/main" val="1456465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839200" cy="523220"/>
          </a:xfrm>
          <a:prstGeom prst="rect">
            <a:avLst/>
          </a:prstGeom>
          <a:noFill/>
        </p:spPr>
        <p:txBody>
          <a:bodyPr wrap="square" rtlCol="0">
            <a:spAutoFit/>
          </a:bodyPr>
          <a:lstStyle/>
          <a:p>
            <a:pPr algn="ctr"/>
            <a:r>
              <a:rPr lang="en-US" sz="2800" dirty="0" smtClean="0"/>
              <a:t>Economically speaking – what’s important to know?</a:t>
            </a:r>
            <a:endParaRPr lang="en-US" sz="2800" dirty="0"/>
          </a:p>
        </p:txBody>
      </p:sp>
      <p:sp>
        <p:nvSpPr>
          <p:cNvPr id="6" name="TextBox 5"/>
          <p:cNvSpPr txBox="1"/>
          <p:nvPr/>
        </p:nvSpPr>
        <p:spPr>
          <a:xfrm>
            <a:off x="228600" y="523220"/>
            <a:ext cx="8458200" cy="1569660"/>
          </a:xfrm>
          <a:prstGeom prst="rect">
            <a:avLst/>
          </a:prstGeom>
          <a:noFill/>
        </p:spPr>
        <p:txBody>
          <a:bodyPr wrap="square" rtlCol="0">
            <a:spAutoFit/>
          </a:bodyPr>
          <a:lstStyle/>
          <a:p>
            <a:r>
              <a:rPr lang="en-US" sz="2400" dirty="0" smtClean="0"/>
              <a:t>Stepping into the smartphone game will only further Google’s reputation as a business juggernaut, as they stand to make a killing by selling the Glass. </a:t>
            </a:r>
            <a:br>
              <a:rPr lang="en-US" sz="2400" dirty="0" smtClean="0"/>
            </a:br>
            <a:r>
              <a:rPr lang="en-US" sz="2400" dirty="0" smtClean="0"/>
              <a:t>How much did they make in 2010 (before taxes, etc.)?</a:t>
            </a: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150" y="2136728"/>
            <a:ext cx="4762500" cy="742950"/>
          </a:xfrm>
          <a:prstGeom prst="rect">
            <a:avLst/>
          </a:prstGeom>
        </p:spPr>
      </p:pic>
      <p:sp>
        <p:nvSpPr>
          <p:cNvPr id="8" name="TextBox 7"/>
          <p:cNvSpPr txBox="1"/>
          <p:nvPr/>
        </p:nvSpPr>
        <p:spPr>
          <a:xfrm>
            <a:off x="228600" y="2895600"/>
            <a:ext cx="8229600" cy="2308324"/>
          </a:xfrm>
          <a:prstGeom prst="rect">
            <a:avLst/>
          </a:prstGeom>
          <a:noFill/>
        </p:spPr>
        <p:txBody>
          <a:bodyPr wrap="square" rtlCol="0">
            <a:spAutoFit/>
          </a:bodyPr>
          <a:lstStyle/>
          <a:p>
            <a:r>
              <a:rPr lang="en-US" sz="2400" dirty="0" smtClean="0"/>
              <a:t>Or, enough to build 29 </a:t>
            </a:r>
            <a:r>
              <a:rPr lang="en-US" sz="2400" dirty="0" err="1" smtClean="0"/>
              <a:t>Taj</a:t>
            </a:r>
            <a:r>
              <a:rPr lang="en-US" sz="2400" dirty="0" smtClean="0"/>
              <a:t> </a:t>
            </a:r>
            <a:r>
              <a:rPr lang="en-US" sz="2400" dirty="0" err="1" smtClean="0"/>
              <a:t>Mahals</a:t>
            </a:r>
            <a:r>
              <a:rPr lang="en-US" sz="2400" dirty="0" smtClean="0"/>
              <a:t>. It’s not unreasonable to think that Google could make enough profit to build one or two of their own if/when Glass sells big. At the same cost as an iPhone, it won’t be very hard for people to get their hands on these things.</a:t>
            </a:r>
            <a:br>
              <a:rPr lang="en-US" sz="2400" dirty="0" smtClean="0"/>
            </a:br>
            <a:r>
              <a:rPr lang="en-US" sz="2400" dirty="0" smtClean="0"/>
              <a:t>			      But, will they sell?</a:t>
            </a:r>
          </a:p>
        </p:txBody>
      </p:sp>
      <p:sp>
        <p:nvSpPr>
          <p:cNvPr id="10" name="TextBox 9"/>
          <p:cNvSpPr txBox="1"/>
          <p:nvPr/>
        </p:nvSpPr>
        <p:spPr>
          <a:xfrm>
            <a:off x="228600" y="5203924"/>
            <a:ext cx="8458200" cy="707886"/>
          </a:xfrm>
          <a:prstGeom prst="rect">
            <a:avLst/>
          </a:prstGeom>
          <a:noFill/>
        </p:spPr>
        <p:txBody>
          <a:bodyPr wrap="square" rtlCol="0">
            <a:spAutoFit/>
          </a:bodyPr>
          <a:lstStyle/>
          <a:p>
            <a:pPr algn="ctr"/>
            <a:r>
              <a:rPr lang="en-US" sz="4000" b="1" dirty="0" smtClean="0">
                <a:solidFill>
                  <a:srgbClr val="00B050"/>
                </a:solidFill>
              </a:rPr>
              <a:t>OF COURSE THEY WILL!</a:t>
            </a:r>
            <a:endParaRPr lang="en-US" sz="4000" b="1" dirty="0">
              <a:solidFill>
                <a:srgbClr val="00B050"/>
              </a:solidFill>
            </a:endParaRPr>
          </a:p>
        </p:txBody>
      </p:sp>
    </p:spTree>
    <p:extLst>
      <p:ext uri="{BB962C8B-B14F-4D97-AF65-F5344CB8AC3E}">
        <p14:creationId xmlns:p14="http://schemas.microsoft.com/office/powerpoint/2010/main" val="1963607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839200" cy="707886"/>
          </a:xfrm>
          <a:prstGeom prst="rect">
            <a:avLst/>
          </a:prstGeom>
          <a:noFill/>
        </p:spPr>
        <p:txBody>
          <a:bodyPr wrap="square" rtlCol="0">
            <a:spAutoFit/>
          </a:bodyPr>
          <a:lstStyle/>
          <a:p>
            <a:pPr algn="ctr"/>
            <a:r>
              <a:rPr lang="en-US" sz="4000" dirty="0" smtClean="0"/>
              <a:t>That’s our culture!</a:t>
            </a:r>
            <a:endParaRPr lang="en-US" sz="4000" dirty="0"/>
          </a:p>
        </p:txBody>
      </p:sp>
      <p:sp>
        <p:nvSpPr>
          <p:cNvPr id="5" name="TextBox 4"/>
          <p:cNvSpPr txBox="1"/>
          <p:nvPr/>
        </p:nvSpPr>
        <p:spPr>
          <a:xfrm>
            <a:off x="38100" y="1066800"/>
            <a:ext cx="8763000" cy="5016758"/>
          </a:xfrm>
          <a:prstGeom prst="rect">
            <a:avLst/>
          </a:prstGeom>
          <a:noFill/>
        </p:spPr>
        <p:txBody>
          <a:bodyPr wrap="square" rtlCol="0">
            <a:spAutoFit/>
          </a:bodyPr>
          <a:lstStyle/>
          <a:p>
            <a:r>
              <a:rPr lang="en-US" sz="3200" dirty="0" smtClean="0"/>
              <a:t>Everyone wants the newest, fanciest, shiniest technology out there, and something like Glass has never been commercially available. </a:t>
            </a:r>
          </a:p>
          <a:p>
            <a:pPr algn="ctr"/>
            <a:r>
              <a:rPr lang="en-US" sz="3200" dirty="0" smtClean="0"/>
              <a:t/>
            </a:r>
            <a:br>
              <a:rPr lang="en-US" sz="3200" dirty="0" smtClean="0"/>
            </a:br>
            <a:r>
              <a:rPr lang="en-US" sz="3200" b="1" dirty="0" smtClean="0">
                <a:solidFill>
                  <a:srgbClr val="FF0000"/>
                </a:solidFill>
              </a:rPr>
              <a:t>Glass will be the beginning of the next big wave of technology.</a:t>
            </a:r>
          </a:p>
          <a:p>
            <a:pPr algn="ctr"/>
            <a:endParaRPr lang="en-US" sz="3200" b="1" dirty="0">
              <a:solidFill>
                <a:srgbClr val="FF0000"/>
              </a:solidFill>
            </a:endParaRPr>
          </a:p>
          <a:p>
            <a:pPr marL="285750" indent="-285750">
              <a:buFont typeface="Arial" pitchFamily="34" charset="0"/>
              <a:buChar char="•"/>
            </a:pPr>
            <a:r>
              <a:rPr lang="en-US" sz="3200" dirty="0" smtClean="0"/>
              <a:t>Brand recognition</a:t>
            </a:r>
          </a:p>
          <a:p>
            <a:pPr marL="285750" indent="-285750">
              <a:buFont typeface="Arial" pitchFamily="34" charset="0"/>
              <a:buChar char="•"/>
            </a:pPr>
            <a:r>
              <a:rPr lang="en-US" sz="3200" dirty="0" smtClean="0"/>
              <a:t>Social stigma</a:t>
            </a:r>
          </a:p>
          <a:p>
            <a:pPr marL="285750" indent="-285750">
              <a:buFont typeface="Arial" pitchFamily="34" charset="0"/>
              <a:buChar char="•"/>
            </a:pPr>
            <a:r>
              <a:rPr lang="en-US" sz="3200" dirty="0" smtClean="0"/>
              <a:t>Convenience</a:t>
            </a:r>
            <a:endParaRPr lang="en-US" sz="3200" dirty="0"/>
          </a:p>
        </p:txBody>
      </p:sp>
    </p:spTree>
    <p:extLst>
      <p:ext uri="{BB962C8B-B14F-4D97-AF65-F5344CB8AC3E}">
        <p14:creationId xmlns:p14="http://schemas.microsoft.com/office/powerpoint/2010/main" val="1941388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63000" cy="954107"/>
          </a:xfrm>
          <a:prstGeom prst="rect">
            <a:avLst/>
          </a:prstGeom>
          <a:noFill/>
        </p:spPr>
        <p:txBody>
          <a:bodyPr wrap="square" rtlCol="0">
            <a:spAutoFit/>
          </a:bodyPr>
          <a:lstStyle/>
          <a:p>
            <a:pPr algn="ctr"/>
            <a:r>
              <a:rPr lang="en-US" sz="2800" dirty="0" smtClean="0"/>
              <a:t>Is it ethical to launch a product that could be this dangerous?</a:t>
            </a:r>
            <a:endParaRPr lang="en-US" sz="2800" dirty="0"/>
          </a:p>
        </p:txBody>
      </p:sp>
      <p:sp>
        <p:nvSpPr>
          <p:cNvPr id="5" name="TextBox 4"/>
          <p:cNvSpPr txBox="1"/>
          <p:nvPr/>
        </p:nvSpPr>
        <p:spPr>
          <a:xfrm>
            <a:off x="152400" y="1143000"/>
            <a:ext cx="8610600" cy="584775"/>
          </a:xfrm>
          <a:prstGeom prst="rect">
            <a:avLst/>
          </a:prstGeom>
          <a:noFill/>
        </p:spPr>
        <p:txBody>
          <a:bodyPr wrap="square" rtlCol="0">
            <a:spAutoFit/>
          </a:bodyPr>
          <a:lstStyle/>
          <a:p>
            <a:pPr algn="ctr"/>
            <a:r>
              <a:rPr lang="en-US" sz="2400" dirty="0" smtClean="0"/>
              <a:t>In my opinion, </a:t>
            </a:r>
            <a:r>
              <a:rPr lang="en-US" sz="3200" b="1" dirty="0" smtClean="0">
                <a:solidFill>
                  <a:srgbClr val="FF0000"/>
                </a:solidFill>
              </a:rPr>
              <a:t>NO!</a:t>
            </a:r>
            <a:endParaRPr lang="en-US" sz="3200" b="1" dirty="0">
              <a:solidFill>
                <a:srgbClr val="FF0000"/>
              </a:solidFill>
            </a:endParaRPr>
          </a:p>
        </p:txBody>
      </p:sp>
      <p:sp>
        <p:nvSpPr>
          <p:cNvPr id="6" name="TextBox 5"/>
          <p:cNvSpPr txBox="1"/>
          <p:nvPr/>
        </p:nvSpPr>
        <p:spPr>
          <a:xfrm>
            <a:off x="608463" y="2395238"/>
            <a:ext cx="7696200" cy="523220"/>
          </a:xfrm>
          <a:prstGeom prst="rect">
            <a:avLst/>
          </a:prstGeom>
          <a:noFill/>
        </p:spPr>
        <p:txBody>
          <a:bodyPr wrap="square" rtlCol="0">
            <a:spAutoFit/>
          </a:bodyPr>
          <a:lstStyle/>
          <a:p>
            <a:pPr algn="ctr"/>
            <a:r>
              <a:rPr lang="en-US" sz="2800" dirty="0" smtClean="0"/>
              <a:t>Which brings me to my stance:</a:t>
            </a:r>
            <a:endParaRPr lang="en-US" sz="2800" dirty="0"/>
          </a:p>
        </p:txBody>
      </p:sp>
      <p:sp>
        <p:nvSpPr>
          <p:cNvPr id="7" name="TextBox 6"/>
          <p:cNvSpPr txBox="1"/>
          <p:nvPr/>
        </p:nvSpPr>
        <p:spPr>
          <a:xfrm>
            <a:off x="635758" y="3048000"/>
            <a:ext cx="7696200" cy="2862322"/>
          </a:xfrm>
          <a:prstGeom prst="rect">
            <a:avLst/>
          </a:prstGeom>
          <a:noFill/>
        </p:spPr>
        <p:txBody>
          <a:bodyPr wrap="square" rtlCol="0">
            <a:spAutoFit/>
          </a:bodyPr>
          <a:lstStyle/>
          <a:p>
            <a:r>
              <a:rPr lang="en-US" sz="3600" b="1" dirty="0">
                <a:solidFill>
                  <a:srgbClr val="FF0000"/>
                </a:solidFill>
              </a:rPr>
              <a:t>Google Glass should not be made available to the public with its built-in smartphone technology. It will be abused in the same way that smartphones currently are</a:t>
            </a:r>
            <a:r>
              <a:rPr lang="en-US" sz="3600" b="1" dirty="0" smtClean="0">
                <a:solidFill>
                  <a:srgbClr val="FF0000"/>
                </a:solidFill>
              </a:rPr>
              <a:t>.</a:t>
            </a:r>
            <a:endParaRPr lang="en-US" sz="3600" b="1" dirty="0">
              <a:solidFill>
                <a:srgbClr val="FF0000"/>
              </a:solidFill>
            </a:endParaRPr>
          </a:p>
        </p:txBody>
      </p:sp>
    </p:spTree>
    <p:extLst>
      <p:ext uri="{BB962C8B-B14F-4D97-AF65-F5344CB8AC3E}">
        <p14:creationId xmlns:p14="http://schemas.microsoft.com/office/powerpoint/2010/main" val="706649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839200" cy="523220"/>
          </a:xfrm>
          <a:prstGeom prst="rect">
            <a:avLst/>
          </a:prstGeom>
          <a:noFill/>
        </p:spPr>
        <p:txBody>
          <a:bodyPr wrap="square" rtlCol="0">
            <a:spAutoFit/>
          </a:bodyPr>
          <a:lstStyle/>
          <a:p>
            <a:pPr algn="ctr"/>
            <a:r>
              <a:rPr lang="en-US" sz="2800" dirty="0" smtClean="0"/>
              <a:t>When will we be ready for Google Glass?</a:t>
            </a:r>
            <a:endParaRPr lang="en-US" sz="2800" dirty="0"/>
          </a:p>
        </p:txBody>
      </p:sp>
      <p:sp>
        <p:nvSpPr>
          <p:cNvPr id="5" name="TextBox 4"/>
          <p:cNvSpPr txBox="1"/>
          <p:nvPr/>
        </p:nvSpPr>
        <p:spPr>
          <a:xfrm>
            <a:off x="152400" y="523220"/>
            <a:ext cx="8534400" cy="1200329"/>
          </a:xfrm>
          <a:prstGeom prst="rect">
            <a:avLst/>
          </a:prstGeom>
          <a:noFill/>
        </p:spPr>
        <p:txBody>
          <a:bodyPr wrap="square" rtlCol="0">
            <a:spAutoFit/>
          </a:bodyPr>
          <a:lstStyle/>
          <a:p>
            <a:r>
              <a:rPr lang="en-US" sz="2400" dirty="0" smtClean="0"/>
              <a:t>In the future, when technology bestows </a:t>
            </a:r>
            <a:r>
              <a:rPr lang="en-US" sz="2400" dirty="0" smtClean="0">
                <a:solidFill>
                  <a:srgbClr val="FF0000"/>
                </a:solidFill>
              </a:rPr>
              <a:t>self-driving cars </a:t>
            </a:r>
            <a:r>
              <a:rPr lang="en-US" sz="2400" dirty="0" smtClean="0"/>
              <a:t>upon us.</a:t>
            </a:r>
          </a:p>
          <a:p>
            <a:r>
              <a:rPr lang="en-US" sz="2400" dirty="0" smtClean="0"/>
              <a:t>But some cars can park themselves now, so we’re on our way there!</a:t>
            </a:r>
            <a:endParaRPr lang="en-US" sz="2400" dirty="0"/>
          </a:p>
        </p:txBody>
      </p:sp>
      <p:sp>
        <p:nvSpPr>
          <p:cNvPr id="6" name="TextBox 5"/>
          <p:cNvSpPr txBox="1"/>
          <p:nvPr/>
        </p:nvSpPr>
        <p:spPr>
          <a:xfrm>
            <a:off x="130791" y="2551093"/>
            <a:ext cx="8534400" cy="954107"/>
          </a:xfrm>
          <a:prstGeom prst="rect">
            <a:avLst/>
          </a:prstGeom>
          <a:noFill/>
        </p:spPr>
        <p:txBody>
          <a:bodyPr wrap="square" rtlCol="0">
            <a:spAutoFit/>
          </a:bodyPr>
          <a:lstStyle/>
          <a:p>
            <a:pPr algn="ctr"/>
            <a:r>
              <a:rPr lang="en-US" sz="2800" dirty="0" smtClean="0"/>
              <a:t>What could Google do now, if they must release something?</a:t>
            </a:r>
            <a:endParaRPr lang="en-US" sz="2800" dirty="0"/>
          </a:p>
        </p:txBody>
      </p:sp>
      <p:sp>
        <p:nvSpPr>
          <p:cNvPr id="7" name="TextBox 6"/>
          <p:cNvSpPr txBox="1"/>
          <p:nvPr/>
        </p:nvSpPr>
        <p:spPr>
          <a:xfrm>
            <a:off x="228600" y="3505200"/>
            <a:ext cx="8458200" cy="2185214"/>
          </a:xfrm>
          <a:prstGeom prst="rect">
            <a:avLst/>
          </a:prstGeom>
          <a:noFill/>
        </p:spPr>
        <p:txBody>
          <a:bodyPr wrap="square" rtlCol="0">
            <a:spAutoFit/>
          </a:bodyPr>
          <a:lstStyle/>
          <a:p>
            <a:pPr algn="ctr"/>
            <a:r>
              <a:rPr lang="en-US" sz="2400" dirty="0" smtClean="0">
                <a:solidFill>
                  <a:srgbClr val="FF0000"/>
                </a:solidFill>
              </a:rPr>
              <a:t>Turn Glass into the world’s coolest camera!</a:t>
            </a:r>
          </a:p>
          <a:p>
            <a:pPr marL="285750" indent="-285750">
              <a:buFont typeface="Arial" pitchFamily="34" charset="0"/>
              <a:buChar char="•"/>
            </a:pPr>
            <a:r>
              <a:rPr lang="en-US" sz="2800" dirty="0" smtClean="0"/>
              <a:t>Set picture timers</a:t>
            </a:r>
          </a:p>
          <a:p>
            <a:pPr marL="285750" indent="-285750">
              <a:buFont typeface="Arial" pitchFamily="34" charset="0"/>
              <a:buChar char="•"/>
            </a:pPr>
            <a:r>
              <a:rPr lang="en-US" sz="2800" dirty="0" smtClean="0"/>
              <a:t>Single shot with a press of the touchpad</a:t>
            </a:r>
          </a:p>
          <a:p>
            <a:pPr marL="285750" indent="-285750">
              <a:buFont typeface="Arial" pitchFamily="34" charset="0"/>
              <a:buChar char="•"/>
            </a:pPr>
            <a:r>
              <a:rPr lang="en-US" sz="2800" dirty="0" smtClean="0"/>
              <a:t>Link up with user’s smartphone and Google account via cloud computing technology</a:t>
            </a:r>
            <a:endParaRPr lang="en-US" sz="2800" dirty="0"/>
          </a:p>
        </p:txBody>
      </p:sp>
    </p:spTree>
    <p:extLst>
      <p:ext uri="{BB962C8B-B14F-4D97-AF65-F5344CB8AC3E}">
        <p14:creationId xmlns:p14="http://schemas.microsoft.com/office/powerpoint/2010/main" val="2163702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9310" y="238780"/>
            <a:ext cx="6782265" cy="523220"/>
          </a:xfrm>
          <a:prstGeom prst="rect">
            <a:avLst/>
          </a:prstGeom>
          <a:noFill/>
        </p:spPr>
        <p:txBody>
          <a:bodyPr wrap="square" rtlCol="0">
            <a:spAutoFit/>
          </a:bodyPr>
          <a:lstStyle/>
          <a:p>
            <a:pPr algn="ctr"/>
            <a:r>
              <a:rPr lang="en-US" sz="2800" b="1" dirty="0" smtClean="0"/>
              <a:t>Works Cited</a:t>
            </a:r>
            <a:endParaRPr lang="en-US" sz="2800" b="1" dirty="0"/>
          </a:p>
        </p:txBody>
      </p:sp>
      <p:sp>
        <p:nvSpPr>
          <p:cNvPr id="5" name="TextBox 4"/>
          <p:cNvSpPr txBox="1"/>
          <p:nvPr/>
        </p:nvSpPr>
        <p:spPr>
          <a:xfrm>
            <a:off x="228832" y="762000"/>
            <a:ext cx="8458200" cy="5632311"/>
          </a:xfrm>
          <a:prstGeom prst="rect">
            <a:avLst/>
          </a:prstGeom>
          <a:noFill/>
        </p:spPr>
        <p:txBody>
          <a:bodyPr wrap="square" rtlCol="0">
            <a:spAutoFit/>
          </a:bodyPr>
          <a:lstStyle/>
          <a:p>
            <a:r>
              <a:rPr lang="en-US" sz="1200" dirty="0"/>
              <a:t>Ante, S. (2012, September 11).</a:t>
            </a:r>
            <a:r>
              <a:rPr lang="en-US" sz="1200" b="1" dirty="0"/>
              <a:t> </a:t>
            </a:r>
            <a:r>
              <a:rPr lang="en-US" sz="1200" i="1" dirty="0"/>
              <a:t>Hype and hope: Test driving Google's new glasses. </a:t>
            </a:r>
            <a:r>
              <a:rPr lang="en-US" sz="1200" dirty="0" smtClean="0"/>
              <a:t>Retrieved October </a:t>
            </a:r>
            <a:r>
              <a:rPr lang="en-US" sz="1200" dirty="0"/>
              <a:t>15, 2012 </a:t>
            </a:r>
            <a:r>
              <a:rPr lang="en-US" sz="1200" dirty="0" smtClean="0"/>
              <a:t>from </a:t>
            </a:r>
            <a:r>
              <a:rPr lang="en-US" sz="1200" u="sng" dirty="0" smtClean="0">
                <a:hlinkClick r:id="rId2"/>
              </a:rPr>
              <a:t>http</a:t>
            </a:r>
            <a:r>
              <a:rPr lang="en-US" sz="1200" u="sng" dirty="0">
                <a:hlinkClick r:id="rId2"/>
              </a:rPr>
              <a:t>://online.wsj.com/article/SB10000872396390443779404577643981045121516.html</a:t>
            </a:r>
            <a:endParaRPr lang="en-US" sz="1200" b="1" dirty="0"/>
          </a:p>
          <a:p>
            <a:endParaRPr lang="en-US" sz="1200" dirty="0" smtClean="0"/>
          </a:p>
          <a:p>
            <a:r>
              <a:rPr lang="en-US" sz="1200" dirty="0"/>
              <a:t>Austin, M. Texting While Driving: How Dangerous is it? </a:t>
            </a:r>
            <a:r>
              <a:rPr lang="en-US" sz="1200" i="1" dirty="0"/>
              <a:t>Car and Driver.</a:t>
            </a:r>
            <a:r>
              <a:rPr lang="en-US" sz="1200" dirty="0"/>
              <a:t> (June 2009</a:t>
            </a:r>
            <a:r>
              <a:rPr lang="en-US" sz="1200" dirty="0" smtClean="0"/>
              <a:t>). Retrieved </a:t>
            </a:r>
            <a:r>
              <a:rPr lang="en-US" sz="1200" dirty="0"/>
              <a:t>September 17, 2012 from </a:t>
            </a:r>
            <a:r>
              <a:rPr lang="en-US" sz="1200" u="sng" dirty="0">
                <a:hlinkClick r:id="rId3"/>
              </a:rPr>
              <a:t>http://www.caranddriver.com/features/texting-while-driving-how-dangerous-is-it</a:t>
            </a:r>
            <a:endParaRPr lang="en-US" sz="1200" b="1" dirty="0"/>
          </a:p>
          <a:p>
            <a:endParaRPr lang="en-US" sz="1200" dirty="0" smtClean="0"/>
          </a:p>
          <a:p>
            <a:r>
              <a:rPr lang="en-US" sz="1200" dirty="0"/>
              <a:t>Connecticut General Statutes. (2006). </a:t>
            </a:r>
            <a:r>
              <a:rPr lang="en-US" sz="1200" i="1" dirty="0"/>
              <a:t>Chapter 248, Section 14-296aa</a:t>
            </a:r>
            <a:r>
              <a:rPr lang="en-US" sz="1200" dirty="0"/>
              <a:t>. Retrieved September 26, </a:t>
            </a:r>
            <a:r>
              <a:rPr lang="en-US" sz="1200" dirty="0" smtClean="0"/>
              <a:t>2012 </a:t>
            </a:r>
            <a:r>
              <a:rPr lang="en-US" sz="1200" dirty="0"/>
              <a:t>from </a:t>
            </a:r>
            <a:r>
              <a:rPr lang="en-US" sz="1200" u="sng" dirty="0">
                <a:hlinkClick r:id="rId4"/>
              </a:rPr>
              <a:t>http://www.cga.ct.gov/2011/pub/chap248.htm#Sec14-296aa.htm</a:t>
            </a:r>
            <a:endParaRPr lang="en-US" sz="1200" dirty="0"/>
          </a:p>
          <a:p>
            <a:endParaRPr lang="en-US" sz="1200" dirty="0" smtClean="0"/>
          </a:p>
          <a:p>
            <a:r>
              <a:rPr lang="en-US" sz="1200" i="1" dirty="0"/>
              <a:t>Florida: Cell phone laws, legislation.  </a:t>
            </a:r>
            <a:r>
              <a:rPr lang="en-US" sz="1200" dirty="0"/>
              <a:t>(June 8, 2012).  Retrieved September 17, 2012 from </a:t>
            </a:r>
            <a:r>
              <a:rPr lang="en-US" sz="1200" u="sng" dirty="0" smtClean="0">
                <a:hlinkClick r:id="rId5"/>
              </a:rPr>
              <a:t>http</a:t>
            </a:r>
            <a:r>
              <a:rPr lang="en-US" sz="1200" u="sng" dirty="0">
                <a:hlinkClick r:id="rId5"/>
              </a:rPr>
              <a:t>://handsfreeinfo.com/florida-cell-phones-texting-laws-hands-free-info</a:t>
            </a:r>
            <a:endParaRPr lang="en-US" sz="1200" dirty="0"/>
          </a:p>
          <a:p>
            <a:endParaRPr lang="en-US" sz="1200" dirty="0" smtClean="0"/>
          </a:p>
          <a:p>
            <a:r>
              <a:rPr lang="en-US" sz="1200" i="1" dirty="0"/>
              <a:t>New York: Cell phone laws, legislation.  </a:t>
            </a:r>
            <a:r>
              <a:rPr lang="en-US" sz="1200" dirty="0"/>
              <a:t>(August 23, 2012).  Retrieved September 17, 2012 from </a:t>
            </a:r>
            <a:r>
              <a:rPr lang="en-US" sz="1200" u="sng" dirty="0" smtClean="0">
                <a:hlinkClick r:id="rId6"/>
              </a:rPr>
              <a:t>http</a:t>
            </a:r>
            <a:r>
              <a:rPr lang="en-US" sz="1200" u="sng" dirty="0">
                <a:hlinkClick r:id="rId6"/>
              </a:rPr>
              <a:t>://handsfreeinfo.com/new-york-cell-phones-texting-laws-hands-free-info</a:t>
            </a:r>
            <a:endParaRPr lang="en-US" sz="1200" dirty="0"/>
          </a:p>
          <a:p>
            <a:endParaRPr lang="en-US" sz="1200" dirty="0" smtClean="0"/>
          </a:p>
          <a:p>
            <a:r>
              <a:rPr lang="en-US" sz="1200" dirty="0"/>
              <a:t>Meyers, P. (2011, June 29). How much does Google make? Retrieved October 8, 2012 from </a:t>
            </a:r>
            <a:r>
              <a:rPr lang="en-US" sz="1200" u="sng" dirty="0" smtClean="0">
                <a:hlinkClick r:id="rId7"/>
              </a:rPr>
              <a:t>http</a:t>
            </a:r>
            <a:r>
              <a:rPr lang="en-US" sz="1200" u="sng" dirty="0">
                <a:hlinkClick r:id="rId7"/>
              </a:rPr>
              <a:t>://www.seomoz.org/blog/how-much-does-google-make</a:t>
            </a:r>
            <a:endParaRPr lang="en-US" sz="1200" dirty="0"/>
          </a:p>
          <a:p>
            <a:endParaRPr lang="en-US" sz="1200" dirty="0" smtClean="0"/>
          </a:p>
          <a:p>
            <a:r>
              <a:rPr lang="en-US" sz="1200" dirty="0"/>
              <a:t>U.S. Department of Transportation National Highway Traffic Safety Administration. (September </a:t>
            </a:r>
            <a:r>
              <a:rPr lang="en-US" sz="1200" dirty="0" smtClean="0"/>
              <a:t>2010</a:t>
            </a:r>
            <a:r>
              <a:rPr lang="en-US" sz="1200" dirty="0"/>
              <a:t>). Distracted Driving 2009. Retrieved October 17, 2012 from </a:t>
            </a:r>
            <a:r>
              <a:rPr lang="en-US" sz="1200" u="sng" dirty="0">
                <a:hlinkClick r:id="rId8"/>
              </a:rPr>
              <a:t>http://</a:t>
            </a:r>
            <a:r>
              <a:rPr lang="en-US" sz="1200" u="sng" dirty="0" smtClean="0">
                <a:hlinkClick r:id="rId8"/>
              </a:rPr>
              <a:t>www-nrd.nhtsa.dot.gov/Pubs/811379.pdf</a:t>
            </a:r>
            <a:r>
              <a:rPr lang="en-US" sz="1200" u="sng" dirty="0" smtClean="0"/>
              <a:t> </a:t>
            </a:r>
            <a:endParaRPr lang="en-US" sz="1200" dirty="0"/>
          </a:p>
          <a:p>
            <a:endParaRPr lang="en-US" sz="1200" dirty="0" smtClean="0"/>
          </a:p>
          <a:p>
            <a:r>
              <a:rPr lang="en-US" sz="1200" dirty="0"/>
              <a:t>Pogue, D. (2012, September 13). </a:t>
            </a:r>
            <a:r>
              <a:rPr lang="en-US" sz="1200" i="1" dirty="0"/>
              <a:t>Google Glass and the future of technology</a:t>
            </a:r>
            <a:r>
              <a:rPr lang="en-US" sz="1200" dirty="0"/>
              <a:t>. Retrieved </a:t>
            </a:r>
            <a:r>
              <a:rPr lang="en-US" sz="1200" dirty="0" smtClean="0"/>
              <a:t>September </a:t>
            </a:r>
            <a:r>
              <a:rPr lang="en-US" sz="1200" dirty="0"/>
              <a:t>17, 2012 from </a:t>
            </a:r>
            <a:r>
              <a:rPr lang="en-US" sz="1200" u="sng" dirty="0">
                <a:hlinkClick r:id="rId9"/>
              </a:rPr>
              <a:t>http://pogue.blogs.nytimes.com/2012/09/13/google-glass-and-the-future-of-technology/</a:t>
            </a:r>
            <a:endParaRPr lang="en-US" sz="1200" b="1" dirty="0"/>
          </a:p>
          <a:p>
            <a:endParaRPr lang="en-US" sz="1200" dirty="0" smtClean="0"/>
          </a:p>
          <a:p>
            <a:r>
              <a:rPr lang="en-US" sz="1200" dirty="0"/>
              <a:t>Schechter, B. Scientist at work: Steve Mann; Real-life cyborg challenges reality with </a:t>
            </a:r>
            <a:r>
              <a:rPr lang="en-US" sz="1200" dirty="0" smtClean="0"/>
              <a:t>technology</a:t>
            </a:r>
            <a:r>
              <a:rPr lang="en-US" sz="1200" dirty="0"/>
              <a:t>.</a:t>
            </a:r>
            <a:r>
              <a:rPr lang="en-US" sz="1200" i="1" dirty="0"/>
              <a:t> The New York Times. </a:t>
            </a:r>
            <a:r>
              <a:rPr lang="en-US" sz="1200" dirty="0"/>
              <a:t>(2001, September 25). Retrieved September 26, 2012 </a:t>
            </a:r>
            <a:r>
              <a:rPr lang="en-US" sz="1200" dirty="0" smtClean="0"/>
              <a:t>from </a:t>
            </a:r>
            <a:r>
              <a:rPr lang="en-US" sz="1200" u="sng" dirty="0">
                <a:hlinkClick r:id="rId10"/>
              </a:rPr>
              <a:t>http://</a:t>
            </a:r>
            <a:r>
              <a:rPr lang="en-US" sz="1200" u="sng" dirty="0" smtClean="0">
                <a:hlinkClick r:id="rId10"/>
              </a:rPr>
              <a:t>www.nytimes.com/2001/09/25/science/scientist-at-work-steve-mann-real-life-cyborg-challenges-reality-with-technology.html</a:t>
            </a:r>
            <a:endParaRPr lang="en-US" sz="1200" u="sng" dirty="0" smtClean="0"/>
          </a:p>
          <a:p>
            <a:endParaRPr lang="en-US" sz="1200" u="sng" dirty="0"/>
          </a:p>
          <a:p>
            <a:r>
              <a:rPr lang="en-US" sz="1200" dirty="0"/>
              <a:t>Dan Zen. </a:t>
            </a:r>
            <a:r>
              <a:rPr lang="en-US" sz="1200" i="1" dirty="0"/>
              <a:t>Dan Zen &amp; Steve Mann at </a:t>
            </a:r>
            <a:r>
              <a:rPr lang="en-US" sz="1200" i="1" dirty="0" err="1"/>
              <a:t>Hydraulophone</a:t>
            </a:r>
            <a:r>
              <a:rPr lang="en-US" sz="1200" i="1" dirty="0"/>
              <a:t>.</a:t>
            </a:r>
            <a:r>
              <a:rPr lang="en-US" sz="1200" dirty="0"/>
              <a:t> (2008, February 8). Retrieved September 26, 2012 from </a:t>
            </a:r>
            <a:r>
              <a:rPr lang="en-US" sz="1200" u="sng" dirty="0">
                <a:hlinkClick r:id="rId11"/>
              </a:rPr>
              <a:t>http://</a:t>
            </a:r>
            <a:r>
              <a:rPr lang="en-US" sz="1200" u="sng" dirty="0" smtClean="0">
                <a:hlinkClick r:id="rId11"/>
              </a:rPr>
              <a:t>www.fotopedia.com/items/flickr-2314156634</a:t>
            </a:r>
            <a:endParaRPr lang="en-US" sz="1200" dirty="0"/>
          </a:p>
        </p:txBody>
      </p:sp>
    </p:spTree>
    <p:extLst>
      <p:ext uri="{BB962C8B-B14F-4D97-AF65-F5344CB8AC3E}">
        <p14:creationId xmlns:p14="http://schemas.microsoft.com/office/powerpoint/2010/main" val="2781800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67000"/>
            <a:ext cx="8001000" cy="3505199"/>
          </a:xfrm>
        </p:spPr>
        <p:txBody>
          <a:bodyPr>
            <a:noAutofit/>
          </a:bodyPr>
          <a:lstStyle/>
          <a:p>
            <a:pPr marL="0" indent="0">
              <a:buNone/>
            </a:pPr>
            <a:r>
              <a:rPr lang="en-US" sz="3600" b="1" dirty="0" smtClean="0">
                <a:solidFill>
                  <a:srgbClr val="FF0000"/>
                </a:solidFill>
              </a:rPr>
              <a:t>Smartphone technology for your face!</a:t>
            </a:r>
            <a:r>
              <a:rPr lang="en-US" sz="2400" dirty="0" smtClean="0"/>
              <a:t/>
            </a:r>
            <a:br>
              <a:rPr lang="en-US" sz="2400" dirty="0" smtClean="0"/>
            </a:br>
            <a:endParaRPr lang="en-US" sz="2400" dirty="0" smtClean="0"/>
          </a:p>
          <a:p>
            <a:r>
              <a:rPr lang="en-US" sz="2400" dirty="0" smtClean="0"/>
              <a:t>Surf the Internet, read emails, receive messages, place and receive calls, capture video, take photos, set reminders… You name it, Glass does it</a:t>
            </a:r>
          </a:p>
          <a:p>
            <a:r>
              <a:rPr lang="en-US" sz="2400" dirty="0" smtClean="0"/>
              <a:t>Sleek design: thin frame, slim battery pack/touchpad on right side, one small interface lens where everything shows up</a:t>
            </a:r>
          </a:p>
          <a:p>
            <a:r>
              <a:rPr lang="en-US" sz="2400" dirty="0" smtClean="0"/>
              <a:t>Two ways to control it: touchpad on the side, or head movements</a:t>
            </a:r>
            <a:endParaRPr lang="en-US" sz="2400" dirty="0"/>
          </a:p>
        </p:txBody>
      </p:sp>
      <p:sp>
        <p:nvSpPr>
          <p:cNvPr id="4" name="TextBox 3"/>
          <p:cNvSpPr txBox="1"/>
          <p:nvPr/>
        </p:nvSpPr>
        <p:spPr>
          <a:xfrm>
            <a:off x="381000" y="304800"/>
            <a:ext cx="8229600" cy="2123658"/>
          </a:xfrm>
          <a:prstGeom prst="rect">
            <a:avLst/>
          </a:prstGeom>
          <a:noFill/>
        </p:spPr>
        <p:txBody>
          <a:bodyPr wrap="square" rtlCol="0">
            <a:spAutoFit/>
          </a:bodyPr>
          <a:lstStyle/>
          <a:p>
            <a:pPr algn="ctr"/>
            <a:r>
              <a:rPr lang="en-US" sz="6600" dirty="0" smtClean="0"/>
              <a:t>What the heck is Google Glass?</a:t>
            </a:r>
            <a:endParaRPr lang="en-US" sz="6600" dirty="0"/>
          </a:p>
        </p:txBody>
      </p:sp>
      <p:sp>
        <p:nvSpPr>
          <p:cNvPr id="5" name="TextBox 4"/>
          <p:cNvSpPr txBox="1"/>
          <p:nvPr/>
        </p:nvSpPr>
        <p:spPr>
          <a:xfrm>
            <a:off x="685800" y="6286647"/>
            <a:ext cx="1486497" cy="369332"/>
          </a:xfrm>
          <a:prstGeom prst="rect">
            <a:avLst/>
          </a:prstGeom>
          <a:noFill/>
        </p:spPr>
        <p:txBody>
          <a:bodyPr wrap="none" rtlCol="0">
            <a:spAutoFit/>
          </a:bodyPr>
          <a:lstStyle/>
          <a:p>
            <a:r>
              <a:rPr lang="en-US" dirty="0" smtClean="0"/>
              <a:t>(Pogue, 2012)</a:t>
            </a:r>
            <a:endParaRPr lang="en-US" dirty="0"/>
          </a:p>
        </p:txBody>
      </p:sp>
    </p:spTree>
    <p:extLst>
      <p:ext uri="{BB962C8B-B14F-4D97-AF65-F5344CB8AC3E}">
        <p14:creationId xmlns:p14="http://schemas.microsoft.com/office/powerpoint/2010/main" val="1693623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2388" y="1676400"/>
            <a:ext cx="5924550" cy="3343275"/>
          </a:xfrm>
        </p:spPr>
      </p:pic>
      <p:sp>
        <p:nvSpPr>
          <p:cNvPr id="5" name="TextBox 4"/>
          <p:cNvSpPr txBox="1"/>
          <p:nvPr/>
        </p:nvSpPr>
        <p:spPr>
          <a:xfrm>
            <a:off x="990600" y="613320"/>
            <a:ext cx="6858000" cy="769441"/>
          </a:xfrm>
          <a:prstGeom prst="rect">
            <a:avLst/>
          </a:prstGeom>
          <a:noFill/>
        </p:spPr>
        <p:txBody>
          <a:bodyPr wrap="square" rtlCol="0">
            <a:spAutoFit/>
          </a:bodyPr>
          <a:lstStyle/>
          <a:p>
            <a:pPr algn="ctr"/>
            <a:r>
              <a:rPr lang="en-US" sz="4400" dirty="0" smtClean="0"/>
              <a:t>Picture something like this:</a:t>
            </a:r>
            <a:endParaRPr lang="en-US" sz="4400" dirty="0"/>
          </a:p>
        </p:txBody>
      </p:sp>
      <p:sp>
        <p:nvSpPr>
          <p:cNvPr id="6" name="TextBox 5"/>
          <p:cNvSpPr txBox="1"/>
          <p:nvPr/>
        </p:nvSpPr>
        <p:spPr>
          <a:xfrm>
            <a:off x="989463" y="5374999"/>
            <a:ext cx="7010400" cy="461665"/>
          </a:xfrm>
          <a:prstGeom prst="rect">
            <a:avLst/>
          </a:prstGeom>
          <a:noFill/>
        </p:spPr>
        <p:txBody>
          <a:bodyPr wrap="square" rtlCol="0">
            <a:spAutoFit/>
          </a:bodyPr>
          <a:lstStyle/>
          <a:p>
            <a:pPr algn="ctr"/>
            <a:r>
              <a:rPr lang="en-US" sz="2400" dirty="0" smtClean="0">
                <a:hlinkClick r:id="rId3"/>
              </a:rPr>
              <a:t>http://www.youtube.com/watch?v=9c6W4CCU9M4</a:t>
            </a:r>
            <a:endParaRPr lang="en-US" sz="2400" dirty="0"/>
          </a:p>
        </p:txBody>
      </p:sp>
    </p:spTree>
    <p:extLst>
      <p:ext uri="{BB962C8B-B14F-4D97-AF65-F5344CB8AC3E}">
        <p14:creationId xmlns:p14="http://schemas.microsoft.com/office/powerpoint/2010/main" val="3525222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534400" cy="1815882"/>
          </a:xfrm>
          <a:prstGeom prst="rect">
            <a:avLst/>
          </a:prstGeom>
          <a:noFill/>
        </p:spPr>
        <p:txBody>
          <a:bodyPr wrap="square" rtlCol="0">
            <a:spAutoFit/>
          </a:bodyPr>
          <a:lstStyle/>
          <a:p>
            <a:r>
              <a:rPr lang="en-US" sz="3200" dirty="0" smtClean="0"/>
              <a:t>	So, is this a completely new concept?</a:t>
            </a:r>
            <a:br>
              <a:rPr lang="en-US" sz="3200" dirty="0" smtClean="0"/>
            </a:br>
            <a:r>
              <a:rPr lang="en-US" sz="3200" dirty="0" smtClean="0"/>
              <a:t>   </a:t>
            </a:r>
            <a:r>
              <a:rPr lang="en-US" sz="8000" b="1" dirty="0" smtClean="0">
                <a:solidFill>
                  <a:srgbClr val="FF0000"/>
                </a:solidFill>
              </a:rPr>
              <a:t>NO!</a:t>
            </a:r>
            <a:endParaRPr lang="en-US" sz="8000"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22872"/>
            <a:ext cx="2362200" cy="2551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67000" y="984913"/>
            <a:ext cx="6172200" cy="4832092"/>
          </a:xfrm>
          <a:prstGeom prst="rect">
            <a:avLst/>
          </a:prstGeom>
          <a:noFill/>
        </p:spPr>
        <p:txBody>
          <a:bodyPr wrap="square" rtlCol="0">
            <a:spAutoFit/>
          </a:bodyPr>
          <a:lstStyle/>
          <a:p>
            <a:pPr algn="ctr"/>
            <a:r>
              <a:rPr lang="en-US" sz="4400" dirty="0" smtClean="0">
                <a:solidFill>
                  <a:srgbClr val="FF0000"/>
                </a:solidFill>
              </a:rPr>
              <a:t>Dr. Steve Mann</a:t>
            </a:r>
            <a:endParaRPr lang="en-US" sz="2800" dirty="0" smtClean="0"/>
          </a:p>
          <a:p>
            <a:pPr marL="285750" indent="-285750">
              <a:buFont typeface="Arial" pitchFamily="34" charset="0"/>
              <a:buChar char="•"/>
            </a:pPr>
            <a:r>
              <a:rPr lang="en-US" sz="2400" dirty="0" smtClean="0"/>
              <a:t>Pioneer of “wearable computing”</a:t>
            </a:r>
          </a:p>
          <a:p>
            <a:pPr marL="285750" indent="-285750">
              <a:buFont typeface="Arial" pitchFamily="34" charset="0"/>
              <a:buChar char="•"/>
            </a:pPr>
            <a:r>
              <a:rPr lang="en-US" sz="2400" dirty="0" smtClean="0"/>
              <a:t>Began working on the technology in the 1970’s, started wearing the gear around full-time, and continually upgraded everything</a:t>
            </a:r>
          </a:p>
          <a:p>
            <a:pPr marL="285750" indent="-285750">
              <a:buFont typeface="Arial" pitchFamily="34" charset="0"/>
              <a:buChar char="•"/>
            </a:pPr>
            <a:r>
              <a:rPr lang="en-US" sz="2400" dirty="0" smtClean="0"/>
              <a:t>Currently wears “</a:t>
            </a:r>
            <a:r>
              <a:rPr lang="en-US" sz="2400" dirty="0" err="1" smtClean="0"/>
              <a:t>EyeTap</a:t>
            </a:r>
            <a:r>
              <a:rPr lang="en-US" sz="2400" dirty="0" smtClean="0"/>
              <a:t>” technology that allows him to take pictures, record videos, and “replace” everyday objects with other things of his choosing</a:t>
            </a:r>
            <a:br>
              <a:rPr lang="en-US" sz="2400" dirty="0" smtClean="0"/>
            </a:br>
            <a:r>
              <a:rPr lang="en-US" sz="2400" dirty="0" smtClean="0"/>
              <a:t>(Schechter, 2001).</a:t>
            </a:r>
          </a:p>
          <a:p>
            <a:pPr marL="285750" indent="-285750">
              <a:buFont typeface="Arial" pitchFamily="34" charset="0"/>
              <a:buChar char="•"/>
            </a:pPr>
            <a:r>
              <a:rPr lang="en-US" sz="2400" dirty="0" smtClean="0"/>
              <a:t>So influential that Google hired some of his researchers to help with Glass (Ante, 2012).</a:t>
            </a:r>
            <a:endParaRPr lang="en-US" sz="2400" dirty="0"/>
          </a:p>
        </p:txBody>
      </p:sp>
      <p:sp>
        <p:nvSpPr>
          <p:cNvPr id="6" name="TextBox 5"/>
          <p:cNvSpPr txBox="1"/>
          <p:nvPr/>
        </p:nvSpPr>
        <p:spPr>
          <a:xfrm>
            <a:off x="710701" y="4574687"/>
            <a:ext cx="1245597" cy="369332"/>
          </a:xfrm>
          <a:prstGeom prst="rect">
            <a:avLst/>
          </a:prstGeom>
          <a:noFill/>
        </p:spPr>
        <p:txBody>
          <a:bodyPr wrap="none" rtlCol="0">
            <a:spAutoFit/>
          </a:bodyPr>
          <a:lstStyle/>
          <a:p>
            <a:r>
              <a:rPr lang="en-US" dirty="0" smtClean="0"/>
              <a:t>(Zen, 2008)</a:t>
            </a:r>
            <a:endParaRPr lang="en-US" dirty="0"/>
          </a:p>
        </p:txBody>
      </p:sp>
    </p:spTree>
    <p:extLst>
      <p:ext uri="{BB962C8B-B14F-4D97-AF65-F5344CB8AC3E}">
        <p14:creationId xmlns:p14="http://schemas.microsoft.com/office/powerpoint/2010/main" val="466761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690" y="685800"/>
            <a:ext cx="8686800" cy="830997"/>
          </a:xfrm>
          <a:prstGeom prst="rect">
            <a:avLst/>
          </a:prstGeom>
          <a:noFill/>
        </p:spPr>
        <p:txBody>
          <a:bodyPr wrap="square" rtlCol="0">
            <a:spAutoFit/>
          </a:bodyPr>
          <a:lstStyle/>
          <a:p>
            <a:pPr algn="ctr"/>
            <a:r>
              <a:rPr lang="en-US" sz="4800" dirty="0" smtClean="0"/>
              <a:t>What can we expect?</a:t>
            </a:r>
            <a:endParaRPr lang="en-US" sz="4800" dirty="0"/>
          </a:p>
        </p:txBody>
      </p:sp>
      <p:sp>
        <p:nvSpPr>
          <p:cNvPr id="5" name="TextBox 4"/>
          <p:cNvSpPr txBox="1"/>
          <p:nvPr/>
        </p:nvSpPr>
        <p:spPr>
          <a:xfrm>
            <a:off x="377704" y="2057399"/>
            <a:ext cx="7867934" cy="2554545"/>
          </a:xfrm>
          <a:prstGeom prst="rect">
            <a:avLst/>
          </a:prstGeom>
          <a:noFill/>
        </p:spPr>
        <p:txBody>
          <a:bodyPr wrap="square" rtlCol="0">
            <a:spAutoFit/>
          </a:bodyPr>
          <a:lstStyle/>
          <a:p>
            <a:pPr marL="285750" indent="-285750">
              <a:buFont typeface="Arial" pitchFamily="34" charset="0"/>
              <a:buChar char="•"/>
            </a:pPr>
            <a:r>
              <a:rPr lang="en-US" sz="3200" dirty="0" smtClean="0"/>
              <a:t>Pricing comparable to that of most high-end smartphones</a:t>
            </a:r>
          </a:p>
          <a:p>
            <a:pPr marL="285750" indent="-285750">
              <a:buFont typeface="Arial" pitchFamily="34" charset="0"/>
              <a:buChar char="•"/>
            </a:pPr>
            <a:r>
              <a:rPr lang="en-US" sz="3200" dirty="0" smtClean="0"/>
              <a:t>Extremely high demand</a:t>
            </a:r>
          </a:p>
          <a:p>
            <a:pPr marL="285750" indent="-285750">
              <a:buFont typeface="Arial" pitchFamily="34" charset="0"/>
              <a:buChar char="•"/>
            </a:pPr>
            <a:r>
              <a:rPr lang="en-US" sz="3200" dirty="0" smtClean="0"/>
              <a:t>Rising stock for Google</a:t>
            </a:r>
          </a:p>
          <a:p>
            <a:pPr marL="285750" indent="-285750">
              <a:buFont typeface="Arial" pitchFamily="34" charset="0"/>
              <a:buChar char="•"/>
            </a:pPr>
            <a:r>
              <a:rPr lang="en-US" sz="3200" dirty="0" smtClean="0"/>
              <a:t>The beginning of a new wave of technology</a:t>
            </a:r>
            <a:endParaRPr lang="en-US" sz="3200" dirty="0"/>
          </a:p>
        </p:txBody>
      </p:sp>
      <p:sp>
        <p:nvSpPr>
          <p:cNvPr id="6" name="TextBox 5"/>
          <p:cNvSpPr txBox="1"/>
          <p:nvPr/>
        </p:nvSpPr>
        <p:spPr>
          <a:xfrm>
            <a:off x="3505200" y="5029200"/>
            <a:ext cx="1612942" cy="830997"/>
          </a:xfrm>
          <a:prstGeom prst="rect">
            <a:avLst/>
          </a:prstGeom>
          <a:noFill/>
        </p:spPr>
        <p:txBody>
          <a:bodyPr wrap="none" rtlCol="0">
            <a:spAutoFit/>
          </a:bodyPr>
          <a:lstStyle/>
          <a:p>
            <a:r>
              <a:rPr lang="en-US" sz="4800" dirty="0" smtClean="0">
                <a:solidFill>
                  <a:srgbClr val="FF0000"/>
                </a:solidFill>
              </a:rPr>
              <a:t>And…</a:t>
            </a:r>
            <a:endParaRPr lang="en-US" sz="4800" dirty="0">
              <a:solidFill>
                <a:srgbClr val="FF0000"/>
              </a:solidFill>
            </a:endParaRPr>
          </a:p>
        </p:txBody>
      </p:sp>
    </p:spTree>
    <p:extLst>
      <p:ext uri="{BB962C8B-B14F-4D97-AF65-F5344CB8AC3E}">
        <p14:creationId xmlns:p14="http://schemas.microsoft.com/office/powerpoint/2010/main" val="2923773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320" y="1143000"/>
            <a:ext cx="6586182" cy="4566419"/>
          </a:xfrm>
          <a:prstGeom prst="rect">
            <a:avLst/>
          </a:prstGeom>
        </p:spPr>
      </p:pic>
      <p:sp>
        <p:nvSpPr>
          <p:cNvPr id="5" name="TextBox 4"/>
          <p:cNvSpPr txBox="1"/>
          <p:nvPr/>
        </p:nvSpPr>
        <p:spPr>
          <a:xfrm>
            <a:off x="957618" y="0"/>
            <a:ext cx="7226178" cy="1107996"/>
          </a:xfrm>
          <a:prstGeom prst="rect">
            <a:avLst/>
          </a:prstGeom>
          <a:noFill/>
        </p:spPr>
        <p:txBody>
          <a:bodyPr wrap="square" rtlCol="0">
            <a:spAutoFit/>
          </a:bodyPr>
          <a:lstStyle/>
          <a:p>
            <a:pPr algn="ctr"/>
            <a:r>
              <a:rPr lang="en-US" sz="6600" b="1" i="1" dirty="0" smtClean="0">
                <a:solidFill>
                  <a:srgbClr val="FF0000"/>
                </a:solidFill>
              </a:rPr>
              <a:t>DISTRACTIONS!</a:t>
            </a:r>
            <a:endParaRPr lang="en-US" sz="6600" b="1" i="1" dirty="0">
              <a:solidFill>
                <a:srgbClr val="FF0000"/>
              </a:solidFill>
            </a:endParaRPr>
          </a:p>
        </p:txBody>
      </p:sp>
      <p:sp>
        <p:nvSpPr>
          <p:cNvPr id="6" name="TextBox 5"/>
          <p:cNvSpPr txBox="1"/>
          <p:nvPr/>
        </p:nvSpPr>
        <p:spPr>
          <a:xfrm>
            <a:off x="1250320" y="6019800"/>
            <a:ext cx="6750680" cy="461665"/>
          </a:xfrm>
          <a:prstGeom prst="rect">
            <a:avLst/>
          </a:prstGeom>
          <a:noFill/>
        </p:spPr>
        <p:txBody>
          <a:bodyPr wrap="square" rtlCol="0">
            <a:spAutoFit/>
          </a:bodyPr>
          <a:lstStyle/>
          <a:p>
            <a:pPr algn="ctr"/>
            <a:r>
              <a:rPr lang="en-US" sz="2400" dirty="0" smtClean="0">
                <a:solidFill>
                  <a:srgbClr val="FF0000"/>
                </a:solidFill>
                <a:hlinkClick r:id="rId3"/>
              </a:rPr>
              <a:t>http://www.youtube.com/watch?v=Ma8NbpCvSwo</a:t>
            </a:r>
            <a:endParaRPr lang="en-US" sz="2400" dirty="0" smtClean="0">
              <a:solidFill>
                <a:srgbClr val="FF0000"/>
              </a:solidFill>
            </a:endParaRPr>
          </a:p>
        </p:txBody>
      </p:sp>
    </p:spTree>
    <p:extLst>
      <p:ext uri="{BB962C8B-B14F-4D97-AF65-F5344CB8AC3E}">
        <p14:creationId xmlns:p14="http://schemas.microsoft.com/office/powerpoint/2010/main" val="679712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301093"/>
            <a:ext cx="8153400" cy="584775"/>
          </a:xfrm>
          <a:prstGeom prst="rect">
            <a:avLst/>
          </a:prstGeom>
          <a:noFill/>
        </p:spPr>
        <p:txBody>
          <a:bodyPr wrap="square" rtlCol="0">
            <a:spAutoFit/>
          </a:bodyPr>
          <a:lstStyle/>
          <a:p>
            <a:pPr algn="ctr"/>
            <a:r>
              <a:rPr lang="en-US" sz="3200" dirty="0" smtClean="0"/>
              <a:t>Distracted driving is real, and it’s not good</a:t>
            </a:r>
            <a:endParaRPr lang="en-US" sz="3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9" y="1421487"/>
            <a:ext cx="3362325" cy="4210050"/>
          </a:xfrm>
          <a:prstGeom prst="rect">
            <a:avLst/>
          </a:prstGeom>
        </p:spPr>
      </p:pic>
      <p:sp>
        <p:nvSpPr>
          <p:cNvPr id="7" name="TextBox 6"/>
          <p:cNvSpPr txBox="1"/>
          <p:nvPr/>
        </p:nvSpPr>
        <p:spPr>
          <a:xfrm>
            <a:off x="4457700" y="1187410"/>
            <a:ext cx="4229100" cy="4678204"/>
          </a:xfrm>
          <a:prstGeom prst="rect">
            <a:avLst/>
          </a:prstGeom>
          <a:noFill/>
        </p:spPr>
        <p:txBody>
          <a:bodyPr wrap="square" rtlCol="0">
            <a:spAutoFit/>
          </a:bodyPr>
          <a:lstStyle/>
          <a:p>
            <a:r>
              <a:rPr lang="en-US" sz="4000" b="1" dirty="0" smtClean="0">
                <a:solidFill>
                  <a:srgbClr val="FF0000"/>
                </a:solidFill>
              </a:rPr>
              <a:t>17%</a:t>
            </a:r>
            <a:r>
              <a:rPr lang="en-US" sz="4000" b="1" dirty="0" smtClean="0"/>
              <a:t> </a:t>
            </a:r>
            <a:r>
              <a:rPr lang="en-US" sz="4000" dirty="0"/>
              <a:t>of </a:t>
            </a:r>
            <a:r>
              <a:rPr lang="en-US" sz="4000" dirty="0" smtClean="0"/>
              <a:t>the </a:t>
            </a:r>
            <a:r>
              <a:rPr lang="en-US" sz="4000" b="1" dirty="0" smtClean="0">
                <a:solidFill>
                  <a:srgbClr val="FF0000"/>
                </a:solidFill>
              </a:rPr>
              <a:t>5,505,000</a:t>
            </a:r>
            <a:r>
              <a:rPr lang="en-US" sz="4000" dirty="0" smtClean="0"/>
              <a:t> </a:t>
            </a:r>
            <a:r>
              <a:rPr lang="en-US" sz="4000" dirty="0"/>
              <a:t>car crashes </a:t>
            </a:r>
            <a:r>
              <a:rPr lang="en-US" sz="4000" dirty="0" smtClean="0"/>
              <a:t>in </a:t>
            </a:r>
            <a:r>
              <a:rPr lang="en-US" sz="4000" dirty="0"/>
              <a:t>2009 were caused by distracted driving</a:t>
            </a:r>
            <a:r>
              <a:rPr lang="en-US" sz="4000" dirty="0" smtClean="0"/>
              <a:t>.</a:t>
            </a:r>
          </a:p>
          <a:p>
            <a:r>
              <a:rPr lang="en-US" sz="4000" dirty="0" smtClean="0"/>
              <a:t>That’s </a:t>
            </a:r>
            <a:r>
              <a:rPr lang="en-US" sz="4000" b="1" dirty="0" smtClean="0">
                <a:solidFill>
                  <a:srgbClr val="FF0000"/>
                </a:solidFill>
              </a:rPr>
              <a:t>959,000</a:t>
            </a:r>
            <a:r>
              <a:rPr lang="en-US" sz="4000" dirty="0" smtClean="0"/>
              <a:t>, which is a lot.</a:t>
            </a:r>
            <a:r>
              <a:rPr lang="en-US" dirty="0" smtClean="0"/>
              <a:t/>
            </a:r>
            <a:br>
              <a:rPr lang="en-US" dirty="0" smtClean="0"/>
            </a:br>
            <a:r>
              <a:rPr lang="en-US" dirty="0" smtClean="0"/>
              <a:t>(</a:t>
            </a:r>
            <a:r>
              <a:rPr lang="en-US" dirty="0"/>
              <a:t>NHTSA, 2010</a:t>
            </a:r>
            <a:r>
              <a:rPr lang="en-US" dirty="0" smtClean="0"/>
              <a:t>)</a:t>
            </a:r>
            <a:endParaRPr lang="en-US" dirty="0"/>
          </a:p>
        </p:txBody>
      </p:sp>
    </p:spTree>
    <p:extLst>
      <p:ext uri="{BB962C8B-B14F-4D97-AF65-F5344CB8AC3E}">
        <p14:creationId xmlns:p14="http://schemas.microsoft.com/office/powerpoint/2010/main" val="368125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30263"/>
            <a:ext cx="3276600" cy="50196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713" y="1330263"/>
            <a:ext cx="5147354" cy="2990708"/>
          </a:xfrm>
          <a:prstGeom prst="rect">
            <a:avLst/>
          </a:prstGeom>
        </p:spPr>
      </p:pic>
      <p:sp>
        <p:nvSpPr>
          <p:cNvPr id="6" name="TextBox 5"/>
          <p:cNvSpPr txBox="1"/>
          <p:nvPr/>
        </p:nvSpPr>
        <p:spPr>
          <a:xfrm>
            <a:off x="152400" y="0"/>
            <a:ext cx="8576354" cy="1323439"/>
          </a:xfrm>
          <a:prstGeom prst="rect">
            <a:avLst/>
          </a:prstGeom>
          <a:noFill/>
        </p:spPr>
        <p:txBody>
          <a:bodyPr wrap="square" rtlCol="0">
            <a:spAutoFit/>
          </a:bodyPr>
          <a:lstStyle/>
          <a:p>
            <a:r>
              <a:rPr lang="en-US" sz="4000" dirty="0" smtClean="0"/>
              <a:t>How do distractions affect one’s driving?</a:t>
            </a:r>
            <a:br>
              <a:rPr lang="en-US" sz="4000" dirty="0" smtClean="0"/>
            </a:br>
            <a:r>
              <a:rPr lang="en-US" sz="4000" dirty="0" smtClean="0"/>
              <a:t>Here are two examples: </a:t>
            </a:r>
            <a:r>
              <a:rPr lang="en-US" dirty="0" smtClean="0"/>
              <a:t>(Austin, 2009)</a:t>
            </a:r>
            <a:endParaRPr lang="en-US" dirty="0"/>
          </a:p>
        </p:txBody>
      </p:sp>
      <p:sp>
        <p:nvSpPr>
          <p:cNvPr id="7" name="TextBox 6"/>
          <p:cNvSpPr txBox="1"/>
          <p:nvPr/>
        </p:nvSpPr>
        <p:spPr>
          <a:xfrm>
            <a:off x="3575713" y="4320971"/>
            <a:ext cx="5147354" cy="2246769"/>
          </a:xfrm>
          <a:prstGeom prst="rect">
            <a:avLst/>
          </a:prstGeom>
          <a:noFill/>
        </p:spPr>
        <p:txBody>
          <a:bodyPr wrap="square" rtlCol="0">
            <a:spAutoFit/>
          </a:bodyPr>
          <a:lstStyle/>
          <a:p>
            <a:r>
              <a:rPr lang="en-US" sz="2800" dirty="0" smtClean="0"/>
              <a:t>Car and Driver, a popular automotive magazine, conducted this experiment in 2009. </a:t>
            </a:r>
            <a:br>
              <a:rPr lang="en-US" sz="2800" dirty="0" smtClean="0"/>
            </a:br>
            <a:r>
              <a:rPr lang="en-US" sz="2800" dirty="0" smtClean="0"/>
              <a:t>These are the results that their testing yielded.</a:t>
            </a:r>
            <a:endParaRPr lang="en-US" sz="2800" dirty="0"/>
          </a:p>
        </p:txBody>
      </p:sp>
    </p:spTree>
    <p:extLst>
      <p:ext uri="{BB962C8B-B14F-4D97-AF65-F5344CB8AC3E}">
        <p14:creationId xmlns:p14="http://schemas.microsoft.com/office/powerpoint/2010/main" val="1933794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410472"/>
            <a:ext cx="8382000" cy="584775"/>
          </a:xfrm>
          <a:prstGeom prst="rect">
            <a:avLst/>
          </a:prstGeom>
          <a:noFill/>
        </p:spPr>
        <p:txBody>
          <a:bodyPr wrap="square" rtlCol="0">
            <a:spAutoFit/>
          </a:bodyPr>
          <a:lstStyle/>
          <a:p>
            <a:pPr algn="ctr"/>
            <a:r>
              <a:rPr lang="en-US" sz="3200" dirty="0" smtClean="0"/>
              <a:t>Could Google Glass affect my driving ability?</a:t>
            </a:r>
            <a:endParaRPr lang="en-US" sz="3200" dirty="0"/>
          </a:p>
        </p:txBody>
      </p:sp>
      <p:sp>
        <p:nvSpPr>
          <p:cNvPr id="6" name="TextBox 5"/>
          <p:cNvSpPr txBox="1"/>
          <p:nvPr/>
        </p:nvSpPr>
        <p:spPr>
          <a:xfrm>
            <a:off x="609600" y="1023848"/>
            <a:ext cx="7543800" cy="923330"/>
          </a:xfrm>
          <a:prstGeom prst="rect">
            <a:avLst/>
          </a:prstGeom>
          <a:noFill/>
        </p:spPr>
        <p:txBody>
          <a:bodyPr wrap="square" rtlCol="0">
            <a:spAutoFit/>
          </a:bodyPr>
          <a:lstStyle/>
          <a:p>
            <a:pPr algn="ctr"/>
            <a:r>
              <a:rPr lang="en-US" sz="5400" b="1" dirty="0" smtClean="0">
                <a:solidFill>
                  <a:srgbClr val="FF0000"/>
                </a:solidFill>
              </a:rPr>
              <a:t>POSSIBLY!</a:t>
            </a:r>
            <a:endParaRPr lang="en-US" sz="5400" b="1" dirty="0">
              <a:solidFill>
                <a:srgbClr val="FF0000"/>
              </a:solidFill>
            </a:endParaRPr>
          </a:p>
        </p:txBody>
      </p:sp>
      <p:sp>
        <p:nvSpPr>
          <p:cNvPr id="7" name="TextBox 6"/>
          <p:cNvSpPr txBox="1"/>
          <p:nvPr/>
        </p:nvSpPr>
        <p:spPr>
          <a:xfrm>
            <a:off x="609600" y="2057400"/>
            <a:ext cx="7924800" cy="2246769"/>
          </a:xfrm>
          <a:prstGeom prst="rect">
            <a:avLst/>
          </a:prstGeom>
          <a:noFill/>
        </p:spPr>
        <p:txBody>
          <a:bodyPr wrap="square" rtlCol="0">
            <a:spAutoFit/>
          </a:bodyPr>
          <a:lstStyle/>
          <a:p>
            <a:r>
              <a:rPr lang="en-US" sz="2800" dirty="0" smtClean="0"/>
              <a:t>Spencer E. Ante, of the Wall Street Journal, has said that seeing </a:t>
            </a:r>
            <a:r>
              <a:rPr lang="en-US" sz="2800" dirty="0"/>
              <a:t>the </a:t>
            </a:r>
            <a:r>
              <a:rPr lang="en-US" sz="2800" dirty="0" smtClean="0"/>
              <a:t>information pop up on the interface </a:t>
            </a:r>
            <a:r>
              <a:rPr lang="en-US" sz="2800" dirty="0"/>
              <a:t>in front of his right eye was “a little disorienting”, and he kept shutting his left eye to counter that effect (2012).</a:t>
            </a:r>
          </a:p>
        </p:txBody>
      </p:sp>
      <p:sp>
        <p:nvSpPr>
          <p:cNvPr id="8" name="TextBox 7"/>
          <p:cNvSpPr txBox="1"/>
          <p:nvPr/>
        </p:nvSpPr>
        <p:spPr>
          <a:xfrm>
            <a:off x="609600" y="4495800"/>
            <a:ext cx="7924800" cy="830997"/>
          </a:xfrm>
          <a:prstGeom prst="rect">
            <a:avLst/>
          </a:prstGeom>
          <a:noFill/>
        </p:spPr>
        <p:txBody>
          <a:bodyPr wrap="square" rtlCol="0">
            <a:spAutoFit/>
          </a:bodyPr>
          <a:lstStyle/>
          <a:p>
            <a:pPr algn="ctr"/>
            <a:r>
              <a:rPr lang="en-US" sz="2400" dirty="0" smtClean="0">
                <a:solidFill>
                  <a:srgbClr val="FF0000"/>
                </a:solidFill>
              </a:rPr>
              <a:t>Would you want to drive with just one eye? At least you can put the smartphone away easily!</a:t>
            </a:r>
            <a:endParaRPr lang="en-US" sz="2400" dirty="0">
              <a:solidFill>
                <a:srgbClr val="FF0000"/>
              </a:solidFill>
            </a:endParaRPr>
          </a:p>
        </p:txBody>
      </p:sp>
    </p:spTree>
    <p:extLst>
      <p:ext uri="{BB962C8B-B14F-4D97-AF65-F5344CB8AC3E}">
        <p14:creationId xmlns:p14="http://schemas.microsoft.com/office/powerpoint/2010/main" val="1476681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136</TotalTime>
  <Words>824</Words>
  <Application>Microsoft Office PowerPoint</Application>
  <PresentationFormat>On-screen Show (4:3)</PresentationFormat>
  <Paragraphs>83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Composite</vt:lpstr>
      <vt:lpstr>We are Not Ready for Google Glass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are Not Ready for Google Glass</dc:title>
  <dc:creator>Kline</dc:creator>
  <cp:lastModifiedBy>Windows User</cp:lastModifiedBy>
  <cp:revision>12</cp:revision>
  <dcterms:created xsi:type="dcterms:W3CDTF">2012-11-01T05:25:58Z</dcterms:created>
  <dcterms:modified xsi:type="dcterms:W3CDTF">2012-11-06T20:09:49Z</dcterms:modified>
</cp:coreProperties>
</file>