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58" r:id="rId4"/>
    <p:sldId id="276" r:id="rId5"/>
    <p:sldId id="272" r:id="rId6"/>
    <p:sldId id="259" r:id="rId7"/>
    <p:sldId id="278" r:id="rId8"/>
    <p:sldId id="262" r:id="rId9"/>
    <p:sldId id="279" r:id="rId10"/>
    <p:sldId id="261" r:id="rId11"/>
    <p:sldId id="263" r:id="rId12"/>
    <p:sldId id="264" r:id="rId13"/>
    <p:sldId id="268" r:id="rId14"/>
    <p:sldId id="265" r:id="rId15"/>
    <p:sldId id="269" r:id="rId16"/>
    <p:sldId id="266" r:id="rId17"/>
    <p:sldId id="270" r:id="rId18"/>
    <p:sldId id="273" r:id="rId19"/>
    <p:sldId id="271" r:id="rId20"/>
    <p:sldId id="267" r:id="rId21"/>
    <p:sldId id="274" r:id="rId22"/>
    <p:sldId id="275" r:id="rId23"/>
    <p:sldId id="260"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89BC37-2BED-4918-B36F-25913A7556A7}" type="datetimeFigureOut">
              <a:rPr lang="en-US" smtClean="0"/>
              <a:t>11/13/2012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B3792-434C-414F-8CFE-3CB97A00DA5F}" type="slidenum">
              <a:rPr lang="en-US" smtClean="0"/>
              <a:t>‹#›</a:t>
            </a:fld>
            <a:endParaRPr lang="en-US" dirty="0"/>
          </a:p>
        </p:txBody>
      </p:sp>
    </p:spTree>
    <p:extLst>
      <p:ext uri="{BB962C8B-B14F-4D97-AF65-F5344CB8AC3E}">
        <p14:creationId xmlns:p14="http://schemas.microsoft.com/office/powerpoint/2010/main" val="1710074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DB3792-434C-414F-8CFE-3CB97A00DA5F}" type="slidenum">
              <a:rPr lang="en-US" smtClean="0"/>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3A9258-7699-4966-9E67-3F70D78D08AE}" type="datetimeFigureOut">
              <a:rPr lang="en-US" smtClean="0"/>
              <a:pPr/>
              <a:t>11/13/2012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D2868FF-FB81-4632-B52C-3BCE7C1B8A2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A9258-7699-4966-9E67-3F70D78D08AE}" type="datetimeFigureOut">
              <a:rPr lang="en-US" smtClean="0"/>
              <a:pPr/>
              <a:t>11/13/2012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2868FF-FB81-4632-B52C-3BCE7C1B8A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A9258-7699-4966-9E67-3F70D78D08AE}" type="datetimeFigureOut">
              <a:rPr lang="en-US" smtClean="0"/>
              <a:pPr/>
              <a:t>11/13/2012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2868FF-FB81-4632-B52C-3BCE7C1B8A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A9258-7699-4966-9E67-3F70D78D08AE}" type="datetimeFigureOut">
              <a:rPr lang="en-US" smtClean="0"/>
              <a:pPr/>
              <a:t>11/13/2012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2868FF-FB81-4632-B52C-3BCE7C1B8A2C}"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3A9258-7699-4966-9E67-3F70D78D08AE}" type="datetimeFigureOut">
              <a:rPr lang="en-US" smtClean="0"/>
              <a:pPr/>
              <a:t>11/13/2012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2868FF-FB81-4632-B52C-3BCE7C1B8A2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3A9258-7699-4966-9E67-3F70D78D08AE}" type="datetimeFigureOut">
              <a:rPr lang="en-US" smtClean="0"/>
              <a:pPr/>
              <a:t>11/13/2012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2868FF-FB81-4632-B52C-3BCE7C1B8A2C}"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3A9258-7699-4966-9E67-3F70D78D08AE}" type="datetimeFigureOut">
              <a:rPr lang="en-US" smtClean="0"/>
              <a:pPr/>
              <a:t>11/13/2012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D2868FF-FB81-4632-B52C-3BCE7C1B8A2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63A9258-7699-4966-9E67-3F70D78D08AE}" type="datetimeFigureOut">
              <a:rPr lang="en-US" smtClean="0"/>
              <a:pPr/>
              <a:t>11/13/2012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D2868FF-FB81-4632-B52C-3BCE7C1B8A2C}"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3A9258-7699-4966-9E67-3F70D78D08AE}" type="datetimeFigureOut">
              <a:rPr lang="en-US" smtClean="0"/>
              <a:pPr/>
              <a:t>11/13/2012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D2868FF-FB81-4632-B52C-3BCE7C1B8A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63A9258-7699-4966-9E67-3F70D78D08AE}" type="datetimeFigureOut">
              <a:rPr lang="en-US" smtClean="0"/>
              <a:pPr/>
              <a:t>11/13/2012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2868FF-FB81-4632-B52C-3BCE7C1B8A2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63A9258-7699-4966-9E67-3F70D78D08AE}" type="datetimeFigureOut">
              <a:rPr lang="en-US" smtClean="0"/>
              <a:pPr/>
              <a:t>11/13/2012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D2868FF-FB81-4632-B52C-3BCE7C1B8A2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63A9258-7699-4966-9E67-3F70D78D08AE}" type="datetimeFigureOut">
              <a:rPr lang="en-US" smtClean="0"/>
              <a:pPr/>
              <a:t>11/13/2012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D2868FF-FB81-4632-B52C-3BCE7C1B8A2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arterfuelfuture.org/assets/content/resources/Corn_Infographic.png"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arterfuelfuture.org/assets/content/resources/E15_warning.JPG" TargetMode="Externa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smarterfuelfuture.org/assets/content/E15.jpg" TargetMode="Externa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Science and Technology Presentation</a:t>
            </a:r>
            <a:br>
              <a:rPr lang="en-US" dirty="0" smtClean="0"/>
            </a:br>
            <a:r>
              <a:rPr lang="en-US" dirty="0" smtClean="0"/>
              <a:t>Ethanol</a:t>
            </a:r>
            <a:endParaRPr lang="en-US" dirty="0"/>
          </a:p>
        </p:txBody>
      </p:sp>
      <p:sp>
        <p:nvSpPr>
          <p:cNvPr id="3" name="Subtitle 2"/>
          <p:cNvSpPr>
            <a:spLocks noGrp="1"/>
          </p:cNvSpPr>
          <p:nvPr>
            <p:ph type="subTitle" idx="1"/>
          </p:nvPr>
        </p:nvSpPr>
        <p:spPr/>
        <p:txBody>
          <a:bodyPr/>
          <a:lstStyle/>
          <a:p>
            <a:pPr algn="ctr"/>
            <a:r>
              <a:rPr lang="en-US" dirty="0" smtClean="0"/>
              <a:t>Garrett Farmer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www.ewg.org/files/DOE_2009_Fig3.6.gif"/>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190750" y="2186781"/>
            <a:ext cx="4762500" cy="3114675"/>
          </a:xfrm>
          <a:prstGeom prst="rect">
            <a:avLst/>
          </a:prstGeom>
          <a:noFill/>
          <a:ln>
            <a:noFill/>
          </a:ln>
        </p:spPr>
      </p:pic>
      <p:sp>
        <p:nvSpPr>
          <p:cNvPr id="2" name="Title 1"/>
          <p:cNvSpPr>
            <a:spLocks noGrp="1"/>
          </p:cNvSpPr>
          <p:nvPr>
            <p:ph type="title"/>
          </p:nvPr>
        </p:nvSpPr>
        <p:spPr/>
        <p:txBody>
          <a:bodyPr/>
          <a:lstStyle/>
          <a:p>
            <a:r>
              <a:rPr lang="en-US" dirty="0" smtClean="0"/>
              <a:t>Higher Temperatures</a:t>
            </a:r>
            <a:endParaRPr lang="en-US" dirty="0"/>
          </a:p>
        </p:txBody>
      </p:sp>
      <p:sp>
        <p:nvSpPr>
          <p:cNvPr id="7" name="TextBox 6"/>
          <p:cNvSpPr txBox="1"/>
          <p:nvPr/>
        </p:nvSpPr>
        <p:spPr>
          <a:xfrm>
            <a:off x="533400" y="1219200"/>
            <a:ext cx="8229600" cy="923330"/>
          </a:xfrm>
          <a:prstGeom prst="rect">
            <a:avLst/>
          </a:prstGeom>
          <a:noFill/>
        </p:spPr>
        <p:txBody>
          <a:bodyPr wrap="square" rtlCol="0">
            <a:spAutoFit/>
          </a:bodyPr>
          <a:lstStyle/>
          <a:p>
            <a:r>
              <a:rPr lang="en-US" dirty="0" smtClean="0"/>
              <a:t>Higher running temperatures lead to possibility of damage and running hot for both car and boat engines. The hotter the engines run they run the risk of overheating leading to engine failure.</a:t>
            </a:r>
            <a:endParaRPr lang="en-US" dirty="0"/>
          </a:p>
        </p:txBody>
      </p:sp>
      <p:sp>
        <p:nvSpPr>
          <p:cNvPr id="12290" name="Rectangle 2"/>
          <p:cNvSpPr>
            <a:spLocks noChangeArrowheads="1"/>
          </p:cNvSpPr>
          <p:nvPr/>
        </p:nvSpPr>
        <p:spPr bwMode="auto">
          <a:xfrm>
            <a:off x="0" y="0"/>
            <a:ext cx="216726"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3581400" y="5638800"/>
            <a:ext cx="2061783" cy="369332"/>
          </a:xfrm>
          <a:prstGeom prst="rect">
            <a:avLst/>
          </a:prstGeom>
        </p:spPr>
        <p:txBody>
          <a:bodyPr wrap="none">
            <a:spAutoFit/>
          </a:bodyPr>
          <a:lstStyle/>
          <a:p>
            <a:pPr lvl="0" fontAlgn="base">
              <a:spcBef>
                <a:spcPct val="0"/>
              </a:spcBef>
              <a:spcAft>
                <a:spcPct val="0"/>
              </a:spcAft>
            </a:pPr>
            <a:r>
              <a:rPr lang="en-US" dirty="0" smtClean="0">
                <a:latin typeface="Arial" pitchFamily="34" charset="0"/>
                <a:ea typeface="Calibri" pitchFamily="34" charset="0"/>
                <a:cs typeface="Times New Roman" pitchFamily="18" charset="0"/>
              </a:rPr>
              <a:t> (Naidenko, 2009)</a:t>
            </a:r>
            <a:r>
              <a:rPr lang="en-US" sz="1200" dirty="0" smtClean="0">
                <a:latin typeface="Arial" pitchFamily="34" charset="0"/>
                <a:cs typeface="Arial" pitchFamily="34" charset="0"/>
              </a:rPr>
              <a:t> </a:t>
            </a:r>
            <a:endParaRPr lang="en-US" sz="3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1.bp.blogspot.com/_yr3xF4J1UVg/RllHN5iWRTI/AAAAAAAAAKo/6ycCC6BL5ss/s400/Ethanol+Versus+Gasoline+Rack+Price.jp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905000" y="2590800"/>
            <a:ext cx="5257800" cy="3686175"/>
          </a:xfrm>
          <a:prstGeom prst="rect">
            <a:avLst/>
          </a:prstGeom>
          <a:noFill/>
          <a:ln>
            <a:noFill/>
          </a:ln>
        </p:spPr>
      </p:pic>
      <p:sp>
        <p:nvSpPr>
          <p:cNvPr id="2" name="Title 1"/>
          <p:cNvSpPr>
            <a:spLocks noGrp="1"/>
          </p:cNvSpPr>
          <p:nvPr>
            <p:ph type="title"/>
          </p:nvPr>
        </p:nvSpPr>
        <p:spPr/>
        <p:txBody>
          <a:bodyPr/>
          <a:lstStyle/>
          <a:p>
            <a:r>
              <a:rPr lang="en-US" dirty="0" smtClean="0"/>
              <a:t>Price</a:t>
            </a:r>
            <a:endParaRPr lang="en-US" dirty="0"/>
          </a:p>
        </p:txBody>
      </p:sp>
      <p:sp>
        <p:nvSpPr>
          <p:cNvPr id="5" name="TextBox 4"/>
          <p:cNvSpPr txBox="1"/>
          <p:nvPr/>
        </p:nvSpPr>
        <p:spPr>
          <a:xfrm>
            <a:off x="1524000" y="1219200"/>
            <a:ext cx="6400800" cy="1477328"/>
          </a:xfrm>
          <a:prstGeom prst="rect">
            <a:avLst/>
          </a:prstGeom>
          <a:noFill/>
        </p:spPr>
        <p:txBody>
          <a:bodyPr wrap="square" rtlCol="0">
            <a:spAutoFit/>
          </a:bodyPr>
          <a:lstStyle/>
          <a:p>
            <a:pPr>
              <a:buFont typeface="Arial" pitchFamily="34" charset="0"/>
              <a:buChar char="•"/>
            </a:pPr>
            <a:r>
              <a:rPr lang="en-US" dirty="0" smtClean="0"/>
              <a:t>The cost of regular unleaded fuel has always been lower then the cost of ethanol as shown in the graph.</a:t>
            </a:r>
          </a:p>
          <a:p>
            <a:pPr>
              <a:buFont typeface="Arial" pitchFamily="34" charset="0"/>
              <a:buChar char="•"/>
            </a:pPr>
            <a:r>
              <a:rPr lang="en-US" dirty="0" smtClean="0"/>
              <a:t>Being as the ethanol also has lower mpg we have to burn more fuel to go the same distance as regular non ethanol fuel. </a:t>
            </a:r>
            <a:r>
              <a:rPr lang="en-US" sz="1200" dirty="0" smtClean="0"/>
              <a:t>(Papier, 2007)</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Hoses</a:t>
            </a:r>
          </a:p>
          <a:p>
            <a:r>
              <a:rPr lang="en-US" dirty="0" smtClean="0"/>
              <a:t>Clogs engine filters</a:t>
            </a:r>
          </a:p>
          <a:p>
            <a:r>
              <a:rPr lang="en-US" dirty="0" smtClean="0"/>
              <a:t>Stalling</a:t>
            </a:r>
          </a:p>
          <a:p>
            <a:r>
              <a:rPr lang="en-US" dirty="0" smtClean="0"/>
              <a:t>Overheating</a:t>
            </a:r>
          </a:p>
          <a:p>
            <a:r>
              <a:rPr lang="en-US" dirty="0" smtClean="0"/>
              <a:t>Contamination</a:t>
            </a:r>
          </a:p>
          <a:p>
            <a:r>
              <a:rPr lang="en-US" dirty="0" smtClean="0"/>
              <a:t>All these lead to repair cost</a:t>
            </a:r>
          </a:p>
          <a:p>
            <a:endParaRPr lang="en-US" dirty="0" smtClean="0"/>
          </a:p>
        </p:txBody>
      </p:sp>
      <p:sp>
        <p:nvSpPr>
          <p:cNvPr id="2" name="Title 1"/>
          <p:cNvSpPr>
            <a:spLocks noGrp="1"/>
          </p:cNvSpPr>
          <p:nvPr>
            <p:ph type="title"/>
          </p:nvPr>
        </p:nvSpPr>
        <p:spPr/>
        <p:txBody>
          <a:bodyPr/>
          <a:lstStyle/>
          <a:p>
            <a:r>
              <a:rPr lang="en-US" dirty="0" smtClean="0"/>
              <a:t>Damage cost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uel Mileage vs. Average Speed Effect of Ethanol on 2008 Nissan Rogu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47800" y="2286000"/>
            <a:ext cx="6121400" cy="3822700"/>
          </a:xfrm>
          <a:prstGeom prst="rect">
            <a:avLst/>
          </a:prstGeom>
          <a:noFill/>
          <a:ln>
            <a:noFill/>
          </a:ln>
        </p:spPr>
      </p:pic>
      <p:sp>
        <p:nvSpPr>
          <p:cNvPr id="2" name="Title 1"/>
          <p:cNvSpPr>
            <a:spLocks noGrp="1"/>
          </p:cNvSpPr>
          <p:nvPr>
            <p:ph type="title"/>
          </p:nvPr>
        </p:nvSpPr>
        <p:spPr/>
        <p:txBody>
          <a:bodyPr/>
          <a:lstStyle/>
          <a:p>
            <a:r>
              <a:rPr lang="en-US" dirty="0" smtClean="0"/>
              <a:t>Fuel Mileage</a:t>
            </a:r>
            <a:endParaRPr lang="en-US" dirty="0"/>
          </a:p>
        </p:txBody>
      </p:sp>
      <p:sp>
        <p:nvSpPr>
          <p:cNvPr id="5" name="TextBox 4"/>
          <p:cNvSpPr txBox="1"/>
          <p:nvPr/>
        </p:nvSpPr>
        <p:spPr>
          <a:xfrm>
            <a:off x="1524000" y="1219200"/>
            <a:ext cx="6248400" cy="923330"/>
          </a:xfrm>
          <a:prstGeom prst="rect">
            <a:avLst/>
          </a:prstGeom>
          <a:noFill/>
        </p:spPr>
        <p:txBody>
          <a:bodyPr wrap="square" rtlCol="0">
            <a:spAutoFit/>
          </a:bodyPr>
          <a:lstStyle/>
          <a:p>
            <a:r>
              <a:rPr lang="en-US" dirty="0" smtClean="0"/>
              <a:t>The graph shows how pure gasoline gets better mpg over gasoline with 10% ethanol at the more common slower drive speeds. </a:t>
            </a:r>
            <a:r>
              <a:rPr lang="en-US" sz="1200" dirty="0" smtClean="0"/>
              <a:t>(Wertheimer, 2009)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www.ethanolproducer.com/uploads/posts/web/2012/03/13306312661953.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2667000"/>
            <a:ext cx="3886200" cy="3017520"/>
          </a:xfrm>
          <a:prstGeom prst="rect">
            <a:avLst/>
          </a:prstGeom>
          <a:noFill/>
          <a:ln>
            <a:noFill/>
          </a:ln>
        </p:spPr>
      </p:pic>
      <p:sp>
        <p:nvSpPr>
          <p:cNvPr id="2" name="Title 1"/>
          <p:cNvSpPr>
            <a:spLocks noGrp="1"/>
          </p:cNvSpPr>
          <p:nvPr>
            <p:ph type="title"/>
          </p:nvPr>
        </p:nvSpPr>
        <p:spPr/>
        <p:txBody>
          <a:bodyPr/>
          <a:lstStyle/>
          <a:p>
            <a:r>
              <a:rPr lang="en-US" dirty="0" smtClean="0"/>
              <a:t>Corn production</a:t>
            </a:r>
            <a:endParaRPr lang="en-US" dirty="0"/>
          </a:p>
        </p:txBody>
      </p:sp>
      <p:pic>
        <p:nvPicPr>
          <p:cNvPr id="5" name="Picture 4" descr="http://smarterfuelfuture.org/assets/content/resources/Corn_Infographic.png">
            <a:hlinkClick r:id="rId3" tgtFrame="_blank"/>
          </p:cNvPr>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743200"/>
            <a:ext cx="3581400" cy="3171825"/>
          </a:xfrm>
          <a:prstGeom prst="rect">
            <a:avLst/>
          </a:prstGeom>
          <a:noFill/>
          <a:ln>
            <a:noFill/>
          </a:ln>
        </p:spPr>
      </p:pic>
      <p:sp>
        <p:nvSpPr>
          <p:cNvPr id="6" name="TextBox 5"/>
          <p:cNvSpPr txBox="1"/>
          <p:nvPr/>
        </p:nvSpPr>
        <p:spPr>
          <a:xfrm>
            <a:off x="533400" y="1371600"/>
            <a:ext cx="7772400" cy="923330"/>
          </a:xfrm>
          <a:prstGeom prst="rect">
            <a:avLst/>
          </a:prstGeom>
          <a:noFill/>
        </p:spPr>
        <p:txBody>
          <a:bodyPr wrap="square" rtlCol="0">
            <a:spAutoFit/>
          </a:bodyPr>
          <a:lstStyle/>
          <a:p>
            <a:r>
              <a:rPr lang="en-US" dirty="0" smtClean="0"/>
              <a:t>Instead of using corn for food purposes we are using for fuel. We could be feeding millions of people with the amount of corn used daily. </a:t>
            </a:r>
            <a:r>
              <a:rPr lang="en-US" sz="1200" dirty="0" smtClean="0"/>
              <a:t>(Jessen, 2012), (Future)</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s://lh3.googleusercontent.com/-q5-YqI9Z26Y/TWuk5WBi6vI/AAAAAAAABks/yS4-rhyhOTA/Screen+shot+2011-02-28+at+8.35.39+AM.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2438400"/>
            <a:ext cx="7239000" cy="4143375"/>
          </a:xfrm>
          <a:prstGeom prst="rect">
            <a:avLst/>
          </a:prstGeom>
          <a:noFill/>
          <a:ln>
            <a:noFill/>
          </a:ln>
        </p:spPr>
      </p:pic>
      <p:sp>
        <p:nvSpPr>
          <p:cNvPr id="2" name="Title 1"/>
          <p:cNvSpPr>
            <a:spLocks noGrp="1"/>
          </p:cNvSpPr>
          <p:nvPr>
            <p:ph type="title"/>
          </p:nvPr>
        </p:nvSpPr>
        <p:spPr/>
        <p:txBody>
          <a:bodyPr/>
          <a:lstStyle/>
          <a:p>
            <a:r>
              <a:rPr lang="en-US" dirty="0" smtClean="0"/>
              <a:t>Ethanol Being Produced</a:t>
            </a:r>
            <a:endParaRPr lang="en-US" dirty="0"/>
          </a:p>
        </p:txBody>
      </p:sp>
      <p:sp>
        <p:nvSpPr>
          <p:cNvPr id="5" name="TextBox 4"/>
          <p:cNvSpPr txBox="1"/>
          <p:nvPr/>
        </p:nvSpPr>
        <p:spPr>
          <a:xfrm>
            <a:off x="1143000" y="1219200"/>
            <a:ext cx="7010400" cy="553998"/>
          </a:xfrm>
          <a:prstGeom prst="rect">
            <a:avLst/>
          </a:prstGeom>
          <a:noFill/>
        </p:spPr>
        <p:txBody>
          <a:bodyPr wrap="square" rtlCol="0">
            <a:spAutoFit/>
          </a:bodyPr>
          <a:lstStyle/>
          <a:p>
            <a:r>
              <a:rPr lang="en-US" dirty="0" smtClean="0"/>
              <a:t>Ethanol amounts being produced is growing at a rapid rate. </a:t>
            </a:r>
            <a:r>
              <a:rPr lang="en-US" sz="1200" dirty="0" smtClean="0"/>
              <a:t>(Us Ethanol Production, 2011)</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t1.gstatic.com/images?q=tbn:ANd9GcRhOB5EQEHTkSoaLub6UlY1QHVT4wqklGE3xoIqnQAE3kP3ChgUQH8uGl1Tu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2514600"/>
            <a:ext cx="6400800" cy="3733800"/>
          </a:xfrm>
          <a:prstGeom prst="rect">
            <a:avLst/>
          </a:prstGeom>
          <a:noFill/>
          <a:ln>
            <a:noFill/>
          </a:ln>
        </p:spPr>
      </p:pic>
      <p:sp>
        <p:nvSpPr>
          <p:cNvPr id="2" name="Title 1"/>
          <p:cNvSpPr>
            <a:spLocks noGrp="1"/>
          </p:cNvSpPr>
          <p:nvPr>
            <p:ph type="title"/>
          </p:nvPr>
        </p:nvSpPr>
        <p:spPr/>
        <p:txBody>
          <a:bodyPr/>
          <a:lstStyle/>
          <a:p>
            <a:r>
              <a:rPr lang="en-US" dirty="0" smtClean="0"/>
              <a:t>Biofuels</a:t>
            </a:r>
            <a:endParaRPr lang="en-US" dirty="0"/>
          </a:p>
        </p:txBody>
      </p:sp>
      <p:sp>
        <p:nvSpPr>
          <p:cNvPr id="5" name="TextBox 4"/>
          <p:cNvSpPr txBox="1"/>
          <p:nvPr/>
        </p:nvSpPr>
        <p:spPr>
          <a:xfrm>
            <a:off x="1219200" y="1143000"/>
            <a:ext cx="6629400" cy="1477328"/>
          </a:xfrm>
          <a:prstGeom prst="rect">
            <a:avLst/>
          </a:prstGeom>
          <a:noFill/>
        </p:spPr>
        <p:txBody>
          <a:bodyPr wrap="square" rtlCol="0">
            <a:spAutoFit/>
          </a:bodyPr>
          <a:lstStyle/>
          <a:p>
            <a:r>
              <a:rPr lang="en-US" dirty="0" smtClean="0"/>
              <a:t>The use of more renewable biofuels is what is being worked toward in the future. The graph shows the net energy yield of a few biofuel sources and corn is the least shown. If we are moving toward biofuels why are we not using sugar cane instead? </a:t>
            </a:r>
            <a:r>
              <a:rPr lang="en-US" sz="1200" dirty="0" smtClean="0"/>
              <a:t>(Biopact, 2007)</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There are moves being made to make 15% and 20% ethanol added gasoline.</a:t>
            </a:r>
          </a:p>
          <a:p>
            <a:r>
              <a:rPr lang="en-US" dirty="0" smtClean="0"/>
              <a:t>Automakers and Boaters are against the idea.</a:t>
            </a:r>
          </a:p>
          <a:p>
            <a:r>
              <a:rPr lang="en-US" dirty="0" smtClean="0"/>
              <a:t>Many lawsuits and court cases.</a:t>
            </a:r>
            <a:endParaRPr lang="en-US" dirty="0"/>
          </a:p>
        </p:txBody>
      </p:sp>
      <p:sp>
        <p:nvSpPr>
          <p:cNvPr id="2" name="Title 1"/>
          <p:cNvSpPr>
            <a:spLocks noGrp="1"/>
          </p:cNvSpPr>
          <p:nvPr>
            <p:ph type="title"/>
          </p:nvPr>
        </p:nvSpPr>
        <p:spPr/>
        <p:txBody>
          <a:bodyPr/>
          <a:lstStyle/>
          <a:p>
            <a:r>
              <a:rPr lang="en-US" dirty="0" smtClean="0"/>
              <a:t>Currently 10%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Ethanol being burned leads to new and high amounts of emissions.</a:t>
            </a:r>
          </a:p>
          <a:p>
            <a:r>
              <a:rPr lang="en-US" dirty="0" smtClean="0"/>
              <a:t>When we consider the total greenhouse gas emissions from growing and processing the ethanol emissions are not less.</a:t>
            </a:r>
          </a:p>
          <a:p>
            <a:r>
              <a:rPr lang="en-US" dirty="0" smtClean="0"/>
              <a:t>We also can consider that as demand grows for corn we will be clearing farmland which may be forest and other natural environments we need for carbon sinks. </a:t>
            </a:r>
            <a:r>
              <a:rPr lang="en-US" sz="1200" dirty="0" smtClean="0"/>
              <a:t>(American)</a:t>
            </a:r>
            <a:endParaRPr lang="en-US" sz="1200" dirty="0"/>
          </a:p>
        </p:txBody>
      </p:sp>
      <p:sp>
        <p:nvSpPr>
          <p:cNvPr id="2" name="Title 1"/>
          <p:cNvSpPr>
            <a:spLocks noGrp="1"/>
          </p:cNvSpPr>
          <p:nvPr>
            <p:ph type="title"/>
          </p:nvPr>
        </p:nvSpPr>
        <p:spPr/>
        <p:txBody>
          <a:bodyPr/>
          <a:lstStyle/>
          <a:p>
            <a:r>
              <a:rPr lang="en-US" dirty="0" smtClean="0"/>
              <a:t>Environment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tatic.ewg.org/agmag/images/graph1.pn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2133600"/>
            <a:ext cx="8229600" cy="4281867"/>
          </a:xfrm>
          <a:prstGeom prst="rect">
            <a:avLst/>
          </a:prstGeom>
          <a:noFill/>
          <a:ln>
            <a:noFill/>
          </a:ln>
        </p:spPr>
      </p:pic>
      <p:sp>
        <p:nvSpPr>
          <p:cNvPr id="2" name="Title 1"/>
          <p:cNvSpPr>
            <a:spLocks noGrp="1"/>
          </p:cNvSpPr>
          <p:nvPr>
            <p:ph type="title"/>
          </p:nvPr>
        </p:nvSpPr>
        <p:spPr/>
        <p:txBody>
          <a:bodyPr/>
          <a:lstStyle/>
          <a:p>
            <a:r>
              <a:rPr lang="en-US" dirty="0" smtClean="0"/>
              <a:t>Future</a:t>
            </a:r>
            <a:endParaRPr lang="en-US" dirty="0"/>
          </a:p>
        </p:txBody>
      </p:sp>
      <p:sp>
        <p:nvSpPr>
          <p:cNvPr id="5" name="TextBox 4"/>
          <p:cNvSpPr txBox="1"/>
          <p:nvPr/>
        </p:nvSpPr>
        <p:spPr>
          <a:xfrm>
            <a:off x="533400" y="1219200"/>
            <a:ext cx="8077200" cy="923330"/>
          </a:xfrm>
          <a:prstGeom prst="rect">
            <a:avLst/>
          </a:prstGeom>
          <a:noFill/>
        </p:spPr>
        <p:txBody>
          <a:bodyPr wrap="square" rtlCol="0">
            <a:spAutoFit/>
          </a:bodyPr>
          <a:lstStyle/>
          <a:p>
            <a:r>
              <a:rPr lang="en-US" dirty="0" smtClean="0"/>
              <a:t>The future is to continue to replace more then 90% of our nations gasoline usage in the next 20 years. Our engines will then have to be replaced or completely overhauled which is not cost efficient.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Ethanol has negative effects on engines both on land and marine motors and non-ethanol added fuel should still be available for purchase at regular fueling stations. </a:t>
            </a:r>
            <a:endParaRPr lang="en-US" dirty="0"/>
          </a:p>
        </p:txBody>
      </p:sp>
      <p:sp>
        <p:nvSpPr>
          <p:cNvPr id="2" name="Title 1"/>
          <p:cNvSpPr>
            <a:spLocks noGrp="1"/>
          </p:cNvSpPr>
          <p:nvPr>
            <p:ph type="title"/>
          </p:nvPr>
        </p:nvSpPr>
        <p:spPr/>
        <p:txBody>
          <a:bodyPr/>
          <a:lstStyle/>
          <a:p>
            <a:r>
              <a:rPr lang="en-US" dirty="0" smtClean="0"/>
              <a:t>Ethanol Stance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i.usatoday.net/communitymanager/_photos/drive-on/2011/03/21/E15fuellabelx-wide-community.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19200"/>
            <a:ext cx="3124200" cy="3429000"/>
          </a:xfrm>
          <a:prstGeom prst="rect">
            <a:avLst/>
          </a:prstGeom>
          <a:noFill/>
          <a:ln>
            <a:noFill/>
          </a:ln>
        </p:spPr>
      </p:pic>
      <p:sp>
        <p:nvSpPr>
          <p:cNvPr id="2" name="Title 1"/>
          <p:cNvSpPr>
            <a:spLocks noGrp="1"/>
          </p:cNvSpPr>
          <p:nvPr>
            <p:ph type="title"/>
          </p:nvPr>
        </p:nvSpPr>
        <p:spPr>
          <a:xfrm>
            <a:off x="228600" y="152400"/>
            <a:ext cx="8229600" cy="1143000"/>
          </a:xfrm>
        </p:spPr>
        <p:txBody>
          <a:bodyPr/>
          <a:lstStyle/>
          <a:p>
            <a:r>
              <a:rPr lang="en-US" dirty="0" smtClean="0"/>
              <a:t>Warning Labels</a:t>
            </a:r>
            <a:endParaRPr lang="en-US" dirty="0"/>
          </a:p>
        </p:txBody>
      </p:sp>
      <p:pic>
        <p:nvPicPr>
          <p:cNvPr id="5" name="Picture 4" descr="http://smarterfuelfuture.org/assets/content/resources/E15_warning.JPG">
            <a:hlinkClick r:id="rId3" tgtFrame="_blank"/>
          </p:cNvPr>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895600"/>
            <a:ext cx="3124200" cy="3657600"/>
          </a:xfrm>
          <a:prstGeom prst="rect">
            <a:avLst/>
          </a:prstGeom>
          <a:noFill/>
          <a:ln>
            <a:noFill/>
          </a:ln>
        </p:spPr>
      </p:pic>
      <p:pic>
        <p:nvPicPr>
          <p:cNvPr id="6" name="Picture 5" descr="http://smarterfuelfuture.org/assets/content/E15.jpg">
            <a:hlinkClick r:id="rId5" tgtFrame="_blank"/>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24600" y="533400"/>
            <a:ext cx="2438400" cy="6019800"/>
          </a:xfrm>
          <a:prstGeom prst="rect">
            <a:avLst/>
          </a:prstGeom>
          <a:noFill/>
          <a:ln>
            <a:noFill/>
          </a:ln>
        </p:spPr>
      </p:pic>
      <p:sp>
        <p:nvSpPr>
          <p:cNvPr id="6148" name="Rectangle 4"/>
          <p:cNvSpPr>
            <a:spLocks noChangeArrowheads="1"/>
          </p:cNvSpPr>
          <p:nvPr/>
        </p:nvSpPr>
        <p:spPr bwMode="auto">
          <a:xfrm>
            <a:off x="762000" y="4876800"/>
            <a:ext cx="114300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4F81BD"/>
                </a:solidFill>
                <a:effectLst/>
                <a:latin typeface="Calibri" pitchFamily="34" charset="0"/>
                <a:ea typeface="Calibri" pitchFamily="34" charset="0"/>
                <a:cs typeface="Times New Roman" pitchFamily="18" charset="0"/>
              </a:rPr>
              <a:t> (Healey, 2011)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9" name="Rectangle 5"/>
          <p:cNvSpPr>
            <a:spLocks noChangeArrowheads="1"/>
          </p:cNvSpPr>
          <p:nvPr/>
        </p:nvSpPr>
        <p:spPr bwMode="auto">
          <a:xfrm>
            <a:off x="3962400" y="2667000"/>
            <a:ext cx="1066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(Future)</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5"/>
          <p:cNvSpPr>
            <a:spLocks noChangeArrowheads="1"/>
          </p:cNvSpPr>
          <p:nvPr/>
        </p:nvSpPr>
        <p:spPr bwMode="auto">
          <a:xfrm>
            <a:off x="6934200" y="228600"/>
            <a:ext cx="1066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(Future)</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Very fuel regular gas stations only 1 that I know of in South Florida</a:t>
            </a:r>
          </a:p>
          <a:p>
            <a:r>
              <a:rPr lang="en-US" dirty="0" smtClean="0"/>
              <a:t>Marinas</a:t>
            </a:r>
          </a:p>
          <a:p>
            <a:r>
              <a:rPr lang="en-US" dirty="0" smtClean="0"/>
              <a:t>Not easily accessible for recreational vehicles both land and on water.</a:t>
            </a:r>
            <a:endParaRPr lang="en-US" dirty="0"/>
          </a:p>
        </p:txBody>
      </p:sp>
      <p:sp>
        <p:nvSpPr>
          <p:cNvPr id="2" name="Title 1"/>
          <p:cNvSpPr>
            <a:spLocks noGrp="1"/>
          </p:cNvSpPr>
          <p:nvPr>
            <p:ph type="title"/>
          </p:nvPr>
        </p:nvSpPr>
        <p:spPr/>
        <p:txBody>
          <a:bodyPr/>
          <a:lstStyle/>
          <a:p>
            <a:r>
              <a:rPr lang="en-US" dirty="0" smtClean="0"/>
              <a:t>Non-Ethanol Fuel Availability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Ethanol enzyme treatments</a:t>
            </a:r>
          </a:p>
          <a:p>
            <a:r>
              <a:rPr lang="en-US" dirty="0" smtClean="0"/>
              <a:t>Run higher octane fuel like premium</a:t>
            </a:r>
          </a:p>
          <a:p>
            <a:r>
              <a:rPr lang="en-US" dirty="0" smtClean="0"/>
              <a:t>Frequent maintenance and checks of engine parts</a:t>
            </a:r>
          </a:p>
          <a:p>
            <a:r>
              <a:rPr lang="en-US" dirty="0" smtClean="0"/>
              <a:t>When available use non-ethanol fuel</a:t>
            </a:r>
            <a:endParaRPr lang="en-US" dirty="0"/>
          </a:p>
        </p:txBody>
      </p:sp>
      <p:sp>
        <p:nvSpPr>
          <p:cNvPr id="3" name="Title 2"/>
          <p:cNvSpPr>
            <a:spLocks noGrp="1"/>
          </p:cNvSpPr>
          <p:nvPr>
            <p:ph type="title"/>
          </p:nvPr>
        </p:nvSpPr>
        <p:spPr/>
        <p:txBody>
          <a:bodyPr/>
          <a:lstStyle/>
          <a:p>
            <a:r>
              <a:rPr lang="en-US" dirty="0" smtClean="0"/>
              <a:t>What can we do?</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Make the non-ethanol fuel available by choice at regular gas stations</a:t>
            </a:r>
          </a:p>
          <a:p>
            <a:r>
              <a:rPr lang="en-US" dirty="0" smtClean="0"/>
              <a:t>Develop a cost effective program for consumers to switch engines to newer engines being made to handle the ethanol</a:t>
            </a:r>
          </a:p>
          <a:p>
            <a:r>
              <a:rPr lang="en-US" dirty="0" smtClean="0"/>
              <a:t>Get rid of ethanol fuels all together</a:t>
            </a:r>
          </a:p>
          <a:p>
            <a:endParaRPr lang="en-US" dirty="0"/>
          </a:p>
        </p:txBody>
      </p:sp>
      <p:sp>
        <p:nvSpPr>
          <p:cNvPr id="2" name="Title 1"/>
          <p:cNvSpPr>
            <a:spLocks noGrp="1"/>
          </p:cNvSpPr>
          <p:nvPr>
            <p:ph type="title"/>
          </p:nvPr>
        </p:nvSpPr>
        <p:spPr/>
        <p:txBody>
          <a:bodyPr/>
          <a:lstStyle/>
          <a:p>
            <a:r>
              <a:rPr lang="en-US" dirty="0" smtClean="0"/>
              <a:t>Solutions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2000" cy="4919472"/>
          </a:xfrm>
        </p:spPr>
        <p:txBody>
          <a:bodyPr>
            <a:normAutofit fontScale="40000" lnSpcReduction="20000"/>
          </a:bodyPr>
          <a:lstStyle/>
          <a:p>
            <a:r>
              <a:rPr lang="en-US" dirty="0" smtClean="0"/>
              <a:t>About.com. </a:t>
            </a:r>
            <a:r>
              <a:rPr lang="en-US" i="1" dirty="0" smtClean="0"/>
              <a:t>The History of Engines- How Engines Work Part 3 Understanding the Internal Combustion Engine.</a:t>
            </a:r>
            <a:r>
              <a:rPr lang="en-US" dirty="0" smtClean="0"/>
              <a:t> http://inventors.about.com.library/inventors/blinternalcombustion.htm.</a:t>
            </a:r>
          </a:p>
          <a:p>
            <a:r>
              <a:rPr lang="en-US" dirty="0" smtClean="0"/>
              <a:t>Energy, U. D. </a:t>
            </a:r>
            <a:r>
              <a:rPr lang="en-US" i="1" dirty="0" smtClean="0"/>
              <a:t>Energy Efficiency and Renewable Energy.</a:t>
            </a:r>
            <a:r>
              <a:rPr lang="en-US" dirty="0" smtClean="0"/>
              <a:t> http://www.fueleconomy.gov/feg/ethanol.shtml.</a:t>
            </a:r>
          </a:p>
          <a:p>
            <a:r>
              <a:rPr lang="en-US" dirty="0" smtClean="0"/>
              <a:t>(2011). </a:t>
            </a:r>
            <a:r>
              <a:rPr lang="en-US" i="1" dirty="0" smtClean="0"/>
              <a:t>Us Ethanol Production.</a:t>
            </a:r>
            <a:endParaRPr lang="en-US" dirty="0" smtClean="0"/>
          </a:p>
          <a:p>
            <a:r>
              <a:rPr lang="en-US" dirty="0" smtClean="0"/>
              <a:t>Biopact. (2007). </a:t>
            </a:r>
            <a:r>
              <a:rPr lang="en-US" i="1" dirty="0" smtClean="0"/>
              <a:t>Pre combustion of CO2 capture from biogas the way forward?</a:t>
            </a:r>
            <a:endParaRPr lang="en-US" dirty="0" smtClean="0"/>
          </a:p>
          <a:p>
            <a:r>
              <a:rPr lang="en-US" dirty="0" smtClean="0"/>
              <a:t>Engineer-Poet. (2006). Sustainability, Energy Independence and Agricultural Policy. http://www.theoildrum.com/story/2006/11/27/0432/3533.</a:t>
            </a:r>
          </a:p>
          <a:p>
            <a:r>
              <a:rPr lang="en-US" dirty="0" smtClean="0"/>
              <a:t>Future, S. F. (n.d.). </a:t>
            </a:r>
            <a:r>
              <a:rPr lang="en-US" i="1" dirty="0" smtClean="0"/>
              <a:t>Vehicles &amp; Small Engines.</a:t>
            </a:r>
            <a:r>
              <a:rPr lang="en-US" dirty="0" smtClean="0"/>
              <a:t> http://smarterfuelfuture.org/.</a:t>
            </a:r>
          </a:p>
          <a:p>
            <a:r>
              <a:rPr lang="en-US" dirty="0" smtClean="0"/>
              <a:t>Healey, J. R. (2011, March 25). Auto lobbyists want less ethanol allowed in gasoline. </a:t>
            </a:r>
            <a:r>
              <a:rPr lang="en-US" i="1" dirty="0" smtClean="0"/>
              <a:t>USA Today</a:t>
            </a:r>
            <a:r>
              <a:rPr lang="en-US" dirty="0" smtClean="0"/>
              <a:t>, pp. http://content.usatoday.com/communities/driveon/post/2011/03/auto-lobbyists-want-feds-to-require-e10-fuel-even-though-e15-now-is-legal/1.</a:t>
            </a:r>
          </a:p>
          <a:p>
            <a:r>
              <a:rPr lang="en-US" dirty="0" smtClean="0"/>
              <a:t>Jessen, H. (2012, March 1). World of Corn report breaks down corn used for ethanol, DDGS. </a:t>
            </a:r>
            <a:r>
              <a:rPr lang="en-US" i="1" dirty="0" smtClean="0"/>
              <a:t>Ethanol Producer Magazine</a:t>
            </a:r>
            <a:r>
              <a:rPr lang="en-US" dirty="0" smtClean="0"/>
              <a:t>, pp. http://www.ethanolproducer.com/articles/8611/world-of-corn-report-breaks-down-corn-used-for-ethanol-ddgs.</a:t>
            </a:r>
          </a:p>
          <a:p>
            <a:r>
              <a:rPr lang="en-US" dirty="0" smtClean="0"/>
              <a:t>Karpf, S. (2011). </a:t>
            </a:r>
            <a:r>
              <a:rPr lang="en-US" i="1" dirty="0" smtClean="0"/>
              <a:t>Whose Freedom is Growth Energy Fueling?</a:t>
            </a:r>
            <a:r>
              <a:rPr lang="en-US" dirty="0" smtClean="0"/>
              <a:t> http://www.ewg.org/agmag/2011/01/whose-freedom-is-growth-energy-fueling/.</a:t>
            </a:r>
          </a:p>
          <a:p>
            <a:r>
              <a:rPr lang="en-US" dirty="0" smtClean="0"/>
              <a:t>Naidenko, O. V. (2009). Ethanol-Gasoline Fuel Blends May Cause Human Health Risks and Engine Issues.</a:t>
            </a:r>
          </a:p>
          <a:p>
            <a:r>
              <a:rPr lang="en-US" dirty="0" smtClean="0"/>
              <a:t>Papier, R. (2007). </a:t>
            </a:r>
            <a:r>
              <a:rPr lang="en-US" i="1" dirty="0" smtClean="0"/>
              <a:t>The Mythical Ethanol Threat.</a:t>
            </a:r>
            <a:endParaRPr lang="en-US" dirty="0" smtClean="0"/>
          </a:p>
          <a:p>
            <a:r>
              <a:rPr lang="en-US" dirty="0" smtClean="0"/>
              <a:t>Wertheimer, H. (2009, August 18). Another Outrage of the Ethanol Scam: Increased Gasoline Consumption. </a:t>
            </a:r>
            <a:r>
              <a:rPr lang="en-US" i="1" dirty="0" smtClean="0"/>
              <a:t>Energy Tribune</a:t>
            </a:r>
            <a:r>
              <a:rPr lang="en-US" dirty="0" smtClean="0"/>
              <a:t>.</a:t>
            </a:r>
          </a:p>
          <a:p>
            <a:r>
              <a:rPr lang="en-US" dirty="0" smtClean="0"/>
              <a:t>ICM. (n.d.). </a:t>
            </a:r>
            <a:r>
              <a:rPr lang="en-US" i="1" dirty="0" smtClean="0"/>
              <a:t>Ethanol Timeline.</a:t>
            </a:r>
            <a:r>
              <a:rPr lang="en-US" dirty="0" smtClean="0"/>
              <a:t> ICM found online and retrieved September 26th.http://www.icminc.com/innovation/ethanol/ethanol-timeline.html</a:t>
            </a:r>
          </a:p>
          <a:p>
            <a:r>
              <a:rPr lang="en-US" dirty="0" smtClean="0"/>
              <a:t>Keeney, D. (2011). </a:t>
            </a:r>
            <a:r>
              <a:rPr lang="en-US" i="1" dirty="0" smtClean="0"/>
              <a:t>An Ethanol Timeline: How We Got Here.</a:t>
            </a:r>
            <a:r>
              <a:rPr lang="en-US" dirty="0" smtClean="0"/>
              <a:t> Online Source retreieved September 25.http://www.livablefutureblog.com/2011/09/ethanol-timeline-how-we-got-here</a:t>
            </a:r>
          </a:p>
          <a:p>
            <a:r>
              <a:rPr lang="en-US" dirty="0" smtClean="0"/>
              <a:t>American, S. (n.d.). Corn ethanol wil not cut greenhouse gas emissions. </a:t>
            </a:r>
            <a:r>
              <a:rPr lang="en-US" i="1" dirty="0" smtClean="0"/>
              <a:t>Scientific American</a:t>
            </a:r>
            <a:r>
              <a:rPr lang="en-US" dirty="0" smtClean="0"/>
              <a:t> , pp. www.scientificamerican.com/article.cfm?id=ethanol-not-cut-emissions.</a:t>
            </a:r>
          </a:p>
          <a:p>
            <a:endParaRPr lang="en-US" dirty="0"/>
          </a:p>
        </p:txBody>
      </p:sp>
      <p:sp>
        <p:nvSpPr>
          <p:cNvPr id="3" name="Title 2"/>
          <p:cNvSpPr>
            <a:spLocks noGrp="1"/>
          </p:cNvSpPr>
          <p:nvPr>
            <p:ph type="title"/>
          </p:nvPr>
        </p:nvSpPr>
        <p:spPr/>
        <p:txBody>
          <a:bodyPr/>
          <a:lstStyle/>
          <a:p>
            <a:r>
              <a:rPr lang="en-US" dirty="0" smtClean="0"/>
              <a:t>Bibliography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Ethanol</a:t>
            </a:r>
          </a:p>
          <a:p>
            <a:r>
              <a:rPr lang="en-US" dirty="0" smtClean="0"/>
              <a:t>Burning of fuel from spark ignition</a:t>
            </a:r>
          </a:p>
          <a:p>
            <a:r>
              <a:rPr lang="en-US" dirty="0" smtClean="0"/>
              <a:t>Biotic plants used as fuel</a:t>
            </a:r>
          </a:p>
          <a:p>
            <a:r>
              <a:rPr lang="en-US" dirty="0" smtClean="0"/>
              <a:t>Combustion</a:t>
            </a:r>
          </a:p>
          <a:p>
            <a:r>
              <a:rPr lang="en-US" dirty="0" smtClean="0"/>
              <a:t>Atmospheric emissions</a:t>
            </a:r>
          </a:p>
          <a:p>
            <a:endParaRPr lang="en-US" dirty="0" smtClean="0"/>
          </a:p>
        </p:txBody>
      </p:sp>
      <p:sp>
        <p:nvSpPr>
          <p:cNvPr id="2" name="Title 1"/>
          <p:cNvSpPr>
            <a:spLocks noGrp="1"/>
          </p:cNvSpPr>
          <p:nvPr>
            <p:ph type="title"/>
          </p:nvPr>
        </p:nvSpPr>
        <p:spPr/>
        <p:txBody>
          <a:bodyPr/>
          <a:lstStyle/>
          <a:p>
            <a:r>
              <a:rPr lang="en-US" dirty="0" smtClean="0"/>
              <a:t>Science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Ethanol is a alcohol based fuel made by fermenting and distilling starch crops such as corn. Ethanol can also be made from cellulosic biomass found in trees and grasses.</a:t>
            </a:r>
          </a:p>
          <a:p>
            <a:r>
              <a:rPr lang="en-US" dirty="0" smtClean="0"/>
              <a:t>E10 also called gasohol is a blend of 90% gasoline and 10% ethanol</a:t>
            </a:r>
          </a:p>
          <a:p>
            <a:r>
              <a:rPr lang="en-US" dirty="0" smtClean="0"/>
              <a:t>E85 is a blend of 85% ethanol and 15% gasoline.</a:t>
            </a:r>
          </a:p>
          <a:p>
            <a:r>
              <a:rPr lang="en-US" sz="1600" dirty="0" smtClean="0"/>
              <a:t>(Energy)</a:t>
            </a:r>
          </a:p>
          <a:p>
            <a:endParaRPr lang="en-US" dirty="0"/>
          </a:p>
        </p:txBody>
      </p:sp>
      <p:sp>
        <p:nvSpPr>
          <p:cNvPr id="3" name="Title 2"/>
          <p:cNvSpPr>
            <a:spLocks noGrp="1"/>
          </p:cNvSpPr>
          <p:nvPr>
            <p:ph type="title"/>
          </p:nvPr>
        </p:nvSpPr>
        <p:spPr/>
        <p:txBody>
          <a:bodyPr/>
          <a:lstStyle/>
          <a:p>
            <a:r>
              <a:rPr lang="en-US" dirty="0" smtClean="0"/>
              <a:t>Ethanol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is the burning of fuel from a chemical reaction between a fuel source and oxygen releasing heat.</a:t>
            </a:r>
          </a:p>
          <a:p>
            <a:r>
              <a:rPr lang="en-US" dirty="0" smtClean="0"/>
              <a:t>The process that moves us.</a:t>
            </a:r>
            <a:endParaRPr lang="en-US" dirty="0"/>
          </a:p>
        </p:txBody>
      </p:sp>
      <p:sp>
        <p:nvSpPr>
          <p:cNvPr id="2" name="Title 1"/>
          <p:cNvSpPr>
            <a:spLocks noGrp="1"/>
          </p:cNvSpPr>
          <p:nvPr>
            <p:ph type="title"/>
          </p:nvPr>
        </p:nvSpPr>
        <p:spPr/>
        <p:txBody>
          <a:bodyPr/>
          <a:lstStyle/>
          <a:p>
            <a:r>
              <a:rPr lang="en-US" dirty="0" smtClean="0"/>
              <a:t>Combustion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Biofuels </a:t>
            </a:r>
          </a:p>
          <a:p>
            <a:r>
              <a:rPr lang="en-US" dirty="0" smtClean="0"/>
              <a:t>Engines and parts</a:t>
            </a:r>
          </a:p>
          <a:p>
            <a:endParaRPr lang="en-US" dirty="0" smtClean="0"/>
          </a:p>
          <a:p>
            <a:endParaRPr lang="en-US" dirty="0"/>
          </a:p>
        </p:txBody>
      </p:sp>
      <p:sp>
        <p:nvSpPr>
          <p:cNvPr id="2" name="Title 1"/>
          <p:cNvSpPr>
            <a:spLocks noGrp="1"/>
          </p:cNvSpPr>
          <p:nvPr>
            <p:ph type="title"/>
          </p:nvPr>
        </p:nvSpPr>
        <p:spPr/>
        <p:txBody>
          <a:bodyPr/>
          <a:lstStyle/>
          <a:p>
            <a:r>
              <a:rPr lang="en-US" dirty="0" smtClean="0"/>
              <a:t>Technology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200" dirty="0" smtClean="0"/>
              <a:t>Any engine that operates by burning its fuel inside the engine.</a:t>
            </a:r>
          </a:p>
          <a:p>
            <a:r>
              <a:rPr lang="en-US" sz="2200" dirty="0" smtClean="0"/>
              <a:t>Common fuels include gasoline, diesel, hydrogen, methane, propane and others.</a:t>
            </a:r>
          </a:p>
          <a:p>
            <a:r>
              <a:rPr lang="en-US" sz="2200" dirty="0" smtClean="0"/>
              <a:t>Engines typically run on one fuel type and require adjustment to run on other fuels.</a:t>
            </a:r>
          </a:p>
          <a:p>
            <a:r>
              <a:rPr lang="en-US" b="1" dirty="0" smtClean="0"/>
              <a:t>Process:</a:t>
            </a:r>
          </a:p>
          <a:p>
            <a:r>
              <a:rPr lang="en-US" sz="2100" dirty="0" smtClean="0"/>
              <a:t>Mix of gasoline and air sprayed into cylinder</a:t>
            </a:r>
          </a:p>
          <a:p>
            <a:r>
              <a:rPr lang="en-US" sz="2100" dirty="0" smtClean="0"/>
              <a:t>Compressed by piston at optimal point</a:t>
            </a:r>
          </a:p>
          <a:p>
            <a:r>
              <a:rPr lang="en-US" sz="2100" dirty="0" smtClean="0"/>
              <a:t>Spark plug ignites the fuel</a:t>
            </a:r>
          </a:p>
          <a:p>
            <a:r>
              <a:rPr lang="en-US" sz="2100" dirty="0" smtClean="0"/>
              <a:t>Heat generated</a:t>
            </a:r>
          </a:p>
          <a:p>
            <a:r>
              <a:rPr lang="en-US" sz="2100" dirty="0" smtClean="0"/>
              <a:t>Hot gases and high pressure then drive the piston back down</a:t>
            </a:r>
          </a:p>
          <a:p>
            <a:r>
              <a:rPr lang="en-US" sz="2100" dirty="0" smtClean="0"/>
              <a:t>Repeated </a:t>
            </a:r>
          </a:p>
          <a:p>
            <a:r>
              <a:rPr lang="en-US" sz="1500" dirty="0" smtClean="0"/>
              <a:t>(About.com)</a:t>
            </a:r>
            <a:endParaRPr lang="en-US" sz="2100" dirty="0" smtClean="0"/>
          </a:p>
          <a:p>
            <a:endParaRPr lang="en-US" sz="2100" dirty="0" smtClean="0"/>
          </a:p>
        </p:txBody>
      </p:sp>
      <p:sp>
        <p:nvSpPr>
          <p:cNvPr id="3" name="Title 2"/>
          <p:cNvSpPr>
            <a:spLocks noGrp="1"/>
          </p:cNvSpPr>
          <p:nvPr>
            <p:ph type="title"/>
          </p:nvPr>
        </p:nvSpPr>
        <p:spPr/>
        <p:txBody>
          <a:bodyPr/>
          <a:lstStyle/>
          <a:p>
            <a:r>
              <a:rPr lang="en-US" dirty="0" smtClean="0"/>
              <a:t>Internal Combustion Engine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1860 Ottocycle </a:t>
            </a:r>
            <a:r>
              <a:rPr lang="en-US" dirty="0" smtClean="0"/>
              <a:t>First  prototype engine ran on straight ethanol. </a:t>
            </a:r>
            <a:r>
              <a:rPr lang="en-US" sz="1200" dirty="0" smtClean="0"/>
              <a:t>(ICM)</a:t>
            </a:r>
            <a:endParaRPr lang="en-US" sz="1200" b="1" dirty="0" smtClean="0"/>
          </a:p>
          <a:p>
            <a:r>
              <a:rPr lang="en-US" b="1" dirty="0" smtClean="0"/>
              <a:t>1907 </a:t>
            </a:r>
            <a:r>
              <a:rPr lang="en-US" dirty="0" smtClean="0"/>
              <a:t>Cheap fossil fuels found ethanol then went to the side because of higher cost. </a:t>
            </a:r>
            <a:r>
              <a:rPr lang="en-US" sz="1200" dirty="0" smtClean="0"/>
              <a:t>(ICM)</a:t>
            </a:r>
            <a:endParaRPr lang="en-US" sz="1200" b="1" dirty="0" smtClean="0"/>
          </a:p>
          <a:p>
            <a:r>
              <a:rPr lang="en-US" b="1" dirty="0" smtClean="0"/>
              <a:t>1908 Henry Ford</a:t>
            </a:r>
            <a:r>
              <a:rPr lang="en-US" dirty="0" smtClean="0"/>
              <a:t> developed his model T which could run on flex fuel or ethanol. </a:t>
            </a:r>
            <a:r>
              <a:rPr lang="en-US" sz="1200" dirty="0" smtClean="0"/>
              <a:t>(Keeney, 2011)</a:t>
            </a:r>
          </a:p>
          <a:p>
            <a:r>
              <a:rPr lang="en-US" dirty="0" smtClean="0"/>
              <a:t>If we kept using ethanol from the start the technology may have developed over time to handle the ethanol with less damage</a:t>
            </a:r>
            <a:endParaRPr lang="en-US" dirty="0"/>
          </a:p>
        </p:txBody>
      </p:sp>
      <p:sp>
        <p:nvSpPr>
          <p:cNvPr id="2" name="Title 1"/>
          <p:cNvSpPr>
            <a:spLocks noGrp="1"/>
          </p:cNvSpPr>
          <p:nvPr>
            <p:ph type="title"/>
          </p:nvPr>
        </p:nvSpPr>
        <p:spPr/>
        <p:txBody>
          <a:bodyPr/>
          <a:lstStyle/>
          <a:p>
            <a:r>
              <a:rPr lang="en-US" dirty="0" smtClean="0"/>
              <a:t>Early Engines and Fuels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Temperatures</a:t>
            </a:r>
          </a:p>
          <a:p>
            <a:r>
              <a:rPr lang="en-US" dirty="0" smtClean="0"/>
              <a:t>Price</a:t>
            </a:r>
          </a:p>
          <a:p>
            <a:r>
              <a:rPr lang="en-US" dirty="0" smtClean="0"/>
              <a:t>Damage Cost</a:t>
            </a:r>
          </a:p>
          <a:p>
            <a:r>
              <a:rPr lang="en-US" dirty="0" smtClean="0"/>
              <a:t>Fuel Mileage</a:t>
            </a:r>
          </a:p>
          <a:p>
            <a:r>
              <a:rPr lang="en-US" dirty="0" smtClean="0"/>
              <a:t>Corn Production</a:t>
            </a:r>
          </a:p>
          <a:p>
            <a:r>
              <a:rPr lang="en-US" dirty="0" smtClean="0"/>
              <a:t>Availability</a:t>
            </a:r>
          </a:p>
          <a:p>
            <a:r>
              <a:rPr lang="en-US" dirty="0" smtClean="0"/>
              <a:t>Environment Emissions</a:t>
            </a:r>
          </a:p>
          <a:p>
            <a:r>
              <a:rPr lang="en-US" dirty="0" smtClean="0"/>
              <a:t>Future Implications</a:t>
            </a:r>
            <a:endParaRPr lang="en-US" dirty="0"/>
          </a:p>
        </p:txBody>
      </p:sp>
      <p:sp>
        <p:nvSpPr>
          <p:cNvPr id="3" name="Title 2"/>
          <p:cNvSpPr>
            <a:spLocks noGrp="1"/>
          </p:cNvSpPr>
          <p:nvPr>
            <p:ph type="title"/>
          </p:nvPr>
        </p:nvSpPr>
        <p:spPr/>
        <p:txBody>
          <a:bodyPr/>
          <a:lstStyle/>
          <a:p>
            <a:r>
              <a:rPr lang="en-US" dirty="0" smtClean="0"/>
              <a:t>Using ethanol and its Effects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1233</TotalTime>
  <Words>1126</Words>
  <Application>Microsoft Office PowerPoint</Application>
  <PresentationFormat>On-screen Show (4:3)</PresentationFormat>
  <Paragraphs>113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Science and Technology Presentation Ethanol</vt:lpstr>
      <vt:lpstr>Ethanol Stance</vt:lpstr>
      <vt:lpstr>Science</vt:lpstr>
      <vt:lpstr>Ethanol</vt:lpstr>
      <vt:lpstr>Combustion</vt:lpstr>
      <vt:lpstr>Technology</vt:lpstr>
      <vt:lpstr>Internal Combustion Engine</vt:lpstr>
      <vt:lpstr>Early Engines and Fuels</vt:lpstr>
      <vt:lpstr>Using ethanol and its Effects</vt:lpstr>
      <vt:lpstr>Higher Temperatures</vt:lpstr>
      <vt:lpstr>Price</vt:lpstr>
      <vt:lpstr>Damage cost</vt:lpstr>
      <vt:lpstr>Fuel Mileage</vt:lpstr>
      <vt:lpstr>Corn production</vt:lpstr>
      <vt:lpstr>Ethanol Being Produced</vt:lpstr>
      <vt:lpstr>Biofuels</vt:lpstr>
      <vt:lpstr>Currently 10%</vt:lpstr>
      <vt:lpstr>Environment</vt:lpstr>
      <vt:lpstr>Future</vt:lpstr>
      <vt:lpstr>Warning Labels</vt:lpstr>
      <vt:lpstr>Non-Ethanol Fuel Availability</vt:lpstr>
      <vt:lpstr>What can we do?</vt:lpstr>
      <vt:lpstr>Solutions</vt:lpstr>
      <vt:lpstr>Bibliography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and Technology Presentation</dc:title>
  <dc:creator>owner</dc:creator>
  <cp:lastModifiedBy>Windows User</cp:lastModifiedBy>
  <cp:revision>24</cp:revision>
  <dcterms:created xsi:type="dcterms:W3CDTF">2008-01-01T07:00:01Z</dcterms:created>
  <dcterms:modified xsi:type="dcterms:W3CDTF">2012-11-13T20:55:07Z</dcterms:modified>
</cp:coreProperties>
</file>