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3" r:id="rId3"/>
    <p:sldId id="275" r:id="rId4"/>
    <p:sldId id="276" r:id="rId5"/>
    <p:sldId id="278" r:id="rId6"/>
    <p:sldId id="280" r:id="rId7"/>
    <p:sldId id="281" r:id="rId8"/>
    <p:sldId id="277" r:id="rId9"/>
    <p:sldId id="28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23A"/>
    <a:srgbClr val="4ADEE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165" autoAdjust="0"/>
  </p:normalViewPr>
  <p:slideViewPr>
    <p:cSldViewPr>
      <p:cViewPr>
        <p:scale>
          <a:sx n="60" d="100"/>
          <a:sy n="60" d="100"/>
        </p:scale>
        <p:origin x="-10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E2F0-DC5E-47C8-A704-B189A179D957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BACEF-4072-41ED-8B1A-E80289A7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BACEF-4072-41ED-8B1A-E80289A7AE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BACEF-4072-41ED-8B1A-E80289A7AE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05B16-2FEA-43BB-ADC7-1FE1EBE3E92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7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3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0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73618-22E5-405B-B963-94476770E22D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D906-D845-46CA-AFBD-E21EA8F3A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2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pliftprogram.com/depression_stats.html#2" TargetMode="External"/><Relationship Id="rId5" Type="http://schemas.openxmlformats.org/officeDocument/2006/relationships/hyperlink" Target="http://chriskresser.com/the-chemical-imbalance-myth" TargetMode="External"/><Relationship Id="rId4" Type="http://schemas.openxmlformats.org/officeDocument/2006/relationships/hyperlink" Target="http://dictionary.reference.com/browse/depress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liftprogram.com/depression_stats.html#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depressio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http://www.youtube.com/v/fvu4lY8lwNg?version=3&amp;hl=en_US" TargetMode="External"/><Relationship Id="rId2" Type="http://schemas.openxmlformats.org/officeDocument/2006/relationships/video" Target="http://www.youtube.com/v/6uHt5kahP0c?version=3&amp;hl=en_US" TargetMode="External"/><Relationship Id="rId1" Type="http://schemas.openxmlformats.org/officeDocument/2006/relationships/video" Target="http://www.youtube.com/v/CbQIPArmkXg?version=3&amp;hl=en_US" TargetMode="External"/><Relationship Id="rId6" Type="http://schemas.openxmlformats.org/officeDocument/2006/relationships/image" Target="../media/image3.png"/><Relationship Id="rId5" Type="http://schemas.openxmlformats.org/officeDocument/2006/relationships/hyperlink" Target="http://www.effexorxr.com/depression/depression-treatments.aspx" TargetMode="Externa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chriskresser.com/the-chemical-imbalance-myt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liftprogram.com/depression_stats.html#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4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6169967"/>
            <a:ext cx="301384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odoni MT Condensed" pitchFamily="18" charset="0"/>
              </a:rPr>
              <a:t>Presentation by Maria Kindelan </a:t>
            </a:r>
            <a:endParaRPr lang="en-US" sz="2400" dirty="0">
              <a:latin typeface="Bodoni MT Condense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441" y="3886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lgerian" pitchFamily="82" charset="0"/>
              </a:rPr>
              <a:t>Alternatives for antidepressants</a:t>
            </a:r>
            <a:endParaRPr lang="en-US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462" y="2875002"/>
            <a:ext cx="9448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lgerian" pitchFamily="82" charset="0"/>
              </a:rPr>
              <a:t>Gaining your ground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908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304800"/>
            <a:ext cx="8229600" cy="6248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</a:rPr>
              <a:t>References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1600" dirty="0"/>
              <a:t>“depression”. (</a:t>
            </a:r>
            <a:r>
              <a:rPr lang="en-US" sz="1600" dirty="0" err="1"/>
              <a:t>n.d.</a:t>
            </a:r>
            <a:r>
              <a:rPr lang="en-US" sz="1600" dirty="0"/>
              <a:t>). Merriam-Webster's Medical Dictionary. Retrieved October 16, 2011, from </a:t>
            </a:r>
            <a:r>
              <a:rPr lang="en-US" sz="1600" dirty="0" smtClean="0"/>
              <a:t>	Dictionary.com </a:t>
            </a:r>
            <a:r>
              <a:rPr lang="en-US" sz="1600" dirty="0"/>
              <a:t>website: </a:t>
            </a: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dictionary.reference.com/browse/depression</a:t>
            </a:r>
            <a:endParaRPr lang="en-US" sz="1600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/>
              <a:t>Kresser</a:t>
            </a:r>
            <a:r>
              <a:rPr lang="en-US" sz="1600" dirty="0"/>
              <a:t>, C. </a:t>
            </a:r>
            <a:r>
              <a:rPr lang="en-US" sz="1600" i="1" dirty="0"/>
              <a:t>The “Chemical Imbalance” Myth</a:t>
            </a:r>
            <a:r>
              <a:rPr lang="en-US" sz="1600" dirty="0"/>
              <a:t>. Retrieved November 20, 2011, from 	</a:t>
            </a:r>
            <a:r>
              <a:rPr lang="en-US" sz="1600" dirty="0">
                <a:hlinkClick r:id="rId5"/>
              </a:rPr>
              <a:t>http://chriskresser.com/the-chemical-imbalance-myth</a:t>
            </a:r>
            <a:r>
              <a:rPr lang="en-US" sz="16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 smtClean="0"/>
              <a:t>Lacasse</a:t>
            </a:r>
            <a:r>
              <a:rPr lang="en-US" sz="1600" dirty="0" smtClean="0"/>
              <a:t> </a:t>
            </a:r>
            <a:r>
              <a:rPr lang="en-US" sz="1600" dirty="0"/>
              <a:t>JR, Leo J, 2005 Serotonin and Depression: A Disconnect between the Advertisements and </a:t>
            </a:r>
            <a:r>
              <a:rPr lang="en-US" sz="1600" dirty="0" smtClean="0"/>
              <a:t>	the </a:t>
            </a:r>
            <a:r>
              <a:rPr lang="en-US" sz="1600" dirty="0"/>
              <a:t>Scientific Literature. </a:t>
            </a:r>
            <a:r>
              <a:rPr lang="en-US" sz="1600" dirty="0" err="1"/>
              <a:t>PLoS</a:t>
            </a:r>
            <a:r>
              <a:rPr lang="en-US" sz="1600" dirty="0"/>
              <a:t> Med 2(12): e392. doi:10.1371/journal.pmed.0020392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Murray</a:t>
            </a:r>
            <a:r>
              <a:rPr lang="en-US" sz="1600" dirty="0"/>
              <a:t>, B. &amp; </a:t>
            </a:r>
            <a:r>
              <a:rPr lang="en-US" sz="1600" dirty="0" err="1"/>
              <a:t>Fortinberry</a:t>
            </a:r>
            <a:r>
              <a:rPr lang="en-US" sz="1600" dirty="0"/>
              <a:t>, A. (2005). “Depression Facts and Stats”. Retrieved from Uplift Program </a:t>
            </a:r>
            <a:r>
              <a:rPr lang="en-US" sz="1600" dirty="0" smtClean="0"/>
              <a:t>	website</a:t>
            </a:r>
            <a:r>
              <a:rPr lang="en-US" sz="1600" dirty="0"/>
              <a:t>: </a:t>
            </a:r>
            <a:r>
              <a:rPr lang="en-US" sz="1600" u="sng" dirty="0">
                <a:hlinkClick r:id="rId6"/>
              </a:rPr>
              <a:t>http://www.upliftprogram.com/depression_stats.html#2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Yapko</a:t>
            </a:r>
            <a:r>
              <a:rPr lang="en-US" sz="1600" dirty="0"/>
              <a:t>, M. D. (2009). Depression is contagious. New York: Free Press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735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bomb.wav"/>
          </p:stSnd>
        </p:sndAc>
      </p:transition>
    </mc:Choice>
    <mc:Fallback xmlns="">
      <p:transition spd="slow">
        <p:fade/>
        <p:sndAc>
          <p:stSnd>
            <p:snd r:embed="rId7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838200" y="4324529"/>
            <a:ext cx="7543800" cy="8570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3856" y="4267202"/>
            <a:ext cx="7008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EC023A"/>
              </a:solidFill>
              <a:latin typeface="Baskerville Old Face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EC02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rial" pitchFamily="34" charset="0"/>
              </a:rPr>
              <a:t>80% of depressed people are not currently having any treatment</a:t>
            </a:r>
            <a:endParaRPr lang="en-US" dirty="0">
              <a:solidFill>
                <a:srgbClr val="EC02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422283" y="5257798"/>
            <a:ext cx="8572500" cy="1101663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38200" y="1905000"/>
            <a:ext cx="7543800" cy="5847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169" y="152399"/>
            <a:ext cx="8252631" cy="1600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28856" y="2718845"/>
            <a:ext cx="6858000" cy="1015663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Depressing Statistics</a:t>
            </a:r>
            <a:endParaRPr lang="en-US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2091" y="3549842"/>
            <a:ext cx="677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Everyone, will at some point in their life be affected by depression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" y="352334"/>
            <a:ext cx="8343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Franklin Gothic Demi" pitchFamily="34" charset="0"/>
                <a:ea typeface="KaiTi" pitchFamily="49" charset="-122"/>
                <a:cs typeface="Arial" pitchFamily="34" charset="0"/>
              </a:rPr>
              <a:t>Depressive disorders affect approximately 18.8 million American adults or about 9.5% of the U.S. population age 18 and older in a given year. This includes major depressive disorder, dysthymic disorder, and bipolar disorder</a:t>
            </a:r>
            <a:endParaRPr lang="en-US" sz="1600" dirty="0">
              <a:solidFill>
                <a:srgbClr val="FFFF00"/>
              </a:solidFill>
              <a:latin typeface="Franklin Gothic Demi" pitchFamily="34" charset="0"/>
              <a:ea typeface="KaiTi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538" y="5577798"/>
            <a:ext cx="857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54% of people believe that depression is a personal weakness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1" y="1997332"/>
            <a:ext cx="8421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Algerian" pitchFamily="82" charset="0"/>
              </a:rPr>
              <a:t>15% of depressed people will commit suicide</a:t>
            </a:r>
            <a:endParaRPr lang="en-US" sz="1600" dirty="0">
              <a:solidFill>
                <a:schemeClr val="tx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6301329"/>
            <a:ext cx="8994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Murray, B. &amp; </a:t>
            </a:r>
            <a:r>
              <a:rPr lang="en-US" sz="1400" dirty="0" err="1"/>
              <a:t>Fortinberry</a:t>
            </a:r>
            <a:r>
              <a:rPr lang="en-US" sz="1400" dirty="0"/>
              <a:t>, A. (2005). “Depression Facts and Stats”. Retrieved from Uplift Program website: </a:t>
            </a:r>
            <a:r>
              <a:rPr lang="en-US" sz="1400" u="sng" dirty="0">
                <a:hlinkClick r:id="rId2"/>
              </a:rPr>
              <a:t>http://www.upliftprogram.com/depression_stats.html#2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65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egolas.wikispaces.com/file/view/depresion.jpg/144890341/depre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70" y="291719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47935"/>
            <a:ext cx="3327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Depression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914400"/>
            <a:ext cx="556522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mood disorder marked especially by sadness, inactivity, difficulty with thinking and concentration , a significant increase or decrease in appetite and time spent sleeping, feelings of dejection and hopelessness, and sometimes suicidal thoughts or an attempt to commit suicide.</a:t>
            </a:r>
            <a:endParaRPr lang="en-US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66" y="6165899"/>
            <a:ext cx="413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“depression”. (</a:t>
            </a:r>
            <a:r>
              <a:rPr lang="en-US" sz="1200" dirty="0" err="1"/>
              <a:t>n.d.</a:t>
            </a:r>
            <a:r>
              <a:rPr lang="en-US" sz="1200" dirty="0"/>
              <a:t>). Merriam-Webster's Medical Dictionary. Retrieved October 16, 2011, </a:t>
            </a:r>
            <a:r>
              <a:rPr lang="en-US" sz="1200" dirty="0" smtClean="0"/>
              <a:t>from Dictionary.com </a:t>
            </a:r>
            <a:r>
              <a:rPr lang="en-US" sz="1200" dirty="0"/>
              <a:t>website: </a:t>
            </a:r>
            <a:r>
              <a:rPr lang="en-US" sz="1200" u="sng" dirty="0">
                <a:hlinkClick r:id="rId3"/>
              </a:rPr>
              <a:t>http://dictionary.reference.com/browse/depression</a:t>
            </a: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71053"/>
              </p:ext>
            </p:extLst>
          </p:nvPr>
        </p:nvGraphicFramePr>
        <p:xfrm>
          <a:off x="-3" y="0"/>
          <a:ext cx="9144002" cy="739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4572001"/>
              </a:tblGrid>
              <a:tr h="1593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aseline="0" dirty="0" smtClean="0"/>
                        <a:t>CAUSES OF DEPRESSION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EFFECTS</a:t>
                      </a:r>
                      <a:r>
                        <a:rPr lang="en-US" sz="2400" baseline="0" dirty="0" smtClean="0"/>
                        <a:t> OF DEPRESSION</a:t>
                      </a:r>
                      <a:endParaRPr lang="en-US" sz="2400" dirty="0"/>
                    </a:p>
                  </a:txBody>
                  <a:tcPr anchor="ctr"/>
                </a:tc>
              </a:tr>
              <a:tr h="579815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Lack of (positive, healthy, rewarding) Relationships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Poor Diets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Lack of Quality Family Support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“Digital Addiction”  (social networking, gaming, online schooling)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Inactivity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Perfectionism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Financial Stress / Economic Status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Change of Seasons / Lack of Time spent outdoors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Vitamin Deficiencies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Loss of employment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High Divorce Rates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Genetic Predisposition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dirty="0" smtClean="0"/>
                        <a:t>Less Productive Citizens</a:t>
                      </a:r>
                      <a:r>
                        <a:rPr lang="en-US" sz="1600" baseline="0" dirty="0" smtClean="0"/>
                        <a:t> / Community Involvement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Job Loss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Bringing Others Down with You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Lack of sleep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Long Term Prescription Expenses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/>
                        <a:t>Digitally Dependent People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134007" y="-17006"/>
            <a:ext cx="9304283" cy="92332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 yea, I forgot to mention the 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hemical imbalance…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“most common” cause of depression.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35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/>
        </p:nvSpPr>
        <p:spPr>
          <a:xfrm>
            <a:off x="2545474" y="5036871"/>
            <a:ext cx="6324600" cy="1779611"/>
          </a:xfrm>
          <a:prstGeom prst="triangle">
            <a:avLst>
              <a:gd name="adj" fmla="val 48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54162" y="6440057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Zoloft Commercial (2003)</a:t>
            </a: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 rot="3859830">
            <a:off x="6367449" y="2989020"/>
            <a:ext cx="2283455" cy="24194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>
            <a:off x="2156591" y="-268735"/>
            <a:ext cx="3519652" cy="3886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9740" y="346816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News Flash (2010)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07774" y="4198736"/>
            <a:ext cx="3124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www.effexorxr.com/depression/depression-treatments.aspx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03076" y="3298888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Antidepressants are ‘believed’ to work: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766" y="3660127"/>
            <a:ext cx="3848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the cause is unknown…”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665" y="533400"/>
            <a:ext cx="5312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MUCH EVIDENCE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CbQIPArmkXg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632591" y="1097154"/>
            <a:ext cx="3048000" cy="2286000"/>
          </a:xfrm>
          <a:prstGeom prst="rect">
            <a:avLst/>
          </a:prstGeom>
        </p:spPr>
      </p:pic>
      <p:pic>
        <p:nvPicPr>
          <p:cNvPr id="19" name="6uHt5kahP0c?version=3&amp;hl=en_US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2014045" y="4364999"/>
            <a:ext cx="3048000" cy="2286000"/>
          </a:xfrm>
          <a:prstGeom prst="rect">
            <a:avLst/>
          </a:prstGeom>
        </p:spPr>
      </p:pic>
      <p:pic>
        <p:nvPicPr>
          <p:cNvPr id="2" name="6uHt5kahP0c?version=3&amp;hl=en_US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2156591" y="4154057"/>
            <a:ext cx="3048000" cy="2286000"/>
          </a:xfrm>
          <a:prstGeom prst="rect">
            <a:avLst/>
          </a:prstGeom>
        </p:spPr>
      </p:pic>
      <p:pic>
        <p:nvPicPr>
          <p:cNvPr id="3" name="fvu4lY8lwNg?version=3&amp;hl=en_US"/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868417" y="1319594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5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  <p:video>
              <p:cMediaNode vol="80000">
                <p:cTn id="18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98" y="152487"/>
            <a:ext cx="4653187" cy="591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398" y="5791200"/>
            <a:ext cx="8758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5222" y="-825744"/>
            <a:ext cx="5923767" cy="6294198"/>
            <a:chOff x="135222" y="-825744"/>
            <a:chExt cx="5923767" cy="6294198"/>
          </a:xfrm>
        </p:grpSpPr>
        <p:sp>
          <p:nvSpPr>
            <p:cNvPr id="4" name="Explosion 2 3"/>
            <p:cNvSpPr/>
            <p:nvPr/>
          </p:nvSpPr>
          <p:spPr>
            <a:xfrm rot="1872398">
              <a:off x="135222" y="-825744"/>
              <a:ext cx="5923767" cy="629419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7869" y="1600200"/>
              <a:ext cx="47184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Antidepressants</a:t>
              </a:r>
              <a:endPara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 descr="C:\Users\Owner\AppData\Local\Microsoft\Windows\Temporary Internet Files\Content.IE5\NFMEYVE6\MP90032105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" y="-551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22566" y="465138"/>
            <a:ext cx="7707033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/>
              <a:t>Antidepressant Drugs</a:t>
            </a:r>
            <a:endParaRPr lang="en-US" sz="6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00200" y="-5105400"/>
            <a:ext cx="5209384" cy="4089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2800" b="1" u="sng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 Effects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n w="19050">
                <a:solidFill>
                  <a:schemeClr val="tx2">
                    <a:lumMod val="25000"/>
                  </a:schemeClr>
                </a:solidFill>
                <a:prstDash val="solid"/>
              </a:ln>
              <a:effectLst/>
            </a:endParaRP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Mouth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Yawning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Constipation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 Gain/Loss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Dysfunction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Blurred Vision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Agitation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Headaches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Diarrhea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Dizziness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Drowsiness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Heart Rate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 of Appetite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Nausea</a:t>
            </a:r>
          </a:p>
          <a:p>
            <a:pPr>
              <a:lnSpc>
                <a:spcPct val="150000"/>
              </a:lnSpc>
            </a:pPr>
            <a:r>
              <a:rPr lang="en-US" sz="12800" b="1" dirty="0" smtClean="0">
                <a:ln w="1905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Risk of Suicide</a:t>
            </a:r>
          </a:p>
          <a:p>
            <a:pPr>
              <a:lnSpc>
                <a:spcPct val="150000"/>
              </a:lnSpc>
            </a:pPr>
            <a:endParaRPr lang="en-US" sz="12800" b="1" dirty="0" smtClean="0">
              <a:ln w="19050">
                <a:solidFill>
                  <a:schemeClr val="tx2">
                    <a:lumMod val="2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9384" y="62514"/>
            <a:ext cx="7367001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Cannot forget withdrawals….the high dependency on the medication, discontinuance is not recommended without consulting your physician. 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5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5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5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5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5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pivotalpointgroup.com/assets/images/Pill_Bott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" y="-13562"/>
            <a:ext cx="9144000" cy="69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-152400"/>
            <a:ext cx="929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Kresser</a:t>
            </a:r>
            <a:r>
              <a:rPr lang="en-US" dirty="0"/>
              <a:t>, C. </a:t>
            </a:r>
            <a:r>
              <a:rPr lang="en-US" i="1" dirty="0"/>
              <a:t>The “Chemical Imbalance” Myth</a:t>
            </a:r>
            <a:r>
              <a:rPr lang="en-US" dirty="0"/>
              <a:t>. Retrieved November 20, 2011, from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://chriskresser.com/the-chemical-imbalance-myth</a:t>
            </a:r>
            <a:r>
              <a:rPr lang="en-US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143000" y="2471437"/>
            <a:ext cx="8763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$20 Billion spent on Direct-to-Consumer Advertising by Drug Companies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loud 6"/>
          <p:cNvSpPr/>
          <p:nvPr/>
        </p:nvSpPr>
        <p:spPr>
          <a:xfrm>
            <a:off x="5714999" y="472066"/>
            <a:ext cx="3048029" cy="201701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43563" y="1065304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  <a:r>
              <a:rPr lang="en-US" sz="3600" dirty="0" smtClean="0"/>
              <a:t>… and we buy it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4343400" y="-2209800"/>
            <a:ext cx="17583150" cy="15862068"/>
            <a:chOff x="-3393798" y="1433138"/>
            <a:chExt cx="17583150" cy="15862068"/>
          </a:xfrm>
        </p:grpSpPr>
        <p:pic>
          <p:nvPicPr>
            <p:cNvPr id="4098" name="Picture 2" descr="C:\Users\Owner\AppData\Local\Microsoft\Windows\Temporary Internet Files\Content.IE5\J8KTLD0F\MC900439602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393798" y="1433138"/>
              <a:ext cx="17583150" cy="15862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244877" y="5105400"/>
              <a:ext cx="83058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b="1" dirty="0" smtClean="0"/>
                <a:t>Want one?</a:t>
              </a:r>
              <a:endParaRPr lang="en-US" sz="11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521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C 0.01788 0.01597 0.02656 0.03541 0.04653 0.05277 C 0.06528 0.06898 0.08281 0.08773 0.10174 0.10347 C 0.12222 0.1206 0.14514 0.13402 0.16545 0.15162 C 0.18386 0.16759 0.20174 0.18657 0.22066 0.20231 C 0.25886 0.23379 0.21233 0.1912 0.23629 0.21597 C 0.23959 0.21944 0.24653 0.22523 0.24653 0.22523 C 0.24601 0.22986 0.24618 0.23472 0.24479 0.23912 C 0.2375 0.26273 0.21962 0.26435 0.20695 0.27824 C 0.19549 0.29074 0.18611 0.29467 0.17413 0.30347 C 0.16285 0.3118 0.17118 0.3081 0.16215 0.31713 C 0.15938 0.3199 0.15608 0.32129 0.15347 0.32407 C 0.14688 0.33101 0.14584 0.33912 0.13802 0.34259 C 0.13038 0.35277 0.12136 0.36226 0.11372 0.37245 C 0.11025 0.37708 0.10868 0.38379 0.10521 0.38842 C 0.10382 0.39027 0.10139 0.3912 0.1 0.39305 C 0.08715 0.41018 0.10191 0.39606 0.08959 0.40694 C 0.08368 0.42314 0.07465 0.43009 0.06372 0.44143 C 0.05764 0.44768 0.05261 0.45601 0.04653 0.46203 C 0.03594 0.47268 0.01979 0.48611 0.00695 0.49189 C 0.00868 0.49583 0.00955 0.50046 0.01215 0.50347 C 0.01441 0.50625 0.01788 0.50625 0.02066 0.5081 C 0.04097 0.52152 0.02413 0.51412 0.04653 0.52176 C 0.08768 0.55324 0.13038 0.58171 0.1724 0.61157 C 0.18386 0.61967 0.19618 0.625 0.20695 0.63449 C 0.21285 0.64606 0.22344 0.64953 0.23108 0.65972 C 0.22084 0.6868 0.19479 0.69791 0.17413 0.70578 C 0.16007 0.72106 0.14375 0.72824 0.12934 0.74259 C 0.10695 0.76481 0.08386 0.78773 0.05695 0.8 C 0.05469 0.80231 0.05243 0.80509 0.05 0.80694 C 0.04844 0.8081 0.04636 0.80787 0.04479 0.80926 C 0.04045 0.81296 0.03681 0.81828 0.03281 0.82291 C 0.02743 0.82916 0.025 0.83611 0.01893 0.84143 C 0.01302 0.86458 0.03629 0.87847 0.04827 0.88958 C 0.05695 0.89768 0.06545 0.90648 0.07413 0.91481 C 0.09757 0.93773 0.075 0.91157 0.09827 0.93101 C 0.10382 0.93564 0.10816 0.94236 0.11372 0.94699 C 0.11858 0.95092 0.12431 0.95254 0.12934 0.95625 C 0.13472 0.96018 0.13941 0.9662 0.14479 0.97014 C 0.15834 0.98009 0.1724 0.98865 0.18629 0.99768 C 0.19636 1.00416 0.21372 1.01134 0.2224 1.02291 L 0.24827 1.0368 " pathEditMode="relative" ptsTypes="ffffffffffffffffffffffffffffffffffffffff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_3ueocSeweoE/SlVBy1o6XzI/AAAAAAAAAOQ/prFqeKBKnQY/s320/pill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6" y="-57806"/>
            <a:ext cx="9112469" cy="686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8490" y="228600"/>
            <a:ext cx="8606843" cy="47522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“Physiological problems, plus learned beliefs and behaviors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Make functional 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decisions difficult, and the 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ranklin Gothic Medium Cond" pitchFamily="34" charset="0"/>
            </a:endParaRP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results reinforce the 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depression in a vicious cycle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 Cond" pitchFamily="34" charset="0"/>
              </a:rPr>
              <a:t>.”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ranklin Gothic Medium Cond" pitchFamily="34" charset="0"/>
            </a:endParaRPr>
          </a:p>
          <a:p>
            <a:pPr algn="ctr"/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ranklin Gothic Medium Cond" pitchFamily="34" charset="0"/>
            </a:endParaRPr>
          </a:p>
          <a:p>
            <a:pPr algn="ctr"/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ranklin Gothic Medium Con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490" y="685800"/>
            <a:ext cx="67740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Pills are NOT the only</a:t>
            </a:r>
          </a:p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solution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5711" y="6085978"/>
            <a:ext cx="7772400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Murray, B. &amp; </a:t>
            </a:r>
            <a:r>
              <a:rPr lang="en-US" sz="1400" dirty="0" err="1"/>
              <a:t>Fortinberry</a:t>
            </a:r>
            <a:r>
              <a:rPr lang="en-US" sz="1400" dirty="0"/>
              <a:t>, A. (2005). “Depression Facts and Stats”. Retrieved from Uplift Program </a:t>
            </a:r>
            <a:r>
              <a:rPr lang="en-US" sz="1400" dirty="0" smtClean="0"/>
              <a:t>website: </a:t>
            </a:r>
            <a:r>
              <a:rPr lang="en-US" sz="1400" u="sng" dirty="0" smtClean="0">
                <a:hlinkClick r:id="rId3"/>
              </a:rPr>
              <a:t>http</a:t>
            </a:r>
            <a:r>
              <a:rPr lang="en-US" sz="1400" u="sng" dirty="0">
                <a:hlinkClick r:id="rId3"/>
              </a:rPr>
              <a:t>://www.upliftprogram.com/depression_stats.html#2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34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9563"/>
            <a:ext cx="8686800" cy="575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6310" y="1131837"/>
            <a:ext cx="8322880" cy="41549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/>
              <a:t>It is, after all, a neat theory. It takes a complex and heterogeneous condition (depression) and boils it down to a </a:t>
            </a:r>
            <a:r>
              <a:rPr lang="en-US" sz="2800" dirty="0" smtClean="0"/>
              <a:t>simple </a:t>
            </a:r>
            <a:r>
              <a:rPr lang="en-US" sz="2800" dirty="0"/>
              <a:t>imbalance of two to three neurotransmitters (out of more than 100 that have been identified), which, as it happens, </a:t>
            </a:r>
            <a:r>
              <a:rPr lang="en-US" sz="2800" dirty="0" smtClean="0"/>
              <a:t>can </a:t>
            </a:r>
            <a:r>
              <a:rPr lang="en-US" sz="2800" dirty="0"/>
              <a:t>be “corrected” by long-term drug treatment. This clear and easy-to-follow theory is the driving force behind the </a:t>
            </a:r>
            <a:r>
              <a:rPr lang="en-US" sz="2800" b="1" dirty="0"/>
              <a:t>$12 </a:t>
            </a:r>
            <a:r>
              <a:rPr lang="en-US" sz="2800" b="1" dirty="0" smtClean="0"/>
              <a:t>billion </a:t>
            </a:r>
            <a:r>
              <a:rPr lang="en-US" sz="2800" dirty="0" smtClean="0"/>
              <a:t>worth </a:t>
            </a:r>
            <a:r>
              <a:rPr lang="en-US" sz="2800" dirty="0"/>
              <a:t>of antidepressant drugs sold each year</a:t>
            </a:r>
            <a:r>
              <a:rPr lang="en-US" sz="1600" dirty="0" smtClean="0"/>
              <a:t>. </a:t>
            </a:r>
          </a:p>
          <a:p>
            <a:pPr algn="ctr"/>
            <a:r>
              <a:rPr lang="en-US" sz="2000" dirty="0" smtClean="0"/>
              <a:t>– Chris </a:t>
            </a:r>
            <a:r>
              <a:rPr lang="en-US" sz="2000" dirty="0" err="1" smtClean="0"/>
              <a:t>Kresser</a:t>
            </a:r>
            <a:r>
              <a:rPr lang="en-US" sz="2000" dirty="0" smtClean="0"/>
              <a:t> L. Ac, a </a:t>
            </a:r>
            <a:r>
              <a:rPr lang="en-US" sz="2000" dirty="0"/>
              <a:t>practitioner of </a:t>
            </a:r>
            <a:r>
              <a:rPr lang="en-US" sz="2000" dirty="0" smtClean="0"/>
              <a:t>Integrated Medicine and</a:t>
            </a:r>
            <a:endParaRPr lang="en-US" sz="1400" dirty="0"/>
          </a:p>
          <a:p>
            <a:pPr algn="ctr"/>
            <a:r>
              <a:rPr lang="en-US" sz="2000" dirty="0" smtClean="0"/>
              <a:t>Licensed Acupuncturist.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056780" y="200297"/>
            <a:ext cx="694861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u="sng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STANCE</a:t>
            </a:r>
            <a:endParaRPr lang="en-US" sz="48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539" y="3429000"/>
            <a:ext cx="82296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bg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… and other ways to insure serotonin and similar metabolites are being released in your brain and body</a:t>
            </a:r>
            <a:endParaRPr lang="en-US" sz="2800" b="1" dirty="0">
              <a:ln w="12700">
                <a:solidFill>
                  <a:schemeClr val="bg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8289" y="1539434"/>
            <a:ext cx="67056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</a:rPr>
              <a:t>There are alternative treatments to dealing with life’s stressors. </a:t>
            </a:r>
            <a:endParaRPr lang="en-US" sz="3200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25" y="200297"/>
            <a:ext cx="8419049" cy="609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629413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Lacasse</a:t>
            </a:r>
            <a:r>
              <a:rPr lang="en-US" dirty="0"/>
              <a:t> JR, Leo J, 2005 Serotonin and Depression: A Disconnect between the Advertisements and the Scientific Literature. </a:t>
            </a:r>
            <a:r>
              <a:rPr lang="en-US" dirty="0" err="1"/>
              <a:t>PLoS</a:t>
            </a:r>
            <a:r>
              <a:rPr lang="en-US" dirty="0"/>
              <a:t> Med 2(12): e392. doi:10.1371/journal.pmed.0020392 </a:t>
            </a:r>
          </a:p>
        </p:txBody>
      </p:sp>
    </p:spTree>
    <p:extLst>
      <p:ext uri="{BB962C8B-B14F-4D97-AF65-F5344CB8AC3E}">
        <p14:creationId xmlns:p14="http://schemas.microsoft.com/office/powerpoint/2010/main" val="39563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7513" y="226383"/>
            <a:ext cx="6716421" cy="3027003"/>
            <a:chOff x="97513" y="226383"/>
            <a:chExt cx="6716421" cy="3027003"/>
          </a:xfrm>
        </p:grpSpPr>
        <p:sp>
          <p:nvSpPr>
            <p:cNvPr id="3" name="Explosion 2 2"/>
            <p:cNvSpPr/>
            <p:nvPr/>
          </p:nvSpPr>
          <p:spPr>
            <a:xfrm rot="678243">
              <a:off x="97513" y="226383"/>
              <a:ext cx="6496876" cy="3027003"/>
            </a:xfrm>
            <a:prstGeom prst="irregularSeal2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 rot="271829">
              <a:off x="1061545" y="1447496"/>
              <a:ext cx="575238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u="sng" dirty="0" smtClean="0">
                  <a:solidFill>
                    <a:srgbClr val="FF0000"/>
                  </a:solidFill>
                </a:rPr>
                <a:t>Exercise &amp; Endorphins</a:t>
              </a:r>
              <a:endPara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Horizontal Scroll 3"/>
          <p:cNvSpPr/>
          <p:nvPr/>
        </p:nvSpPr>
        <p:spPr>
          <a:xfrm>
            <a:off x="3163559" y="1671686"/>
            <a:ext cx="5791200" cy="40053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2000" b="1" dirty="0" smtClean="0"/>
              <a:t>Create positive relationships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000" b="1" dirty="0" smtClean="0">
                <a:effectLst/>
              </a:rPr>
              <a:t>Volunteer (gain a since of accomplishment)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000" b="1" dirty="0" smtClean="0"/>
              <a:t>Meditate</a:t>
            </a:r>
            <a:endParaRPr lang="en-US" sz="2000" b="1" dirty="0" smtClean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381000" y="2379540"/>
            <a:ext cx="3124200" cy="28194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Eliminate Addictive Substances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117165" y="4119977"/>
            <a:ext cx="4237242" cy="2451115"/>
            <a:chOff x="3117165" y="4197316"/>
            <a:chExt cx="4237242" cy="2451115"/>
          </a:xfrm>
        </p:grpSpPr>
        <p:sp>
          <p:nvSpPr>
            <p:cNvPr id="7" name="Cloud Callout 6"/>
            <p:cNvSpPr/>
            <p:nvPr/>
          </p:nvSpPr>
          <p:spPr>
            <a:xfrm rot="780832">
              <a:off x="3117165" y="4197316"/>
              <a:ext cx="4237242" cy="2451115"/>
            </a:xfrm>
            <a:prstGeom prst="cloud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799" y="4868481"/>
              <a:ext cx="320724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Self-induce Mood Changes</a:t>
              </a:r>
              <a:endParaRPr lang="en-US" sz="28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135054"/>
            <a:ext cx="8954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Alternative Treatment Options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1404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“Depression is both formed and healed in the world of people</a:t>
            </a:r>
          </a:p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[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chemicals]”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1400" dirty="0" err="1"/>
              <a:t>Yapko</a:t>
            </a:r>
            <a:r>
              <a:rPr lang="en-US" sz="1400" dirty="0"/>
              <a:t>, M. D. (2009). Depression is contagious. New York: Free Press.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91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1958</TotalTime>
  <Words>698</Words>
  <Application>Microsoft Office PowerPoint</Application>
  <PresentationFormat>On-screen Show (4:3)</PresentationFormat>
  <Paragraphs>113</Paragraphs>
  <Slides>10</Slides>
  <Notes>3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110</cp:revision>
  <dcterms:created xsi:type="dcterms:W3CDTF">2011-09-21T20:49:47Z</dcterms:created>
  <dcterms:modified xsi:type="dcterms:W3CDTF">2011-11-22T18:18:25Z</dcterms:modified>
</cp:coreProperties>
</file>