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7" r:id="rId7"/>
    <p:sldId id="262" r:id="rId8"/>
    <p:sldId id="261" r:id="rId9"/>
    <p:sldId id="264" r:id="rId10"/>
    <p:sldId id="265" r:id="rId11"/>
    <p:sldId id="273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0728-FD14-554D-91A2-6ABA133F2C29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E92F-0D6C-E646-A0AE-75516E8C5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0728-FD14-554D-91A2-6ABA133F2C29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E92F-0D6C-E646-A0AE-75516E8C5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0728-FD14-554D-91A2-6ABA133F2C29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E92F-0D6C-E646-A0AE-75516E8C5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0728-FD14-554D-91A2-6ABA133F2C29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E92F-0D6C-E646-A0AE-75516E8C5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0728-FD14-554D-91A2-6ABA133F2C29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E92F-0D6C-E646-A0AE-75516E8C5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0728-FD14-554D-91A2-6ABA133F2C29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E92F-0D6C-E646-A0AE-75516E8C5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0728-FD14-554D-91A2-6ABA133F2C29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E92F-0D6C-E646-A0AE-75516E8C5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0728-FD14-554D-91A2-6ABA133F2C29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E92F-0D6C-E646-A0AE-75516E8C5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0728-FD14-554D-91A2-6ABA133F2C29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E92F-0D6C-E646-A0AE-75516E8C5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0728-FD14-554D-91A2-6ABA133F2C29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E92F-0D6C-E646-A0AE-75516E8C5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0728-FD14-554D-91A2-6ABA133F2C29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E92F-0D6C-E646-A0AE-75516E8C5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D0728-FD14-554D-91A2-6ABA133F2C29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CE92F-0D6C-E646-A0AE-75516E8C5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m-c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8100000" algn="bl">
              <a:srgbClr val="000000">
                <a:alpha val="43000"/>
              </a:srgbClr>
            </a:outerShdw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09769" y="1206596"/>
            <a:ext cx="8472188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 smtClean="0">
                <a:ln w="50800"/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Why Scientists Should Not Use Induced Pluripotent Stem Cells to Save Endangered Species</a:t>
            </a:r>
            <a:endParaRPr lang="en-US" sz="4400" b="1" dirty="0">
              <a:ln w="50800"/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981" y="4928700"/>
            <a:ext cx="353136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solidFill>
                  <a:srgbClr val="FFFF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Presented by</a:t>
            </a:r>
          </a:p>
          <a:p>
            <a:pPr algn="ctr"/>
            <a:r>
              <a:rPr lang="en-US" sz="2400" b="1" dirty="0" smtClean="0">
                <a:ln>
                  <a:prstDash val="solid"/>
                </a:ln>
                <a:solidFill>
                  <a:srgbClr val="FFFF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Kristin Hertzog</a:t>
            </a:r>
          </a:p>
          <a:p>
            <a:pPr algn="ctr"/>
            <a:r>
              <a:rPr lang="en-US" sz="2400" b="1" dirty="0" smtClean="0">
                <a:ln>
                  <a:prstDash val="solid"/>
                </a:ln>
                <a:solidFill>
                  <a:srgbClr val="FFFF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IDS 3143</a:t>
            </a:r>
          </a:p>
          <a:p>
            <a:pPr algn="ctr"/>
            <a:r>
              <a:rPr lang="en-US" sz="2400" b="1" dirty="0" smtClean="0">
                <a:ln>
                  <a:prstDash val="solid"/>
                </a:ln>
                <a:solidFill>
                  <a:srgbClr val="FFFF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Fall 2011</a:t>
            </a:r>
            <a:endParaRPr lang="en-US" sz="2400" b="1" dirty="0">
              <a:ln>
                <a:prstDash val="solid"/>
              </a:ln>
              <a:solidFill>
                <a:srgbClr val="FFFF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m-c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5400000">
              <a:srgbClr val="000000">
                <a:alpha val="43000"/>
              </a:srgbClr>
            </a:outerShdw>
            <a:softEdge rad="112500"/>
          </a:effectLst>
        </p:spPr>
      </p:pic>
      <p:pic>
        <p:nvPicPr>
          <p:cNvPr id="3" name="Picture 2" descr="029-natural-selec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27" y="193727"/>
            <a:ext cx="7384958" cy="6259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2204" y="6453005"/>
            <a:ext cx="2880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</a:t>
            </a:r>
            <a:r>
              <a:rPr lang="en-US" sz="1200" dirty="0" err="1" smtClean="0"/>
              <a:t>www.evolutionarymodel.com</a:t>
            </a:r>
            <a:endParaRPr lang="en-US" sz="12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m-c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5400000">
              <a:srgbClr val="000000">
                <a:alpha val="43000"/>
              </a:srgbClr>
            </a:outerShdw>
            <a:softEdge rad="112500"/>
          </a:effectLst>
        </p:spPr>
      </p:pic>
      <p:pic>
        <p:nvPicPr>
          <p:cNvPr id="3" name="Picture 2" descr="es360267.f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85" y="227012"/>
            <a:ext cx="7283487" cy="5841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3739" y="6401232"/>
            <a:ext cx="7179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http://www.annualreviews.org/doi/abs/10.1146/annurev.ecolsys.36.102003.152636?journalCode=</a:t>
            </a:r>
            <a:r>
              <a:rPr lang="en-US" sz="1200" dirty="0" err="1" smtClean="0"/>
              <a:t>ecolsys</a:t>
            </a:r>
            <a:endParaRPr lang="en-US" sz="12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m-c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5400000">
              <a:srgbClr val="000000">
                <a:alpha val="43000"/>
              </a:srgbClr>
            </a:outerShdw>
            <a:softEdge rad="112500"/>
          </a:effectLst>
        </p:spPr>
      </p:pic>
      <p:pic>
        <p:nvPicPr>
          <p:cNvPr id="3" name="Picture 2" descr="fig13_0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203" y="386212"/>
            <a:ext cx="6842206" cy="5013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3167" y="5761410"/>
            <a:ext cx="4911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 (Body)"/>
                <a:cs typeface="Calibri (Body)"/>
              </a:rPr>
              <a:t>http://zoology.muohio.edu/oris/cunn06/cs6_13.htm</a:t>
            </a:r>
            <a:endParaRPr lang="en-US" sz="1200" dirty="0">
              <a:latin typeface="Calibri (Body)"/>
              <a:cs typeface="Calibri (Body)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m-c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5400000">
              <a:srgbClr val="000000">
                <a:alpha val="43000"/>
              </a:srgbClr>
            </a:outerShdw>
            <a:softEdge rad="112500"/>
          </a:effectLst>
        </p:spPr>
      </p:pic>
      <p:pic>
        <p:nvPicPr>
          <p:cNvPr id="5" name="Picture 4" descr="what-is-a-stem-ce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92" y="672700"/>
            <a:ext cx="7730450" cy="4572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1546" y="6198239"/>
            <a:ext cx="52970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www.katiephd.com</a:t>
            </a:r>
            <a:r>
              <a:rPr lang="en-US" sz="1200" dirty="0" smtClean="0"/>
              <a:t>/spray-on-some-stem-cells-and-grow-your-own-skin</a:t>
            </a:r>
          </a:p>
          <a:p>
            <a:endParaRPr lang="en-US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 dir="d"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slow">
            <p:cover dir="d"/>
          </p:transition>
        </mc:Fallback>
      </mc:AlternateContent>
    </mc:Choice>
    <mc:Fallback>
      <mc:AlternateContent>
        <mc:Choice Requires="mp">
          <p:transition spd="slow">
            <p:cover dir="d"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slow">
            <p:cover dir="d"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m-c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5400000">
              <a:srgbClr val="000000">
                <a:alpha val="43000"/>
              </a:srgbClr>
            </a:outerShdw>
            <a:softEdge rad="112500"/>
          </a:effectLst>
        </p:spPr>
      </p:pic>
      <p:pic>
        <p:nvPicPr>
          <p:cNvPr id="3" name="Picture 2" descr="mous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381" y="-6350"/>
            <a:ext cx="6400802" cy="6463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9592" y="6457293"/>
            <a:ext cx="5715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http://thefutureofthings.com/news/1132/induced-stem-cells-for-gene-therapy.html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flip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slow">
            <p:newsflash/>
          </p:transition>
        </mc:Fallback>
      </mc:AlternateContent>
    </mc:Choice>
    <mc:Fallback>
      <mc:AlternateContent>
        <mc:Choice Requires="mp">
          <p:transition spd="slow">
            <p:newsflash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slow">
            <p:newsflash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m-c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5400000">
              <a:srgbClr val="000000">
                <a:alpha val="43000"/>
              </a:srgbClr>
            </a:outerShdw>
            <a:softEdge rad="112500"/>
          </a:effectLst>
        </p:spPr>
      </p:pic>
      <p:pic>
        <p:nvPicPr>
          <p:cNvPr id="3" name="Picture 2" descr="extinctionandpopulation_10260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54" y="304645"/>
            <a:ext cx="6896640" cy="5212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7638" y="5886030"/>
            <a:ext cx="563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http://sciencetrio.wordpress.com/2010/02/09/overpopulation-and-species-extinctions/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 dir="u"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slow">
            <p:cover dir="u"/>
          </p:transition>
        </mc:Fallback>
      </mc:AlternateContent>
    </mc:Choice>
    <mc:Fallback>
      <mc:AlternateContent>
        <mc:Choice Requires="mp">
          <p:transition spd="slow">
            <p:cover dir="u"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slow">
            <p:cover dir="u"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m-c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5400000">
              <a:srgbClr val="000000">
                <a:alpha val="43000"/>
              </a:srgbClr>
            </a:outerShdw>
            <a:softEdge rad="112500"/>
          </a:effectLst>
        </p:spPr>
      </p:pic>
      <p:pic>
        <p:nvPicPr>
          <p:cNvPr id="3" name="Picture 2" descr="2008_percent_threaten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178" y="454162"/>
            <a:ext cx="6679316" cy="4425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4618" y="5496979"/>
            <a:ext cx="5125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http://dodosgone.blogspot.com/2007/06/extinction-rate-estimates.html</a:t>
            </a:r>
            <a:endParaRPr lang="en-US" sz="1200" dirty="0"/>
          </a:p>
          <a:p>
            <a:endParaRPr lang="en-US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flip dir="r"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slow">
            <p:newsflash/>
          </p:transition>
        </mc:Fallback>
      </mc:AlternateContent>
    </mc:Choice>
    <mc:Fallback>
      <mc:AlternateContent>
        <mc:Choice Requires="mp">
          <p:transition spd="slow">
            <p:newsflash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slow">
            <p:newsflash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m-c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5400000">
              <a:srgbClr val="000000">
                <a:alpha val="43000"/>
              </a:srgbClr>
            </a:outerShdw>
            <a:softEdge rad="112500"/>
          </a:effectLst>
        </p:spPr>
      </p:pic>
      <p:pic>
        <p:nvPicPr>
          <p:cNvPr id="3" name="Picture 2" descr="embor201047-f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197" y="114299"/>
            <a:ext cx="5529380" cy="6097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0197" y="6367113"/>
            <a:ext cx="55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http://www.nature.com/embor/journal/v11/n5/fig_tab/embor201047_F1.html</a:t>
            </a:r>
            <a:endParaRPr lang="en-US" sz="1200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flip dir="u"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slow">
            <p:newsflash/>
          </p:transition>
        </mc:Fallback>
      </mc:AlternateContent>
    </mc:Choice>
    <mc:Fallback>
      <mc:AlternateContent>
        <mc:Choice Requires="mp">
          <p:transition spd="slow">
            <p:newsflash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slow">
            <p:newsflash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m-c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5400000">
              <a:srgbClr val="000000">
                <a:alpha val="43000"/>
              </a:srgbClr>
            </a:outerShdw>
            <a:softEdge rad="112500"/>
          </a:effectLst>
        </p:spPr>
      </p:pic>
      <p:pic>
        <p:nvPicPr>
          <p:cNvPr id="3" name="Picture 2" descr="Screen shot 2011-10-15 at 2.12.3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38" y="309791"/>
            <a:ext cx="8681238" cy="5359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9823" y="6056416"/>
            <a:ext cx="6427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http://www.biolreprod.org/content/early/2010/12/07/biolreprod.110.088831.full.pdf+html</a:t>
            </a:r>
            <a:endParaRPr lang="en-US" sz="1200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 dir="r"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slow">
            <p:cover dir="r"/>
          </p:transition>
        </mc:Fallback>
      </mc:AlternateContent>
    </mc:Choice>
    <mc:Fallback>
      <mc:AlternateContent>
        <mc:Choice Requires="mp">
          <p:transition spd="slow">
            <p:cover dir="r"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slow">
            <p:cover dir="r"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m-c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5400000">
              <a:srgbClr val="000000">
                <a:alpha val="43000"/>
              </a:srgbClr>
            </a:outerShdw>
            <a:softEdge rad="112500"/>
          </a:effectLst>
        </p:spPr>
      </p:pic>
      <p:pic>
        <p:nvPicPr>
          <p:cNvPr id="3" name="Picture 2" descr="bottlenec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33" y="252274"/>
            <a:ext cx="7759719" cy="5819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4619" y="6304002"/>
            <a:ext cx="4631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http://www.biologycorner.com/APbiology/evolution/ch18.html</a:t>
            </a:r>
            <a:endParaRPr lang="en-US" sz="1200" dirty="0"/>
          </a:p>
          <a:p>
            <a:endParaRPr lang="en-US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flip dir="d"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slow">
            <p:newsflash/>
          </p:transition>
        </mc:Fallback>
      </mc:AlternateContent>
    </mc:Choice>
    <mc:Fallback>
      <mc:AlternateContent>
        <mc:Choice Requires="mp">
          <p:transition spd="slow">
            <p:newsflash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spd="slow">
            <p:newsflash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m-c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5400000">
              <a:srgbClr val="000000">
                <a:alpha val="43000"/>
              </a:srgbClr>
            </a:outerShdw>
            <a:softEdge rad="112500"/>
          </a:effectLst>
        </p:spPr>
      </p:pic>
      <p:pic>
        <p:nvPicPr>
          <p:cNvPr id="3" name="Picture 2" descr="nrg2844-f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77" y="98425"/>
            <a:ext cx="7620000" cy="590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7780" y="6319737"/>
            <a:ext cx="5529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http://www.nature.com/nrg/journal/v11/n10/fig_tab/nrg2844_F1.html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209</Words>
  <Application>Microsoft Macintosh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Kristin Hertzog</dc:creator>
  <cp:lastModifiedBy>Kristin Hertzog</cp:lastModifiedBy>
  <cp:revision>14</cp:revision>
  <dcterms:created xsi:type="dcterms:W3CDTF">2011-10-16T18:34:09Z</dcterms:created>
  <dcterms:modified xsi:type="dcterms:W3CDTF">2011-10-16T18:45:51Z</dcterms:modified>
</cp:coreProperties>
</file>