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69" r:id="rId4"/>
    <p:sldId id="271" r:id="rId5"/>
    <p:sldId id="272" r:id="rId6"/>
    <p:sldId id="273" r:id="rId7"/>
    <p:sldId id="274" r:id="rId8"/>
    <p:sldId id="275" r:id="rId9"/>
    <p:sldId id="257" r:id="rId10"/>
    <p:sldId id="276" r:id="rId11"/>
    <p:sldId id="259" r:id="rId12"/>
    <p:sldId id="260" r:id="rId13"/>
    <p:sldId id="261" r:id="rId14"/>
    <p:sldId id="277" r:id="rId15"/>
    <p:sldId id="278" r:id="rId16"/>
    <p:sldId id="279" r:id="rId17"/>
    <p:sldId id="280" r:id="rId18"/>
    <p:sldId id="281" r:id="rId19"/>
    <p:sldId id="282" r:id="rId20"/>
    <p:sldId id="262" r:id="rId21"/>
    <p:sldId id="283" r:id="rId22"/>
    <p:sldId id="263" r:id="rId23"/>
    <p:sldId id="264" r:id="rId24"/>
    <p:sldId id="265" r:id="rId25"/>
    <p:sldId id="267" r:id="rId26"/>
    <p:sldId id="284" r:id="rId27"/>
    <p:sldId id="285" r:id="rId28"/>
    <p:sldId id="26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8C98280-384C-4F12-972A-D1EB6002D757}" type="datetimeFigureOut">
              <a:rPr lang="en-US" smtClean="0"/>
              <a:pPr/>
              <a:t>10/24/2011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9FF7D16-2F77-4FA2-AC10-AAC0737DB53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C98280-384C-4F12-972A-D1EB6002D757}"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F7D16-2F77-4FA2-AC10-AAC0737DB5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C98280-384C-4F12-972A-D1EB6002D757}"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F7D16-2F77-4FA2-AC10-AAC0737DB5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C98280-384C-4F12-972A-D1EB6002D757}"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F7D16-2F77-4FA2-AC10-AAC0737DB5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C98280-384C-4F12-972A-D1EB6002D757}" type="datetimeFigureOut">
              <a:rPr lang="en-US" smtClean="0"/>
              <a:pPr/>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9FF7D16-2F77-4FA2-AC10-AAC0737DB5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C98280-384C-4F12-972A-D1EB6002D757}" type="datetimeFigureOut">
              <a:rPr lang="en-US" smtClean="0"/>
              <a:pPr/>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F7D16-2F77-4FA2-AC10-AAC0737DB5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C98280-384C-4F12-972A-D1EB6002D757}" type="datetimeFigureOut">
              <a:rPr lang="en-US" smtClean="0"/>
              <a:pPr/>
              <a:t>10/24/2011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FF7D16-2F77-4FA2-AC10-AAC0737DB5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C98280-384C-4F12-972A-D1EB6002D757}" type="datetimeFigureOut">
              <a:rPr lang="en-US" smtClean="0"/>
              <a:pPr/>
              <a:t>10/24/2011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FF7D16-2F77-4FA2-AC10-AAC0737DB5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98280-384C-4F12-972A-D1EB6002D757}" type="datetimeFigureOut">
              <a:rPr lang="en-US" smtClean="0"/>
              <a:pPr/>
              <a:t>10/24/2011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FF7D16-2F77-4FA2-AC10-AAC0737DB5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C98280-384C-4F12-972A-D1EB6002D757}" type="datetimeFigureOut">
              <a:rPr lang="en-US" smtClean="0"/>
              <a:pPr/>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F7D16-2F77-4FA2-AC10-AAC0737DB5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C98280-384C-4F12-972A-D1EB6002D757}" type="datetimeFigureOut">
              <a:rPr lang="en-US" smtClean="0"/>
              <a:pPr/>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F7D16-2F77-4FA2-AC10-AAC0737DB5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8C98280-384C-4F12-972A-D1EB6002D757}" type="datetimeFigureOut">
              <a:rPr lang="en-US" smtClean="0"/>
              <a:pPr/>
              <a:t>10/24/2011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9FF7D16-2F77-4FA2-AC10-AAC0737DB53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762000"/>
            <a:ext cx="8229600" cy="2438400"/>
          </a:xfrm>
        </p:spPr>
        <p:txBody>
          <a:bodyPr>
            <a:noAutofit/>
          </a:bodyPr>
          <a:lstStyle/>
          <a:p>
            <a:r>
              <a:rPr lang="en-US" sz="4000" dirty="0" err="1" smtClean="0"/>
              <a:t>Xenotransplantation</a:t>
            </a:r>
            <a:r>
              <a:rPr lang="en-US" sz="4000" dirty="0" smtClean="0"/>
              <a:t> </a:t>
            </a:r>
            <a:r>
              <a:rPr lang="en-US" sz="4000" dirty="0" smtClean="0"/>
              <a:t>should be used to treat type 1 diabetes</a:t>
            </a:r>
            <a:endParaRPr lang="en-US" sz="4000" dirty="0"/>
          </a:p>
        </p:txBody>
      </p:sp>
      <p:sp>
        <p:nvSpPr>
          <p:cNvPr id="3" name="Subtitle 2"/>
          <p:cNvSpPr>
            <a:spLocks noGrp="1"/>
          </p:cNvSpPr>
          <p:nvPr>
            <p:ph type="subTitle" idx="1"/>
          </p:nvPr>
        </p:nvSpPr>
        <p:spPr/>
        <p:txBody>
          <a:bodyPr/>
          <a:lstStyle/>
          <a:p>
            <a:r>
              <a:rPr lang="en-US" dirty="0" smtClean="0"/>
              <a:t>By: Alicia Myall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order to find a cure…</a:t>
            </a:r>
            <a:endParaRPr lang="en-US" dirty="0"/>
          </a:p>
        </p:txBody>
      </p:sp>
      <p:sp>
        <p:nvSpPr>
          <p:cNvPr id="3" name="Content Placeholder 2"/>
          <p:cNvSpPr>
            <a:spLocks noGrp="1"/>
          </p:cNvSpPr>
          <p:nvPr>
            <p:ph idx="1"/>
          </p:nvPr>
        </p:nvSpPr>
        <p:spPr/>
        <p:txBody>
          <a:bodyPr/>
          <a:lstStyle/>
          <a:p>
            <a:r>
              <a:rPr lang="en-US" dirty="0" smtClean="0"/>
              <a:t>We must find a way to replace islets that is plentiful and is not dependant on human donors</a:t>
            </a:r>
          </a:p>
          <a:p>
            <a:r>
              <a:rPr lang="en-US" dirty="0" smtClean="0"/>
              <a:t>The islets must be able to survive without the help of toxic </a:t>
            </a:r>
            <a:r>
              <a:rPr lang="en-US" dirty="0" err="1" smtClean="0"/>
              <a:t>immunosuppressants</a:t>
            </a:r>
            <a:endParaRPr lang="en-US" dirty="0" smtClean="0"/>
          </a:p>
          <a:p>
            <a:r>
              <a:rPr lang="en-US" dirty="0" smtClean="0"/>
              <a:t>A routine that is as minimal in complexity and risk as possible</a:t>
            </a:r>
          </a:p>
          <a:p>
            <a:r>
              <a:rPr lang="en-US" dirty="0" smtClean="0"/>
              <a:t>Reduced risk of viruses or diseases after transplantation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Xenotransplantation</a:t>
            </a:r>
            <a:r>
              <a:rPr lang="en-US" dirty="0" smtClean="0"/>
              <a:t>?</a:t>
            </a:r>
            <a:endParaRPr lang="en-US" dirty="0"/>
          </a:p>
        </p:txBody>
      </p:sp>
      <p:sp>
        <p:nvSpPr>
          <p:cNvPr id="3" name="Content Placeholder 2"/>
          <p:cNvSpPr>
            <a:spLocks noGrp="1"/>
          </p:cNvSpPr>
          <p:nvPr>
            <p:ph idx="1"/>
          </p:nvPr>
        </p:nvSpPr>
        <p:spPr/>
        <p:txBody>
          <a:bodyPr/>
          <a:lstStyle/>
          <a:p>
            <a:r>
              <a:rPr lang="en-US" dirty="0" smtClean="0"/>
              <a:t>Defined as “the use of non-human material to treat diseases in humans”</a:t>
            </a:r>
          </a:p>
          <a:p>
            <a:r>
              <a:rPr lang="en-US" dirty="0" smtClean="0"/>
              <a:t>Can use animal organs as transplants in humans</a:t>
            </a:r>
          </a:p>
        </p:txBody>
      </p:sp>
      <p:pic>
        <p:nvPicPr>
          <p:cNvPr id="4" name="Picture 3" descr="xeno1.gif"/>
          <p:cNvPicPr>
            <a:picLocks noChangeAspect="1"/>
          </p:cNvPicPr>
          <p:nvPr/>
        </p:nvPicPr>
        <p:blipFill>
          <a:blip r:embed="rId2" cstate="print"/>
          <a:stretch>
            <a:fillRect/>
          </a:stretch>
        </p:blipFill>
        <p:spPr>
          <a:xfrm>
            <a:off x="3276600" y="3276600"/>
            <a:ext cx="3810000" cy="29337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species should we use?</a:t>
            </a:r>
            <a:endParaRPr lang="en-US" dirty="0"/>
          </a:p>
        </p:txBody>
      </p:sp>
      <p:sp>
        <p:nvSpPr>
          <p:cNvPr id="3" name="Content Placeholder 2"/>
          <p:cNvSpPr>
            <a:spLocks noGrp="1"/>
          </p:cNvSpPr>
          <p:nvPr>
            <p:ph idx="1"/>
          </p:nvPr>
        </p:nvSpPr>
        <p:spPr/>
        <p:txBody>
          <a:bodyPr/>
          <a:lstStyle/>
          <a:p>
            <a:r>
              <a:rPr lang="en-US" dirty="0" smtClean="0"/>
              <a:t>Chimps: Organs are to small to support our circulatory system.</a:t>
            </a:r>
          </a:p>
          <a:p>
            <a:r>
              <a:rPr lang="en-US" dirty="0" smtClean="0"/>
              <a:t>Cows: To much risk for disease.</a:t>
            </a:r>
          </a:p>
          <a:p>
            <a:r>
              <a:rPr lang="en-US" dirty="0" smtClean="0"/>
              <a:t>Pigs: Some concerns, but research shows that pigs have the greatest compatibility.</a:t>
            </a:r>
          </a:p>
        </p:txBody>
      </p:sp>
      <p:pic>
        <p:nvPicPr>
          <p:cNvPr id="4" name="Picture 3" descr="Xeno2.jpg"/>
          <p:cNvPicPr>
            <a:picLocks noChangeAspect="1"/>
          </p:cNvPicPr>
          <p:nvPr/>
        </p:nvPicPr>
        <p:blipFill>
          <a:blip r:embed="rId2" cstate="print"/>
          <a:stretch>
            <a:fillRect/>
          </a:stretch>
        </p:blipFill>
        <p:spPr>
          <a:xfrm>
            <a:off x="2590800" y="4191000"/>
            <a:ext cx="3352800" cy="25146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Promising Research</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Heart Transplants from pig to non human primates very successful.</a:t>
            </a:r>
          </a:p>
          <a:p>
            <a:r>
              <a:rPr lang="en-US" dirty="0" smtClean="0"/>
              <a:t>Liver transplants have not shown rejection.</a:t>
            </a:r>
          </a:p>
          <a:p>
            <a:r>
              <a:rPr lang="en-US" dirty="0" smtClean="0"/>
              <a:t>Lungs have shown that that they would be able to work properly in the human body.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p:txBody>
          <a:bodyPr/>
          <a:lstStyle/>
          <a:p>
            <a:endParaRPr lang="en-US" dirty="0" smtClean="0"/>
          </a:p>
          <a:p>
            <a:r>
              <a:rPr lang="en-US" dirty="0" smtClean="0"/>
              <a:t>Porcine (pig) islet transplants have been attacked by the recipient’s immune system.</a:t>
            </a:r>
          </a:p>
          <a:p>
            <a:r>
              <a:rPr lang="en-US" dirty="0" smtClean="0"/>
              <a:t>How can we solve this problem without using the toxic </a:t>
            </a:r>
            <a:r>
              <a:rPr lang="en-US" dirty="0" err="1" smtClean="0"/>
              <a:t>immunosuppressants</a:t>
            </a: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Technology</a:t>
            </a:r>
            <a:endParaRPr lang="en-US" dirty="0"/>
          </a:p>
        </p:txBody>
      </p:sp>
      <p:sp>
        <p:nvSpPr>
          <p:cNvPr id="3" name="Content Placeholder 2"/>
          <p:cNvSpPr>
            <a:spLocks noGrp="1"/>
          </p:cNvSpPr>
          <p:nvPr>
            <p:ph idx="1"/>
          </p:nvPr>
        </p:nvSpPr>
        <p:spPr/>
        <p:txBody>
          <a:bodyPr/>
          <a:lstStyle/>
          <a:p>
            <a:r>
              <a:rPr lang="en-US" dirty="0" smtClean="0"/>
              <a:t>Scientists can protect islets by encapsulating them in a semi-permeable capsule</a:t>
            </a:r>
          </a:p>
          <a:p>
            <a:r>
              <a:rPr lang="en-US" dirty="0" smtClean="0"/>
              <a:t>This capsule has an opening with a lattice structure that allows blood sugar, oxygen, and other molecules to reach the islet from the blood stream</a:t>
            </a:r>
          </a:p>
          <a:p>
            <a:r>
              <a:rPr lang="en-US" dirty="0" smtClean="0"/>
              <a:t>Larger components such as antibodies and lymphocytes (from the immune system) cannot pass through to attack the islets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Xeno15pigisletcapsule.jpg"/>
          <p:cNvPicPr>
            <a:picLocks noGrp="1" noChangeAspect="1"/>
          </p:cNvPicPr>
          <p:nvPr>
            <p:ph idx="1"/>
          </p:nvPr>
        </p:nvPicPr>
        <p:blipFill>
          <a:blip r:embed="rId2" cstate="print"/>
          <a:stretch>
            <a:fillRect/>
          </a:stretch>
        </p:blipFill>
        <p:spPr>
          <a:xfrm>
            <a:off x="2819400" y="457200"/>
            <a:ext cx="2857500" cy="2181225"/>
          </a:xfrm>
        </p:spPr>
      </p:pic>
      <p:pic>
        <p:nvPicPr>
          <p:cNvPr id="5" name="Picture 4" descr="Xeno13.jpg"/>
          <p:cNvPicPr>
            <a:picLocks noChangeAspect="1"/>
          </p:cNvPicPr>
          <p:nvPr/>
        </p:nvPicPr>
        <p:blipFill>
          <a:blip r:embed="rId3" cstate="print"/>
          <a:stretch>
            <a:fillRect/>
          </a:stretch>
        </p:blipFill>
        <p:spPr>
          <a:xfrm>
            <a:off x="838200" y="2819400"/>
            <a:ext cx="7451224" cy="37338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Stories</a:t>
            </a:r>
            <a:endParaRPr lang="en-US" dirty="0"/>
          </a:p>
        </p:txBody>
      </p:sp>
      <p:sp>
        <p:nvSpPr>
          <p:cNvPr id="3" name="Content Placeholder 2"/>
          <p:cNvSpPr>
            <a:spLocks noGrp="1"/>
          </p:cNvSpPr>
          <p:nvPr>
            <p:ph idx="1"/>
          </p:nvPr>
        </p:nvSpPr>
        <p:spPr/>
        <p:txBody>
          <a:bodyPr/>
          <a:lstStyle/>
          <a:p>
            <a:endParaRPr lang="en-US" dirty="0" smtClean="0"/>
          </a:p>
          <a:p>
            <a:r>
              <a:rPr lang="en-US" dirty="0" smtClean="0"/>
              <a:t>1996: Dr. Anthony Sun at the University of Toronto in Canada transplanted encapsulated pig islets into diabetic monkeys who were not able to produce any insulin internally and exhibited the same symptoms as a human with type 1 diabetes. For 26 months these monkeys maintained a normal blood sugar, without having to inject any insulin.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Diabecell</a:t>
            </a:r>
            <a:endParaRPr lang="en-US" dirty="0"/>
          </a:p>
        </p:txBody>
      </p:sp>
      <p:sp>
        <p:nvSpPr>
          <p:cNvPr id="3" name="Content Placeholder 2"/>
          <p:cNvSpPr>
            <a:spLocks noGrp="1"/>
          </p:cNvSpPr>
          <p:nvPr>
            <p:ph idx="1"/>
          </p:nvPr>
        </p:nvSpPr>
        <p:spPr/>
        <p:txBody>
          <a:bodyPr/>
          <a:lstStyle/>
          <a:p>
            <a:r>
              <a:rPr lang="en-US" dirty="0" smtClean="0"/>
              <a:t>Scientists have conducted this experimental treatment on patients in New Zealand and Russia</a:t>
            </a:r>
          </a:p>
          <a:p>
            <a:r>
              <a:rPr lang="en-US" dirty="0" smtClean="0"/>
              <a:t>The pig islets are coated with alginate (a substance found in sea weed) </a:t>
            </a:r>
          </a:p>
          <a:p>
            <a:r>
              <a:rPr lang="en-US" dirty="0" smtClean="0"/>
              <a:t>The pig islets are then implanted into the recipients abdomen</a:t>
            </a:r>
            <a:endParaRPr lang="en-US" dirty="0"/>
          </a:p>
        </p:txBody>
      </p:sp>
      <p:pic>
        <p:nvPicPr>
          <p:cNvPr id="4" name="Picture 3" descr="Xeno12.jpg"/>
          <p:cNvPicPr>
            <a:picLocks noChangeAspect="1"/>
          </p:cNvPicPr>
          <p:nvPr/>
        </p:nvPicPr>
        <p:blipFill>
          <a:blip r:embed="rId2" cstate="print"/>
          <a:stretch>
            <a:fillRect/>
          </a:stretch>
        </p:blipFill>
        <p:spPr>
          <a:xfrm>
            <a:off x="4953000" y="4491660"/>
            <a:ext cx="1828800" cy="2191337"/>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148840"/>
            <a:ext cx="8229600" cy="4709160"/>
          </a:xfrm>
        </p:spPr>
        <p:txBody>
          <a:bodyPr/>
          <a:lstStyle/>
          <a:p>
            <a:endParaRPr lang="en-US" dirty="0" smtClean="0"/>
          </a:p>
          <a:p>
            <a:r>
              <a:rPr lang="en-US" dirty="0" smtClean="0"/>
              <a:t>No immunosuppressant drugs are needed after implantation</a:t>
            </a:r>
          </a:p>
          <a:p>
            <a:r>
              <a:rPr lang="en-US" dirty="0" smtClean="0"/>
              <a:t>In New Zealand the patients tested showed a reduced daily insulin dose by 25%</a:t>
            </a:r>
          </a:p>
          <a:p>
            <a:r>
              <a:rPr lang="en-US" dirty="0" smtClean="0"/>
              <a:t>Russia started trials of </a:t>
            </a:r>
            <a:r>
              <a:rPr lang="en-US" dirty="0" err="1" smtClean="0"/>
              <a:t>Diabecell</a:t>
            </a:r>
            <a:r>
              <a:rPr lang="en-US" dirty="0" smtClean="0"/>
              <a:t> in 2007 and so far the trials have also been very successful</a:t>
            </a:r>
            <a:endParaRPr lang="en-US" dirty="0"/>
          </a:p>
        </p:txBody>
      </p:sp>
      <p:pic>
        <p:nvPicPr>
          <p:cNvPr id="4" name="Picture 3" descr="Xeno16.jpg"/>
          <p:cNvPicPr>
            <a:picLocks noChangeAspect="1"/>
          </p:cNvPicPr>
          <p:nvPr/>
        </p:nvPicPr>
        <p:blipFill>
          <a:blip r:embed="rId2" cstate="print"/>
          <a:stretch>
            <a:fillRect/>
          </a:stretch>
        </p:blipFill>
        <p:spPr>
          <a:xfrm>
            <a:off x="1295400" y="304800"/>
            <a:ext cx="2124075" cy="2184763"/>
          </a:xfrm>
          <a:prstGeom prst="rect">
            <a:avLst/>
          </a:prstGeom>
        </p:spPr>
      </p:pic>
      <p:pic>
        <p:nvPicPr>
          <p:cNvPr id="5" name="Picture 4" descr="Xeno17.jpg"/>
          <p:cNvPicPr>
            <a:picLocks noChangeAspect="1"/>
          </p:cNvPicPr>
          <p:nvPr/>
        </p:nvPicPr>
        <p:blipFill>
          <a:blip r:embed="rId3" cstate="print"/>
          <a:stretch>
            <a:fillRect/>
          </a:stretch>
        </p:blipFill>
        <p:spPr>
          <a:xfrm>
            <a:off x="4572000" y="685800"/>
            <a:ext cx="2743200" cy="170078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1 Diabetes</a:t>
            </a:r>
            <a:endParaRPr lang="en-US" dirty="0"/>
          </a:p>
        </p:txBody>
      </p:sp>
      <p:sp>
        <p:nvSpPr>
          <p:cNvPr id="3" name="Content Placeholder 2"/>
          <p:cNvSpPr>
            <a:spLocks noGrp="1"/>
          </p:cNvSpPr>
          <p:nvPr>
            <p:ph idx="1"/>
          </p:nvPr>
        </p:nvSpPr>
        <p:spPr/>
        <p:txBody>
          <a:bodyPr/>
          <a:lstStyle/>
          <a:p>
            <a:r>
              <a:rPr lang="en-US" dirty="0" smtClean="0"/>
              <a:t>Also known as “insulin dependant diabetes” or “juvenile onset diabetes”</a:t>
            </a:r>
          </a:p>
          <a:p>
            <a:r>
              <a:rPr lang="en-US" dirty="0" smtClean="0"/>
              <a:t>Life long illness</a:t>
            </a:r>
          </a:p>
          <a:p>
            <a:r>
              <a:rPr lang="en-US" dirty="0" smtClean="0"/>
              <a:t>Most likely to be diagnosed in children, adolescents, and young adults. </a:t>
            </a:r>
          </a:p>
          <a:p>
            <a:r>
              <a:rPr lang="en-US" dirty="0" smtClean="0"/>
              <a:t>Accounts for 10% of all diabetics</a:t>
            </a:r>
          </a:p>
          <a:p>
            <a:r>
              <a:rPr lang="en-US" dirty="0" smtClean="0"/>
              <a:t>Estimated to increase 122% between the years of 1995 and 2025</a:t>
            </a:r>
          </a:p>
          <a:p>
            <a:pPr lvl="3"/>
            <a:r>
              <a:rPr lang="en-US" dirty="0" smtClean="0"/>
              <a:t>This is due to the aging population and increased obesity from lack of exercise and poor diet.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Concerns With Pig Organs</a:t>
            </a:r>
            <a:endParaRPr lang="en-US" dirty="0"/>
          </a:p>
        </p:txBody>
      </p:sp>
      <p:sp>
        <p:nvSpPr>
          <p:cNvPr id="3" name="Content Placeholder 2"/>
          <p:cNvSpPr>
            <a:spLocks noGrp="1"/>
          </p:cNvSpPr>
          <p:nvPr>
            <p:ph idx="1"/>
          </p:nvPr>
        </p:nvSpPr>
        <p:spPr/>
        <p:txBody>
          <a:bodyPr/>
          <a:lstStyle/>
          <a:p>
            <a:endParaRPr lang="en-US" dirty="0" smtClean="0"/>
          </a:p>
          <a:p>
            <a:r>
              <a:rPr lang="en-US" dirty="0" smtClean="0"/>
              <a:t>Transferring of microorganisms.</a:t>
            </a:r>
          </a:p>
          <a:p>
            <a:endParaRPr lang="en-US" dirty="0" smtClean="0"/>
          </a:p>
          <a:p>
            <a:r>
              <a:rPr lang="en-US" dirty="0" smtClean="0"/>
              <a:t>Specifically porcine endogenous retrovirus  </a:t>
            </a:r>
          </a:p>
          <a:p>
            <a:pPr lvl="5"/>
            <a:r>
              <a:rPr lang="en-US" sz="2400" dirty="0" smtClean="0"/>
              <a:t>Present in the genome of all pigs</a:t>
            </a:r>
          </a:p>
          <a:p>
            <a:pPr lvl="5"/>
            <a:r>
              <a:rPr lang="en-US" sz="2400" dirty="0" smtClean="0"/>
              <a:t>It’s possible affect on humans is not known.</a:t>
            </a:r>
          </a:p>
          <a:p>
            <a:pPr lvl="5"/>
            <a:r>
              <a:rPr lang="en-US" sz="2400" dirty="0" smtClean="0"/>
              <a:t>Transmission from pig to human has never occurred in testing. </a:t>
            </a:r>
          </a:p>
          <a:p>
            <a:pPr lvl="5"/>
            <a:endParaRPr lang="en-US" sz="24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Recent Study</a:t>
            </a:r>
            <a:endParaRPr lang="en-US" dirty="0"/>
          </a:p>
        </p:txBody>
      </p:sp>
      <p:sp>
        <p:nvSpPr>
          <p:cNvPr id="3" name="Content Placeholder 2"/>
          <p:cNvSpPr>
            <a:spLocks noGrp="1"/>
          </p:cNvSpPr>
          <p:nvPr>
            <p:ph idx="1"/>
          </p:nvPr>
        </p:nvSpPr>
        <p:spPr/>
        <p:txBody>
          <a:bodyPr/>
          <a:lstStyle/>
          <a:p>
            <a:r>
              <a:rPr lang="en-US" dirty="0" smtClean="0"/>
              <a:t>A study done in 2004 transplanted pig islets into 18 different patients who were monitored for 9 years after transplants</a:t>
            </a:r>
          </a:p>
          <a:p>
            <a:r>
              <a:rPr lang="en-US" dirty="0" smtClean="0"/>
              <a:t>No sign of </a:t>
            </a:r>
            <a:r>
              <a:rPr lang="en-US" dirty="0" smtClean="0"/>
              <a:t>PERV in </a:t>
            </a:r>
            <a:r>
              <a:rPr lang="en-US" dirty="0" smtClean="0"/>
              <a:t>transplants</a:t>
            </a:r>
          </a:p>
          <a:p>
            <a:r>
              <a:rPr lang="en-US" dirty="0" smtClean="0"/>
              <a:t>Blood and plasma tested, and no signs of immunological and neurological diseases</a:t>
            </a:r>
          </a:p>
          <a:p>
            <a:r>
              <a:rPr lang="en-US" dirty="0" smtClean="0"/>
              <a:t>Also transplanted into 50 </a:t>
            </a:r>
            <a:r>
              <a:rPr lang="en-US" dirty="0" err="1" smtClean="0"/>
              <a:t>immuno</a:t>
            </a:r>
            <a:r>
              <a:rPr lang="en-US" dirty="0" smtClean="0"/>
              <a:t>-suppressed non human primates, no sign of PERV transmission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Genetically Modified Pigs</a:t>
            </a:r>
            <a:endParaRPr lang="en-US" dirty="0"/>
          </a:p>
        </p:txBody>
      </p:sp>
      <p:pic>
        <p:nvPicPr>
          <p:cNvPr id="4" name="il_fi" descr="http://cseserv.engr.scu.edu/StudentWebPages/MSaeed/pictures/Process.gif"/>
          <p:cNvPicPr>
            <a:picLocks noGrp="1"/>
          </p:cNvPicPr>
          <p:nvPr>
            <p:ph idx="1"/>
          </p:nvPr>
        </p:nvPicPr>
        <p:blipFill>
          <a:blip r:embed="rId2" cstate="print"/>
          <a:srcRect/>
          <a:stretch>
            <a:fillRect/>
          </a:stretch>
        </p:blipFill>
        <p:spPr bwMode="auto">
          <a:xfrm>
            <a:off x="2895600" y="1371600"/>
            <a:ext cx="2701132"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lstStyle/>
          <a:p>
            <a:r>
              <a:rPr lang="en-US" dirty="0" smtClean="0"/>
              <a:t>Less chance of organ rejection</a:t>
            </a:r>
          </a:p>
          <a:p>
            <a:r>
              <a:rPr lang="en-US" dirty="0" smtClean="0"/>
              <a:t>Can help with manufacturing organs that are free of harmful microorganisms.</a:t>
            </a:r>
          </a:p>
          <a:p>
            <a:r>
              <a:rPr lang="en-US" dirty="0" smtClean="0"/>
              <a:t>Once an optimal pig donor has been created, the pig can be cloned and reproduce to make a limitless supply of organs. </a:t>
            </a:r>
            <a:endParaRPr lang="en-US" dirty="0"/>
          </a:p>
        </p:txBody>
      </p:sp>
      <p:pic>
        <p:nvPicPr>
          <p:cNvPr id="4" name="Picture 3" descr="Xeno3.gif"/>
          <p:cNvPicPr>
            <a:picLocks noChangeAspect="1"/>
          </p:cNvPicPr>
          <p:nvPr/>
        </p:nvPicPr>
        <p:blipFill>
          <a:blip r:embed="rId2" cstate="print"/>
          <a:stretch>
            <a:fillRect/>
          </a:stretch>
        </p:blipFill>
        <p:spPr>
          <a:xfrm>
            <a:off x="3962400" y="4800600"/>
            <a:ext cx="1219200" cy="1572768"/>
          </a:xfrm>
          <a:prstGeom prst="rect">
            <a:avLst/>
          </a:prstGeom>
        </p:spPr>
      </p:pic>
      <p:pic>
        <p:nvPicPr>
          <p:cNvPr id="5" name="Picture 4" descr="Xeno4.jpg"/>
          <p:cNvPicPr>
            <a:picLocks noChangeAspect="1"/>
          </p:cNvPicPr>
          <p:nvPr/>
        </p:nvPicPr>
        <p:blipFill>
          <a:blip r:embed="rId3" cstate="print"/>
          <a:stretch>
            <a:fillRect/>
          </a:stretch>
        </p:blipFill>
        <p:spPr>
          <a:xfrm>
            <a:off x="6096000" y="4191000"/>
            <a:ext cx="1504950" cy="1839383"/>
          </a:xfrm>
          <a:prstGeom prst="rect">
            <a:avLst/>
          </a:prstGeom>
        </p:spPr>
      </p:pic>
      <p:pic>
        <p:nvPicPr>
          <p:cNvPr id="6" name="Picture 5" descr="Xeno5.jpg"/>
          <p:cNvPicPr>
            <a:picLocks noChangeAspect="1"/>
          </p:cNvPicPr>
          <p:nvPr/>
        </p:nvPicPr>
        <p:blipFill>
          <a:blip r:embed="rId4" cstate="print"/>
          <a:stretch>
            <a:fillRect/>
          </a:stretch>
        </p:blipFill>
        <p:spPr>
          <a:xfrm>
            <a:off x="1143000" y="4876800"/>
            <a:ext cx="1981200" cy="14859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Xeno</a:t>
            </a:r>
            <a:endParaRPr lang="en-US" dirty="0"/>
          </a:p>
        </p:txBody>
      </p:sp>
      <p:sp>
        <p:nvSpPr>
          <p:cNvPr id="3" name="Content Placeholder 2"/>
          <p:cNvSpPr>
            <a:spLocks noGrp="1"/>
          </p:cNvSpPr>
          <p:nvPr>
            <p:ph idx="1"/>
          </p:nvPr>
        </p:nvSpPr>
        <p:spPr/>
        <p:txBody>
          <a:bodyPr/>
          <a:lstStyle/>
          <a:p>
            <a:endParaRPr lang="en-US" dirty="0" smtClean="0"/>
          </a:p>
          <a:p>
            <a:r>
              <a:rPr lang="en-US" dirty="0" smtClean="0"/>
              <a:t>South Korea created first genetically modified pig. </a:t>
            </a:r>
          </a:p>
          <a:p>
            <a:r>
              <a:rPr lang="en-US" dirty="0" smtClean="0"/>
              <a:t>Produced twenty clones of </a:t>
            </a:r>
            <a:r>
              <a:rPr lang="en-US" dirty="0" err="1" smtClean="0"/>
              <a:t>Xeno</a:t>
            </a:r>
            <a:r>
              <a:rPr lang="en-US" dirty="0" smtClean="0"/>
              <a:t>.</a:t>
            </a:r>
          </a:p>
          <a:p>
            <a:r>
              <a:rPr lang="en-US" dirty="0" smtClean="0"/>
              <a:t>Experiments will begin soon by transplanting </a:t>
            </a:r>
            <a:r>
              <a:rPr lang="en-US" dirty="0" err="1" smtClean="0"/>
              <a:t>Xeno’s</a:t>
            </a:r>
            <a:r>
              <a:rPr lang="en-US" dirty="0" smtClean="0"/>
              <a:t> organ into monkeys.</a:t>
            </a:r>
          </a:p>
          <a:p>
            <a:r>
              <a:rPr lang="en-US" dirty="0" smtClean="0"/>
              <a:t>If these trials are successful then scientists will begin trials on humans.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Concerns</a:t>
            </a:r>
            <a:endParaRPr lang="en-US" dirty="0"/>
          </a:p>
        </p:txBody>
      </p:sp>
      <p:sp>
        <p:nvSpPr>
          <p:cNvPr id="3" name="Content Placeholder 2"/>
          <p:cNvSpPr>
            <a:spLocks noGrp="1"/>
          </p:cNvSpPr>
          <p:nvPr>
            <p:ph idx="1"/>
          </p:nvPr>
        </p:nvSpPr>
        <p:spPr/>
        <p:txBody>
          <a:bodyPr/>
          <a:lstStyle/>
          <a:p>
            <a:endParaRPr lang="en-US" dirty="0" smtClean="0"/>
          </a:p>
          <a:p>
            <a:r>
              <a:rPr lang="en-US" dirty="0" smtClean="0"/>
              <a:t>People think of  genetically modified pigs like genetically modified foods.</a:t>
            </a:r>
          </a:p>
          <a:p>
            <a:r>
              <a:rPr lang="en-US" dirty="0" smtClean="0"/>
              <a:t>Many worry about the possibility of diseases.</a:t>
            </a:r>
          </a:p>
          <a:p>
            <a:r>
              <a:rPr lang="en-US" dirty="0" smtClean="0"/>
              <a:t>There are also worries about experimental risks.</a:t>
            </a:r>
          </a:p>
          <a:p>
            <a:r>
              <a:rPr lang="en-US" dirty="0" smtClean="0"/>
              <a:t>New regulations and laws are being created to ensure that proper precautions are being taken.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Cost-effectiveness Analysis</a:t>
            </a:r>
            <a:endParaRPr lang="en-US" dirty="0"/>
          </a:p>
        </p:txBody>
      </p:sp>
      <p:sp>
        <p:nvSpPr>
          <p:cNvPr id="3" name="Content Placeholder 2"/>
          <p:cNvSpPr>
            <a:spLocks noGrp="1"/>
          </p:cNvSpPr>
          <p:nvPr>
            <p:ph idx="1"/>
          </p:nvPr>
        </p:nvSpPr>
        <p:spPr/>
        <p:txBody>
          <a:bodyPr/>
          <a:lstStyle/>
          <a:p>
            <a:r>
              <a:rPr lang="en-US" dirty="0" smtClean="0"/>
              <a:t>2007 study that compared porcine islet transplants to standard insulin therapy</a:t>
            </a:r>
          </a:p>
          <a:p>
            <a:r>
              <a:rPr lang="en-US" dirty="0" smtClean="0"/>
              <a:t>Used a software specifically designed for health-economic evaluations</a:t>
            </a:r>
          </a:p>
          <a:p>
            <a:r>
              <a:rPr lang="en-US" dirty="0" smtClean="0"/>
              <a:t>Quality Adjusted Life Years was used as the measure for effectiveness</a:t>
            </a:r>
          </a:p>
          <a:p>
            <a:r>
              <a:rPr lang="en-US" dirty="0" smtClean="0"/>
              <a:t>Amount in U.S dollars was used to measure the cost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Standard Insulin Therapy</a:t>
            </a:r>
          </a:p>
          <a:p>
            <a:pPr lvl="3"/>
            <a:r>
              <a:rPr lang="en-US" dirty="0" smtClean="0"/>
              <a:t>$661,000, cumulative 9.4 QALY</a:t>
            </a:r>
          </a:p>
          <a:p>
            <a:pPr lvl="3"/>
            <a:r>
              <a:rPr lang="en-US" dirty="0" smtClean="0"/>
              <a:t>$71,000/QALY</a:t>
            </a:r>
          </a:p>
          <a:p>
            <a:r>
              <a:rPr lang="en-US" dirty="0" smtClean="0"/>
              <a:t>Porcine Islet Transplants</a:t>
            </a:r>
          </a:p>
          <a:p>
            <a:pPr lvl="3"/>
            <a:r>
              <a:rPr lang="en-US" dirty="0" smtClean="0"/>
              <a:t>$659,000, cumulative 10.9 QALY</a:t>
            </a:r>
          </a:p>
          <a:p>
            <a:pPr lvl="3"/>
            <a:r>
              <a:rPr lang="en-US" dirty="0" smtClean="0"/>
              <a:t>$60,700/QALY</a:t>
            </a:r>
          </a:p>
          <a:p>
            <a:r>
              <a:rPr lang="en-US" dirty="0" smtClean="0"/>
              <a:t>Conclusion:  Porcine islet transplants is more cost effective and has a higher possibility of cost saving than standard insulin therapy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Possible Solutions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A different system for recruiting organ donors like in other countries.</a:t>
            </a:r>
          </a:p>
          <a:p>
            <a:pPr lvl="3"/>
            <a:r>
              <a:rPr lang="en-US" dirty="0" smtClean="0"/>
              <a:t>Can cause ethical issues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Islet Cells</a:t>
            </a:r>
            <a:endParaRPr lang="en-US" dirty="0"/>
          </a:p>
        </p:txBody>
      </p:sp>
      <p:sp>
        <p:nvSpPr>
          <p:cNvPr id="3" name="Content Placeholder 2"/>
          <p:cNvSpPr>
            <a:spLocks noGrp="1"/>
          </p:cNvSpPr>
          <p:nvPr>
            <p:ph idx="1"/>
          </p:nvPr>
        </p:nvSpPr>
        <p:spPr/>
        <p:txBody>
          <a:bodyPr/>
          <a:lstStyle/>
          <a:p>
            <a:r>
              <a:rPr lang="en-US" dirty="0" smtClean="0"/>
              <a:t>Islet cells are found in clusters around the pancreas.</a:t>
            </a:r>
          </a:p>
          <a:p>
            <a:r>
              <a:rPr lang="en-US" dirty="0" smtClean="0"/>
              <a:t>They are made up of several cells, including beta cells</a:t>
            </a:r>
          </a:p>
          <a:p>
            <a:pPr lvl="2"/>
            <a:r>
              <a:rPr lang="en-US" dirty="0" smtClean="0"/>
              <a:t>Beta cells synthesize and secrete insulin</a:t>
            </a:r>
            <a:endParaRPr lang="en-US" dirty="0"/>
          </a:p>
        </p:txBody>
      </p:sp>
      <p:pic>
        <p:nvPicPr>
          <p:cNvPr id="4" name="Picture 3" descr="Xeno11.gif"/>
          <p:cNvPicPr>
            <a:picLocks noChangeAspect="1"/>
          </p:cNvPicPr>
          <p:nvPr/>
        </p:nvPicPr>
        <p:blipFill>
          <a:blip r:embed="rId2" cstate="print"/>
          <a:stretch>
            <a:fillRect/>
          </a:stretch>
        </p:blipFill>
        <p:spPr>
          <a:xfrm>
            <a:off x="914400" y="3886200"/>
            <a:ext cx="2743200" cy="2743200"/>
          </a:xfrm>
          <a:prstGeom prst="rect">
            <a:avLst/>
          </a:prstGeom>
        </p:spPr>
      </p:pic>
      <p:pic>
        <p:nvPicPr>
          <p:cNvPr id="5" name="Picture 4" descr="Xeno10.gif"/>
          <p:cNvPicPr>
            <a:picLocks noChangeAspect="1"/>
          </p:cNvPicPr>
          <p:nvPr/>
        </p:nvPicPr>
        <p:blipFill>
          <a:blip r:embed="rId3" cstate="print"/>
          <a:stretch>
            <a:fillRect/>
          </a:stretch>
        </p:blipFill>
        <p:spPr>
          <a:xfrm>
            <a:off x="4800600" y="3924300"/>
            <a:ext cx="2933700" cy="29337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Damaged Beta Cells</a:t>
            </a:r>
            <a:endParaRPr lang="en-US" dirty="0"/>
          </a:p>
        </p:txBody>
      </p:sp>
      <p:sp>
        <p:nvSpPr>
          <p:cNvPr id="3" name="Content Placeholder 2"/>
          <p:cNvSpPr>
            <a:spLocks noGrp="1"/>
          </p:cNvSpPr>
          <p:nvPr>
            <p:ph idx="1"/>
          </p:nvPr>
        </p:nvSpPr>
        <p:spPr/>
        <p:txBody>
          <a:bodyPr/>
          <a:lstStyle/>
          <a:p>
            <a:r>
              <a:rPr lang="en-US" dirty="0" smtClean="0"/>
              <a:t>Patients with type 1 diabetes have beta cells which produce little or no insulin</a:t>
            </a:r>
          </a:p>
          <a:p>
            <a:r>
              <a:rPr lang="en-US" dirty="0" smtClean="0"/>
              <a:t>Cause is unknown</a:t>
            </a:r>
          </a:p>
          <a:p>
            <a:r>
              <a:rPr lang="en-US" dirty="0" smtClean="0"/>
              <a:t>Insulin is a hormone that moves glucose into cells</a:t>
            </a:r>
          </a:p>
          <a:p>
            <a:r>
              <a:rPr lang="en-US" dirty="0" smtClean="0"/>
              <a:t>Without enough insulin the glucose builds up in the blood stream and causes a high level of sugar in the blood (hyperglycemia)</a:t>
            </a:r>
          </a:p>
          <a:p>
            <a:pPr lvl="3"/>
            <a:r>
              <a:rPr lang="en-US" dirty="0" smtClean="0"/>
              <a:t>This can cause many symptoms including blurry vision, tingling feeling in feet, dry skin, nausea, and stomach pain.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Xeno7.jpg"/>
          <p:cNvPicPr>
            <a:picLocks noGrp="1" noChangeAspect="1"/>
          </p:cNvPicPr>
          <p:nvPr>
            <p:ph idx="1"/>
          </p:nvPr>
        </p:nvPicPr>
        <p:blipFill>
          <a:blip r:embed="rId2" cstate="print"/>
          <a:stretch>
            <a:fillRect/>
          </a:stretch>
        </p:blipFill>
        <p:spPr>
          <a:xfrm>
            <a:off x="1524000" y="381000"/>
            <a:ext cx="5867400" cy="607695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Insulin Therapy</a:t>
            </a:r>
            <a:endParaRPr lang="en-US" dirty="0"/>
          </a:p>
        </p:txBody>
      </p:sp>
      <p:sp>
        <p:nvSpPr>
          <p:cNvPr id="3" name="Content Placeholder 2"/>
          <p:cNvSpPr>
            <a:spLocks noGrp="1"/>
          </p:cNvSpPr>
          <p:nvPr>
            <p:ph idx="1"/>
          </p:nvPr>
        </p:nvSpPr>
        <p:spPr/>
        <p:txBody>
          <a:bodyPr/>
          <a:lstStyle/>
          <a:p>
            <a:r>
              <a:rPr lang="en-US" dirty="0" smtClean="0"/>
              <a:t>Insulin is injected into patients, and must be injected everyday</a:t>
            </a:r>
          </a:p>
          <a:p>
            <a:r>
              <a:rPr lang="en-US" dirty="0" smtClean="0"/>
              <a:t>This is not a cure for diabetes, it simply allows the patient to survive</a:t>
            </a:r>
          </a:p>
          <a:p>
            <a:r>
              <a:rPr lang="en-US" dirty="0" smtClean="0"/>
              <a:t>The insulin removes glucose from the blood stream and allows it to enter into cells</a:t>
            </a:r>
            <a:endParaRPr lang="en-US" dirty="0"/>
          </a:p>
        </p:txBody>
      </p:sp>
      <p:pic>
        <p:nvPicPr>
          <p:cNvPr id="4" name="Picture 3" descr="Xeno9.jpg"/>
          <p:cNvPicPr>
            <a:picLocks noChangeAspect="1"/>
          </p:cNvPicPr>
          <p:nvPr/>
        </p:nvPicPr>
        <p:blipFill>
          <a:blip r:embed="rId2" cstate="print"/>
          <a:stretch>
            <a:fillRect/>
          </a:stretch>
        </p:blipFill>
        <p:spPr>
          <a:xfrm>
            <a:off x="3124200" y="4495800"/>
            <a:ext cx="2209800" cy="204143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Allotransplantation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A possible cure for diabetes</a:t>
            </a:r>
          </a:p>
          <a:p>
            <a:r>
              <a:rPr lang="en-US" dirty="0" smtClean="0"/>
              <a:t>Transplanting cells or organs from one genetically non-identical member of the same species to another.</a:t>
            </a:r>
          </a:p>
          <a:p>
            <a:r>
              <a:rPr lang="en-US" dirty="0" smtClean="0"/>
              <a:t>Islets or a whole pancreas are taken from a suitable donor and transplanted into a type 1 diabetes patient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Immunosuppressant Drugs</a:t>
            </a:r>
            <a:endParaRPr lang="en-US" dirty="0"/>
          </a:p>
        </p:txBody>
      </p:sp>
      <p:sp>
        <p:nvSpPr>
          <p:cNvPr id="3" name="Content Placeholder 2"/>
          <p:cNvSpPr>
            <a:spLocks noGrp="1"/>
          </p:cNvSpPr>
          <p:nvPr>
            <p:ph idx="1"/>
          </p:nvPr>
        </p:nvSpPr>
        <p:spPr/>
        <p:txBody>
          <a:bodyPr/>
          <a:lstStyle/>
          <a:p>
            <a:r>
              <a:rPr lang="en-US" dirty="0" smtClean="0"/>
              <a:t>Immunosuppressant drugs must be taken by the recipient in order to keep their immune system from immediately attacking the foreign object</a:t>
            </a:r>
          </a:p>
          <a:p>
            <a:r>
              <a:rPr lang="en-US" dirty="0" smtClean="0"/>
              <a:t>These drugs have been shown to be very toxic, and have even been linked to cancer</a:t>
            </a:r>
          </a:p>
          <a:p>
            <a:r>
              <a:rPr lang="en-US" dirty="0" smtClean="0"/>
              <a:t>Therefore </a:t>
            </a:r>
            <a:r>
              <a:rPr lang="en-US" dirty="0" err="1" smtClean="0"/>
              <a:t>allotransplantation</a:t>
            </a:r>
            <a:r>
              <a:rPr lang="en-US" dirty="0" smtClean="0"/>
              <a:t> shows a limited promise, because of the need for </a:t>
            </a:r>
            <a:r>
              <a:rPr lang="en-US" dirty="0" err="1" smtClean="0"/>
              <a:t>immunosuppressants</a:t>
            </a:r>
            <a:r>
              <a:rPr lang="en-US" dirty="0" smtClean="0"/>
              <a:t> and a lack of human donors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 of Organ Transplants</a:t>
            </a:r>
            <a:endParaRPr lang="en-US" dirty="0"/>
          </a:p>
        </p:txBody>
      </p:sp>
      <p:pic>
        <p:nvPicPr>
          <p:cNvPr id="4" name="il_fi" descr="http://themortgagestore.us/200602Organ-Donation-chart-1.jpg"/>
          <p:cNvPicPr>
            <a:picLocks noGrp="1"/>
          </p:cNvPicPr>
          <p:nvPr>
            <p:ph idx="1"/>
          </p:nvPr>
        </p:nvPicPr>
        <p:blipFill>
          <a:blip r:embed="rId2" cstate="print"/>
          <a:srcRect/>
          <a:stretch>
            <a:fillRect/>
          </a:stretch>
        </p:blipFill>
        <p:spPr bwMode="auto">
          <a:xfrm>
            <a:off x="1295400" y="1676400"/>
            <a:ext cx="6096000"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1543</TotalTime>
  <Words>1057</Words>
  <Application>Microsoft Office PowerPoint</Application>
  <PresentationFormat>On-screen Show (4:3)</PresentationFormat>
  <Paragraphs>118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Apex</vt:lpstr>
      <vt:lpstr>Xenotransplantation should be used to treat type 1 diabetes</vt:lpstr>
      <vt:lpstr>Type 1 Diabetes</vt:lpstr>
      <vt:lpstr>Islet Cells</vt:lpstr>
      <vt:lpstr>Damaged Beta Cells</vt:lpstr>
      <vt:lpstr>Slide 5</vt:lpstr>
      <vt:lpstr>Standard Insulin Therapy</vt:lpstr>
      <vt:lpstr>Allotransplantation</vt:lpstr>
      <vt:lpstr>Immunosuppressant Drugs</vt:lpstr>
      <vt:lpstr>Problem of Organ Transplants</vt:lpstr>
      <vt:lpstr>In order to find a cure…</vt:lpstr>
      <vt:lpstr>What is Xenotransplantation?</vt:lpstr>
      <vt:lpstr>What species should we use?</vt:lpstr>
      <vt:lpstr>Promising Research</vt:lpstr>
      <vt:lpstr>However…</vt:lpstr>
      <vt:lpstr>New Technology</vt:lpstr>
      <vt:lpstr>Slide 16</vt:lpstr>
      <vt:lpstr>Success Stories</vt:lpstr>
      <vt:lpstr>Diabecell</vt:lpstr>
      <vt:lpstr>Slide 19</vt:lpstr>
      <vt:lpstr>Concerns With Pig Organs</vt:lpstr>
      <vt:lpstr>A Recent Study</vt:lpstr>
      <vt:lpstr>Genetically Modified Pigs</vt:lpstr>
      <vt:lpstr>Benefits</vt:lpstr>
      <vt:lpstr>Xeno</vt:lpstr>
      <vt:lpstr>Public Concerns</vt:lpstr>
      <vt:lpstr>Cost-effectiveness Analysis</vt:lpstr>
      <vt:lpstr>Results</vt:lpstr>
      <vt:lpstr>Other Possible Solutions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Xenotransplantation is a good solution to long organ transplant waiting lists</dc:title>
  <dc:creator>Alicia Myall</dc:creator>
  <cp:lastModifiedBy>Alicia Myall</cp:lastModifiedBy>
  <cp:revision>29</cp:revision>
  <dcterms:created xsi:type="dcterms:W3CDTF">2011-10-19T03:06:04Z</dcterms:created>
  <dcterms:modified xsi:type="dcterms:W3CDTF">2011-10-24T22:02:31Z</dcterms:modified>
</cp:coreProperties>
</file>