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4"/>
  </p:notesMasterIdLst>
  <p:handoutMasterIdLst>
    <p:handoutMasterId r:id="rId25"/>
  </p:handoutMasterIdLst>
  <p:sldIdLst>
    <p:sldId id="256" r:id="rId2"/>
    <p:sldId id="261" r:id="rId3"/>
    <p:sldId id="262" r:id="rId4"/>
    <p:sldId id="273" r:id="rId5"/>
    <p:sldId id="258" r:id="rId6"/>
    <p:sldId id="263" r:id="rId7"/>
    <p:sldId id="260" r:id="rId8"/>
    <p:sldId id="264" r:id="rId9"/>
    <p:sldId id="265" r:id="rId10"/>
    <p:sldId id="266" r:id="rId11"/>
    <p:sldId id="267" r:id="rId12"/>
    <p:sldId id="268" r:id="rId13"/>
    <p:sldId id="274" r:id="rId14"/>
    <p:sldId id="275" r:id="rId15"/>
    <p:sldId id="276" r:id="rId16"/>
    <p:sldId id="269" r:id="rId17"/>
    <p:sldId id="270" r:id="rId18"/>
    <p:sldId id="277" r:id="rId19"/>
    <p:sldId id="271" r:id="rId20"/>
    <p:sldId id="272" r:id="rId21"/>
    <p:sldId id="278" r:id="rId22"/>
    <p:sldId id="279"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6D00"/>
    <a:srgbClr val="BB662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30" y="0"/>
    </p:cViewPr>
  </p:outlineViewPr>
  <p:notesTextViewPr>
    <p:cViewPr>
      <p:scale>
        <a:sx n="100" d="100"/>
        <a:sy n="100" d="100"/>
      </p:scale>
      <p:origin x="0" y="0"/>
    </p:cViewPr>
  </p:notesTextViewPr>
  <p:notesViewPr>
    <p:cSldViewPr>
      <p:cViewPr varScale="1">
        <p:scale>
          <a:sx n="56" d="100"/>
          <a:sy n="56" d="100"/>
        </p:scale>
        <p:origin x="-2838"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5711CD5-927D-4E23-9F15-3A234FB9C5A3}" type="datetimeFigureOut">
              <a:rPr lang="en-US" smtClean="0"/>
              <a:t>11/22/2011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2AA6CA1-1DAF-4D81-9C51-A6A9E6670A75}" type="slidenum">
              <a:rPr lang="en-US" smtClean="0"/>
              <a:t>‹#›</a:t>
            </a:fld>
            <a:endParaRPr lang="en-US"/>
          </a:p>
        </p:txBody>
      </p:sp>
    </p:spTree>
    <p:extLst>
      <p:ext uri="{BB962C8B-B14F-4D97-AF65-F5344CB8AC3E}">
        <p14:creationId xmlns:p14="http://schemas.microsoft.com/office/powerpoint/2010/main" val="40540201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9A6107-8208-4110-9563-6B115FA1B7F6}" type="datetimeFigureOut">
              <a:rPr lang="en-US" smtClean="0"/>
              <a:t>11/22/2011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1FEEA5-92B6-4380-96A8-F02847ADA9ED}" type="slidenum">
              <a:rPr lang="en-US" smtClean="0"/>
              <a:t>‹#›</a:t>
            </a:fld>
            <a:endParaRPr lang="en-US"/>
          </a:p>
        </p:txBody>
      </p:sp>
    </p:spTree>
    <p:extLst>
      <p:ext uri="{BB962C8B-B14F-4D97-AF65-F5344CB8AC3E}">
        <p14:creationId xmlns:p14="http://schemas.microsoft.com/office/powerpoint/2010/main" val="2406442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1FEEA5-92B6-4380-96A8-F02847ADA9ED}" type="slidenum">
              <a:rPr lang="en-US" smtClean="0"/>
              <a:t>1</a:t>
            </a:fld>
            <a:endParaRPr lang="en-US"/>
          </a:p>
        </p:txBody>
      </p:sp>
    </p:spTree>
    <p:extLst>
      <p:ext uri="{BB962C8B-B14F-4D97-AF65-F5344CB8AC3E}">
        <p14:creationId xmlns:p14="http://schemas.microsoft.com/office/powerpoint/2010/main" val="14389193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Come</a:t>
            </a:r>
            <a:r>
              <a:rPr lang="en-US" baseline="0" dirty="0" smtClean="0"/>
              <a:t> to find out that the FDA and the other government organizations are quite comfortably nestled in the pockets of Monsanto. Although I have a list of names and positions held, for your information: 1 case of EPA to Monsanto, 2 cases of FDA to Monsanto, 4 cases of President’s advisors and White House to Monsanto, 1 case of Monsanto to the EPA, 1 case of Monsanto to the FDA, and 1 case of Monsanto to the Supreme Court. This does not include the “flip flopping” of jobs between them, but just the initial and final positions held. They also spend quite a bit of money on lobbying and campaigns, and </a:t>
            </a:r>
            <a:r>
              <a:rPr lang="en-US" sz="1200" kern="1200" dirty="0" smtClean="0">
                <a:solidFill>
                  <a:schemeClr val="tx1"/>
                </a:solidFill>
                <a:effectLst/>
                <a:latin typeface="+mn-lt"/>
                <a:ea typeface="+mn-ea"/>
                <a:cs typeface="+mn-cs"/>
              </a:rPr>
              <a:t>over a half a billion dollars alone on lobbying to ease the oversight of genetically modified crops between</a:t>
            </a:r>
            <a:r>
              <a:rPr lang="en-US" sz="1200" kern="1200" baseline="0" dirty="0" smtClean="0">
                <a:solidFill>
                  <a:schemeClr val="tx1"/>
                </a:solidFill>
                <a:effectLst/>
                <a:latin typeface="+mn-lt"/>
                <a:ea typeface="+mn-ea"/>
                <a:cs typeface="+mn-cs"/>
              </a:rPr>
              <a:t> 1999 ad 2009.</a:t>
            </a:r>
            <a:endParaRPr lang="en-US" dirty="0"/>
          </a:p>
        </p:txBody>
      </p:sp>
      <p:sp>
        <p:nvSpPr>
          <p:cNvPr id="4" name="Slide Number Placeholder 3"/>
          <p:cNvSpPr>
            <a:spLocks noGrp="1"/>
          </p:cNvSpPr>
          <p:nvPr>
            <p:ph type="sldNum" sz="quarter" idx="10"/>
          </p:nvPr>
        </p:nvSpPr>
        <p:spPr/>
        <p:txBody>
          <a:bodyPr/>
          <a:lstStyle/>
          <a:p>
            <a:fld id="{1C1FEEA5-92B6-4380-96A8-F02847ADA9ED}" type="slidenum">
              <a:rPr lang="en-US" smtClean="0"/>
              <a:t>10</a:t>
            </a:fld>
            <a:endParaRPr lang="en-US"/>
          </a:p>
        </p:txBody>
      </p:sp>
    </p:spTree>
    <p:extLst>
      <p:ext uri="{BB962C8B-B14F-4D97-AF65-F5344CB8AC3E}">
        <p14:creationId xmlns:p14="http://schemas.microsoft.com/office/powerpoint/2010/main" val="36036862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1992, George HW Bush signed the Doctrine of Substantial Equivalence, which allows for the marketing of a GE product before the product has passed safety inspections. Split registration was the corporate way around failed safety assessment for a while. Companies were allowed to authorize their crops for animal feed but not for human consumption. This became an issue when Bt corn that was deemed a high human allergy risk on split registration was found in the Taco Bell tortilla shells in grocery stores. The EPA also exempts GE crops from food residue tolerances, groundwater restrictions, meaning that the DNA can carry much further than the field and the wind, and have a larger effect than we realize. </a:t>
            </a:r>
            <a:endParaRPr lang="en-US" dirty="0"/>
          </a:p>
        </p:txBody>
      </p:sp>
      <p:sp>
        <p:nvSpPr>
          <p:cNvPr id="4" name="Slide Number Placeholder 3"/>
          <p:cNvSpPr>
            <a:spLocks noGrp="1"/>
          </p:cNvSpPr>
          <p:nvPr>
            <p:ph type="sldNum" sz="quarter" idx="10"/>
          </p:nvPr>
        </p:nvSpPr>
        <p:spPr/>
        <p:txBody>
          <a:bodyPr/>
          <a:lstStyle/>
          <a:p>
            <a:fld id="{1C1FEEA5-92B6-4380-96A8-F02847ADA9ED}" type="slidenum">
              <a:rPr lang="en-US" smtClean="0"/>
              <a:t>11</a:t>
            </a:fld>
            <a:endParaRPr lang="en-US" dirty="0"/>
          </a:p>
        </p:txBody>
      </p:sp>
    </p:spTree>
    <p:extLst>
      <p:ext uri="{BB962C8B-B14F-4D97-AF65-F5344CB8AC3E}">
        <p14:creationId xmlns:p14="http://schemas.microsoft.com/office/powerpoint/2010/main" val="2940726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 India and the Philippines, farmworkers and mill employees have experienced severe itching of the skin and reproductive organs after small amounts of time handling the plants, which with prolonging can turn into a swollen apparatus, white eruptions on the skin, and upper respiratory problems.</a:t>
            </a:r>
            <a:r>
              <a:rPr lang="en-US" sz="1200" kern="1200" baseline="0" dirty="0" smtClean="0">
                <a:solidFill>
                  <a:schemeClr val="tx1"/>
                </a:solidFill>
                <a:effectLst/>
                <a:latin typeface="+mn-lt"/>
                <a:ea typeface="+mn-ea"/>
                <a:cs typeface="+mn-cs"/>
              </a:rPr>
              <a:t> These allergic reactions can be caused by ingestion, skin contact, inhalation, or injection. </a:t>
            </a:r>
            <a:r>
              <a:rPr lang="en-US" sz="1200" kern="1200" dirty="0" smtClean="0">
                <a:solidFill>
                  <a:schemeClr val="tx1"/>
                </a:solidFill>
                <a:effectLst/>
                <a:latin typeface="+mn-lt"/>
                <a:ea typeface="+mn-ea"/>
                <a:cs typeface="+mn-cs"/>
              </a:rPr>
              <a:t>Monsanto denies allergen risks in their crops, attributing allergy claims to an increase in the public’s interest of food allergies, an increase in the consumption of foods not previously consumed such as soy-based products, and to the “hygiene hypothesis” that says modern households are cleaner than ever and thus reduce children’s exposure to potential allergens.</a:t>
            </a:r>
            <a:r>
              <a:rPr lang="en-US" sz="1200" kern="1200" baseline="0" dirty="0" smtClean="0">
                <a:solidFill>
                  <a:schemeClr val="tx1"/>
                </a:solidFill>
                <a:effectLst/>
                <a:latin typeface="+mn-lt"/>
                <a:ea typeface="+mn-ea"/>
                <a:cs typeface="+mn-cs"/>
              </a:rPr>
              <a:t> But considering that </a:t>
            </a:r>
            <a:r>
              <a:rPr lang="en-US" sz="1200" kern="1200" dirty="0" smtClean="0">
                <a:solidFill>
                  <a:schemeClr val="tx1"/>
                </a:solidFill>
                <a:effectLst/>
                <a:latin typeface="+mn-lt"/>
                <a:ea typeface="+mn-ea"/>
                <a:cs typeface="+mn-cs"/>
              </a:rPr>
              <a:t>75% of the world’s population live in the 59 countries that have approved biotech crops for planting or import, the risk for exposure is increasing.</a:t>
            </a:r>
            <a:endParaRPr lang="en-US" dirty="0"/>
          </a:p>
        </p:txBody>
      </p:sp>
      <p:sp>
        <p:nvSpPr>
          <p:cNvPr id="4" name="Slide Number Placeholder 3"/>
          <p:cNvSpPr>
            <a:spLocks noGrp="1"/>
          </p:cNvSpPr>
          <p:nvPr>
            <p:ph type="sldNum" sz="quarter" idx="10"/>
          </p:nvPr>
        </p:nvSpPr>
        <p:spPr/>
        <p:txBody>
          <a:bodyPr/>
          <a:lstStyle/>
          <a:p>
            <a:fld id="{1C1FEEA5-92B6-4380-96A8-F02847ADA9ED}" type="slidenum">
              <a:rPr lang="en-US" smtClean="0"/>
              <a:t>12</a:t>
            </a:fld>
            <a:endParaRPr lang="en-US"/>
          </a:p>
        </p:txBody>
      </p:sp>
    </p:spTree>
    <p:extLst>
      <p:ext uri="{BB962C8B-B14F-4D97-AF65-F5344CB8AC3E}">
        <p14:creationId xmlns:p14="http://schemas.microsoft.com/office/powerpoint/2010/main" val="22340066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1FEEA5-92B6-4380-96A8-F02847ADA9ED}" type="slidenum">
              <a:rPr lang="en-US" smtClean="0"/>
              <a:t>13</a:t>
            </a:fld>
            <a:endParaRPr lang="en-US"/>
          </a:p>
        </p:txBody>
      </p:sp>
    </p:spTree>
    <p:extLst>
      <p:ext uri="{BB962C8B-B14F-4D97-AF65-F5344CB8AC3E}">
        <p14:creationId xmlns:p14="http://schemas.microsoft.com/office/powerpoint/2010/main" val="33047203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While it is considered</a:t>
            </a:r>
            <a:r>
              <a:rPr lang="en-US" baseline="0" dirty="0" smtClean="0"/>
              <a:t> unethical to conduct experiments on humans, we have mice and other animals ready available for such inquiries. A study that was conducted over four generations of mice concluded that the Bt mice were significantly different than the control mice. </a:t>
            </a:r>
            <a:r>
              <a:rPr lang="en-US" sz="1200" kern="1200" dirty="0" smtClean="0">
                <a:solidFill>
                  <a:schemeClr val="tx1"/>
                </a:solidFill>
                <a:effectLst/>
                <a:latin typeface="+mn-lt"/>
                <a:ea typeface="+mn-ea"/>
                <a:cs typeface="+mn-cs"/>
              </a:rPr>
              <a:t>“[I]</a:t>
            </a:r>
            <a:r>
              <a:rPr lang="en-US" sz="1200" kern="1200" dirty="0" err="1" smtClean="0">
                <a:solidFill>
                  <a:schemeClr val="tx1"/>
                </a:solidFill>
                <a:effectLst/>
                <a:latin typeface="+mn-lt"/>
                <a:ea typeface="+mn-ea"/>
                <a:cs typeface="+mn-cs"/>
              </a:rPr>
              <a:t>nvestigation</a:t>
            </a:r>
            <a:r>
              <a:rPr lang="en-US" sz="1200" kern="1200" dirty="0" smtClean="0">
                <a:solidFill>
                  <a:schemeClr val="tx1"/>
                </a:solidFill>
                <a:effectLst/>
                <a:latin typeface="+mn-lt"/>
                <a:ea typeface="+mn-ea"/>
                <a:cs typeface="+mn-cs"/>
              </a:rPr>
              <a:t> of the cell</a:t>
            </a:r>
          </a:p>
          <a:p>
            <a:r>
              <a:rPr lang="en-US" sz="1200" kern="1200" dirty="0" smtClean="0">
                <a:solidFill>
                  <a:schemeClr val="tx1"/>
                </a:solidFill>
                <a:effectLst/>
                <a:latin typeface="+mn-lt"/>
                <a:ea typeface="+mn-ea"/>
                <a:cs typeface="+mn-cs"/>
              </a:rPr>
              <a:t>nuclei revealed differences as to </a:t>
            </a:r>
            <a:r>
              <a:rPr lang="en-US" sz="1200" kern="1200" dirty="0" err="1" smtClean="0">
                <a:solidFill>
                  <a:schemeClr val="tx1"/>
                </a:solidFill>
                <a:effectLst/>
                <a:latin typeface="+mn-lt"/>
                <a:ea typeface="+mn-ea"/>
                <a:cs typeface="+mn-cs"/>
              </a:rPr>
              <a:t>fibrillar</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centres</a:t>
            </a:r>
            <a:r>
              <a:rPr lang="en-US" sz="1200" kern="1200" dirty="0" smtClean="0">
                <a:solidFill>
                  <a:schemeClr val="tx1"/>
                </a:solidFill>
                <a:effectLst/>
                <a:latin typeface="+mn-lt"/>
                <a:ea typeface="+mn-ea"/>
                <a:cs typeface="+mn-cs"/>
              </a:rPr>
              <a:t>, dense </a:t>
            </a:r>
            <a:r>
              <a:rPr lang="en-US" sz="1200" kern="1200" dirty="0" err="1" smtClean="0">
                <a:solidFill>
                  <a:schemeClr val="tx1"/>
                </a:solidFill>
                <a:effectLst/>
                <a:latin typeface="+mn-lt"/>
                <a:ea typeface="+mn-ea"/>
                <a:cs typeface="+mn-cs"/>
              </a:rPr>
              <a:t>fibrillar</a:t>
            </a:r>
            <a:r>
              <a:rPr lang="en-US" sz="1200" kern="1200" dirty="0" smtClean="0">
                <a:solidFill>
                  <a:schemeClr val="tx1"/>
                </a:solidFill>
                <a:effectLst/>
                <a:latin typeface="+mn-lt"/>
                <a:ea typeface="+mn-ea"/>
                <a:cs typeface="+mn-cs"/>
              </a:rPr>
              <a:t> components and</a:t>
            </a:r>
          </a:p>
          <a:p>
            <a:r>
              <a:rPr lang="en-US" sz="1200" kern="1200" dirty="0" smtClean="0">
                <a:solidFill>
                  <a:schemeClr val="tx1"/>
                </a:solidFill>
                <a:effectLst/>
                <a:latin typeface="+mn-lt"/>
                <a:ea typeface="+mn-ea"/>
                <a:cs typeface="+mn-cs"/>
              </a:rPr>
              <a:t>the pore density in hepatocytes… [and] [a]</a:t>
            </a:r>
            <a:r>
              <a:rPr lang="en-US" sz="1200" kern="1200" dirty="0" err="1" smtClean="0">
                <a:solidFill>
                  <a:schemeClr val="tx1"/>
                </a:solidFill>
                <a:effectLst/>
                <a:latin typeface="+mn-lt"/>
                <a:ea typeface="+mn-ea"/>
                <a:cs typeface="+mn-cs"/>
              </a:rPr>
              <a:t>nalyses</a:t>
            </a:r>
            <a:r>
              <a:rPr lang="en-US" sz="1200" kern="1200" dirty="0" smtClean="0">
                <a:solidFill>
                  <a:schemeClr val="tx1"/>
                </a:solidFill>
                <a:effectLst/>
                <a:latin typeface="+mn-lt"/>
                <a:ea typeface="+mn-ea"/>
                <a:cs typeface="+mn-cs"/>
              </a:rPr>
              <a:t> of metabolic pathways indicated, that the groups differed regarding some important pathways, including interleukin </a:t>
            </a:r>
            <a:r>
              <a:rPr lang="en-US" sz="1200" kern="1200" dirty="0" err="1" smtClean="0">
                <a:solidFill>
                  <a:schemeClr val="tx1"/>
                </a:solidFill>
                <a:effectLst/>
                <a:latin typeface="+mn-lt"/>
                <a:ea typeface="+mn-ea"/>
                <a:cs typeface="+mn-cs"/>
              </a:rPr>
              <a:t>signalling</a:t>
            </a:r>
            <a:r>
              <a:rPr lang="en-US" sz="1200" kern="1200" dirty="0" smtClean="0">
                <a:solidFill>
                  <a:schemeClr val="tx1"/>
                </a:solidFill>
                <a:effectLst/>
                <a:latin typeface="+mn-lt"/>
                <a:ea typeface="+mn-ea"/>
                <a:cs typeface="+mn-cs"/>
              </a:rPr>
              <a:t> pathway, cholesterol biosynthesis and protein metabolism.” The Bt mice expressed 1016 genes differently, they had under expressed sensory perception, ion transport, and ability to break down proteins, and they had a “significantly abnormal immune response.” They also had fewer pups and higher pup losses than the control group, with 14.59% losses compared to only 7.4% losses. </a:t>
            </a:r>
            <a:endParaRPr lang="en-US" dirty="0"/>
          </a:p>
        </p:txBody>
      </p:sp>
      <p:sp>
        <p:nvSpPr>
          <p:cNvPr id="4" name="Slide Number Placeholder 3"/>
          <p:cNvSpPr>
            <a:spLocks noGrp="1"/>
          </p:cNvSpPr>
          <p:nvPr>
            <p:ph type="sldNum" sz="quarter" idx="10"/>
          </p:nvPr>
        </p:nvSpPr>
        <p:spPr/>
        <p:txBody>
          <a:bodyPr/>
          <a:lstStyle/>
          <a:p>
            <a:fld id="{1C1FEEA5-92B6-4380-96A8-F02847ADA9ED}" type="slidenum">
              <a:rPr lang="en-US" smtClean="0"/>
              <a:t>14</a:t>
            </a:fld>
            <a:endParaRPr lang="en-US"/>
          </a:p>
        </p:txBody>
      </p:sp>
    </p:spTree>
    <p:extLst>
      <p:ext uri="{BB962C8B-B14F-4D97-AF65-F5344CB8AC3E}">
        <p14:creationId xmlns:p14="http://schemas.microsoft.com/office/powerpoint/2010/main" val="28377328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Another study was conducted on old</a:t>
            </a:r>
            <a:r>
              <a:rPr lang="en-US" baseline="0" dirty="0" smtClean="0"/>
              <a:t> and weaning mice, to see the effects of eating Bt crops on particularly vulnerable organisms. The tests were run after thirty and ninety days, and they showed that the Bt </a:t>
            </a:r>
            <a:r>
              <a:rPr lang="en-US" sz="1200" kern="1200" dirty="0" smtClean="0">
                <a:solidFill>
                  <a:schemeClr val="tx1"/>
                </a:solidFill>
                <a:effectLst/>
                <a:latin typeface="+mn-lt"/>
                <a:ea typeface="+mn-ea"/>
                <a:cs typeface="+mn-cs"/>
              </a:rPr>
              <a:t>changed the immunophenotype of the gut, spleen, and circulating lymphocytes, and that there were overall alterations in intestinal and peripheral immune responses. The study concluded that the</a:t>
            </a:r>
            <a:r>
              <a:rPr lang="en-US" sz="1200" kern="1200" baseline="0" dirty="0" smtClean="0">
                <a:solidFill>
                  <a:schemeClr val="tx1"/>
                </a:solidFill>
                <a:effectLst/>
                <a:latin typeface="+mn-lt"/>
                <a:ea typeface="+mn-ea"/>
                <a:cs typeface="+mn-cs"/>
              </a:rPr>
              <a:t> ingestion of Bt does have biological effects on vulnerable organisms. This is significant in the consideration that our elderly and our infants, and even prenatal fetuses are eating these same ingredients.</a:t>
            </a:r>
            <a:endParaRPr lang="en-US" dirty="0"/>
          </a:p>
        </p:txBody>
      </p:sp>
      <p:sp>
        <p:nvSpPr>
          <p:cNvPr id="4" name="Slide Number Placeholder 3"/>
          <p:cNvSpPr>
            <a:spLocks noGrp="1"/>
          </p:cNvSpPr>
          <p:nvPr>
            <p:ph type="sldNum" sz="quarter" idx="10"/>
          </p:nvPr>
        </p:nvSpPr>
        <p:spPr/>
        <p:txBody>
          <a:bodyPr/>
          <a:lstStyle/>
          <a:p>
            <a:fld id="{1C1FEEA5-92B6-4380-96A8-F02847ADA9ED}" type="slidenum">
              <a:rPr lang="en-US" smtClean="0"/>
              <a:t>15</a:t>
            </a:fld>
            <a:endParaRPr lang="en-US"/>
          </a:p>
        </p:txBody>
      </p:sp>
    </p:spTree>
    <p:extLst>
      <p:ext uri="{BB962C8B-B14F-4D97-AF65-F5344CB8AC3E}">
        <p14:creationId xmlns:p14="http://schemas.microsoft.com/office/powerpoint/2010/main" val="17173063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controversy over Bt genetically modified crops has sparked a revolution in the organic markets, as more people turn to them now as their main food sources.  Yet even here one cannot be 100% sure that the foods they purchase do not contain trace amounts of Bt toxins. It</a:t>
            </a:r>
            <a:r>
              <a:rPr lang="en-US" sz="1200" kern="1200" baseline="0" dirty="0" smtClean="0">
                <a:solidFill>
                  <a:schemeClr val="tx1"/>
                </a:solidFill>
                <a:effectLst/>
                <a:latin typeface="+mn-lt"/>
                <a:ea typeface="+mn-ea"/>
                <a:cs typeface="+mn-cs"/>
              </a:rPr>
              <a:t> is quite easy for the wind or for insects to carry the pollen from Bt fields into traditional and organic fields and contaminate the crop. Traditional farmers save their seeds from harvest and replant them for their crop next year, and rely on 80-90% of their harvest for reused seeds. Monsanto has its farmers sign a contract agreeing to not save, store, or reuse seeds from the harvest, requiring that seeds be bought new every year. Monsanto does not like when others violate their intellectual property rights, whether it is intentional or unintentional. </a:t>
            </a:r>
            <a:r>
              <a:rPr lang="en-US" sz="1200" kern="1200" dirty="0" smtClean="0">
                <a:solidFill>
                  <a:schemeClr val="tx1"/>
                </a:solidFill>
                <a:effectLst/>
                <a:latin typeface="+mn-lt"/>
                <a:ea typeface="+mn-ea"/>
                <a:cs typeface="+mn-cs"/>
              </a:rPr>
              <a:t>The company has already sued thousands of farmers in the U.S. for saving and replanting [genetically engineered] seeds and won an estimated 85 to 160 million dollars from farmers, in lawsuits that have ruined farmers’ lives.” Traditional seeds are very</a:t>
            </a:r>
            <a:r>
              <a:rPr lang="en-US" sz="1200" kern="1200" baseline="0" dirty="0" smtClean="0">
                <a:solidFill>
                  <a:schemeClr val="tx1"/>
                </a:solidFill>
                <a:effectLst/>
                <a:latin typeface="+mn-lt"/>
                <a:ea typeface="+mn-ea"/>
                <a:cs typeface="+mn-cs"/>
              </a:rPr>
              <a:t> important not only as a safeguard against the potential failure of Bt crops, but also because there are many countries that refuse to import genetically modified crops.</a:t>
            </a:r>
            <a:endParaRPr lang="en-US" dirty="0"/>
          </a:p>
        </p:txBody>
      </p:sp>
      <p:sp>
        <p:nvSpPr>
          <p:cNvPr id="4" name="Slide Number Placeholder 3"/>
          <p:cNvSpPr>
            <a:spLocks noGrp="1"/>
          </p:cNvSpPr>
          <p:nvPr>
            <p:ph type="sldNum" sz="quarter" idx="10"/>
          </p:nvPr>
        </p:nvSpPr>
        <p:spPr/>
        <p:txBody>
          <a:bodyPr/>
          <a:lstStyle/>
          <a:p>
            <a:fld id="{1C1FEEA5-92B6-4380-96A8-F02847ADA9ED}" type="slidenum">
              <a:rPr lang="en-US" smtClean="0"/>
              <a:t>16</a:t>
            </a:fld>
            <a:endParaRPr lang="en-US"/>
          </a:p>
        </p:txBody>
      </p:sp>
    </p:spTree>
    <p:extLst>
      <p:ext uri="{BB962C8B-B14F-4D97-AF65-F5344CB8AC3E}">
        <p14:creationId xmlns:p14="http://schemas.microsoft.com/office/powerpoint/2010/main" val="7596642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Contamination can also</a:t>
            </a:r>
            <a:r>
              <a:rPr lang="en-US" baseline="0" dirty="0" smtClean="0"/>
              <a:t> occur in foliage other than the conventional counterparts.</a:t>
            </a:r>
            <a:r>
              <a:rPr lang="en-US" sz="1200" kern="1200" dirty="0" smtClean="0">
                <a:solidFill>
                  <a:schemeClr val="tx1"/>
                </a:solidFill>
                <a:effectLst/>
                <a:latin typeface="+mn-lt"/>
                <a:ea typeface="+mn-ea"/>
                <a:cs typeface="+mn-cs"/>
              </a:rPr>
              <a:t> In 2011, 49% of the corn planted and 58% of the cotton planted was stacked for </a:t>
            </a:r>
            <a:r>
              <a:rPr lang="en-US" sz="1200" i="1" kern="1200" dirty="0" smtClean="0">
                <a:solidFill>
                  <a:schemeClr val="tx1"/>
                </a:solidFill>
                <a:effectLst/>
                <a:latin typeface="+mn-lt"/>
                <a:ea typeface="+mn-ea"/>
                <a:cs typeface="+mn-cs"/>
              </a:rPr>
              <a:t>both</a:t>
            </a:r>
            <a:r>
              <a:rPr lang="en-US" sz="1200" kern="1200" dirty="0" smtClean="0">
                <a:solidFill>
                  <a:schemeClr val="tx1"/>
                </a:solidFill>
                <a:effectLst/>
                <a:latin typeface="+mn-lt"/>
                <a:ea typeface="+mn-ea"/>
                <a:cs typeface="+mn-cs"/>
              </a:rPr>
              <a:t> insect resistance and herbicide tolerance, meaning both genes are capable of escaping into nearby foliage. individual farmers all over the world are finding that they have to increase their pesticide usage and herbicide usage with higher concentration levels and even have to mix chemicals in a manner that is cancerous and dangerous for livestock just in an attempt to be rid of these weeds, overall costing them money and reducing their yields. “[m]ore than 11 million acres are infested with Roundup-resistant weeds, up from 2.4 million acres in 2007”. “[F]</a:t>
            </a:r>
            <a:r>
              <a:rPr lang="en-US" sz="1200" kern="1200" dirty="0" err="1" smtClean="0">
                <a:solidFill>
                  <a:schemeClr val="tx1"/>
                </a:solidFill>
                <a:effectLst/>
                <a:latin typeface="+mn-lt"/>
                <a:ea typeface="+mn-ea"/>
                <a:cs typeface="+mn-cs"/>
              </a:rPr>
              <a:t>armer</a:t>
            </a:r>
            <a:r>
              <a:rPr lang="en-US" sz="1200" kern="1200" dirty="0" smtClean="0">
                <a:solidFill>
                  <a:schemeClr val="tx1"/>
                </a:solidFill>
                <a:effectLst/>
                <a:latin typeface="+mn-lt"/>
                <a:ea typeface="+mn-ea"/>
                <a:cs typeface="+mn-cs"/>
              </a:rPr>
              <a:t> efforts to control resistant weeds are estimated to cost nearly $1 billion a year and result in a 70 percent increase in pesticide use by 2015… Farmers and crop experts say that when superweeds take root in farm fields, yield reductions of 1-2 bushels an acre are common, even with extra pesticide doses. With soybeans at more than $14 a bushel, a 1,000-acre farm might lose more than $20,000 to weeds on top of the costs of the added pesticides”. </a:t>
            </a:r>
            <a:endParaRPr lang="en-US" dirty="0"/>
          </a:p>
        </p:txBody>
      </p:sp>
      <p:sp>
        <p:nvSpPr>
          <p:cNvPr id="4" name="Slide Number Placeholder 3"/>
          <p:cNvSpPr>
            <a:spLocks noGrp="1"/>
          </p:cNvSpPr>
          <p:nvPr>
            <p:ph type="sldNum" sz="quarter" idx="10"/>
          </p:nvPr>
        </p:nvSpPr>
        <p:spPr/>
        <p:txBody>
          <a:bodyPr/>
          <a:lstStyle/>
          <a:p>
            <a:fld id="{1C1FEEA5-92B6-4380-96A8-F02847ADA9ED}" type="slidenum">
              <a:rPr lang="en-US" smtClean="0"/>
              <a:t>17</a:t>
            </a:fld>
            <a:endParaRPr lang="en-US"/>
          </a:p>
        </p:txBody>
      </p:sp>
    </p:spTree>
    <p:extLst>
      <p:ext uri="{BB962C8B-B14F-4D97-AF65-F5344CB8AC3E}">
        <p14:creationId xmlns:p14="http://schemas.microsoft.com/office/powerpoint/2010/main" val="8992448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a:t>
            </a:r>
            <a:r>
              <a:rPr lang="en-US" baseline="0" dirty="0" smtClean="0"/>
              <a:t> target insects have developed a resistance to the Cry endotoxin through the evolution of their enzyme receptors. At least seven species are known to be resistant, though I’m sure there will be more. On the chart are the original target pests and the crops that they eat, and of those you can see that six of the eight have developed resistance. Not listed here is the cabbage borer, which is also resistant. Pesticide use has increased 12-fold in China since 1997, and has increased 13-fold in India since the introduction of Bt cotton. Non target species are also affected, and becoming main pests themselves. In China, the cotton bollworm kept </a:t>
            </a:r>
            <a:r>
              <a:rPr lang="en-US" baseline="0" dirty="0" err="1" smtClean="0"/>
              <a:t>mirid</a:t>
            </a:r>
            <a:r>
              <a:rPr lang="en-US" baseline="0" dirty="0" smtClean="0"/>
              <a:t> bugs in check. But between 1997 and 2008, these </a:t>
            </a:r>
            <a:r>
              <a:rPr lang="en-US" baseline="0" dirty="0" err="1" smtClean="0"/>
              <a:t>mirid</a:t>
            </a:r>
            <a:r>
              <a:rPr lang="en-US" baseline="0" dirty="0" smtClean="0"/>
              <a:t> bugs have become pests in Bt fields and have affected unrelated crops as well, such as dates, grapevines, apples, peaches, and pears. These occurrences are not happening in Bt-free fields.</a:t>
            </a:r>
            <a:endParaRPr lang="en-US" dirty="0"/>
          </a:p>
        </p:txBody>
      </p:sp>
      <p:sp>
        <p:nvSpPr>
          <p:cNvPr id="4" name="Slide Number Placeholder 3"/>
          <p:cNvSpPr>
            <a:spLocks noGrp="1"/>
          </p:cNvSpPr>
          <p:nvPr>
            <p:ph type="sldNum" sz="quarter" idx="10"/>
          </p:nvPr>
        </p:nvSpPr>
        <p:spPr/>
        <p:txBody>
          <a:bodyPr/>
          <a:lstStyle/>
          <a:p>
            <a:fld id="{1C1FEEA5-92B6-4380-96A8-F02847ADA9ED}" type="slidenum">
              <a:rPr lang="en-US" smtClean="0"/>
              <a:t>18</a:t>
            </a:fld>
            <a:endParaRPr lang="en-US"/>
          </a:p>
        </p:txBody>
      </p:sp>
    </p:spTree>
    <p:extLst>
      <p:ext uri="{BB962C8B-B14F-4D97-AF65-F5344CB8AC3E}">
        <p14:creationId xmlns:p14="http://schemas.microsoft.com/office/powerpoint/2010/main" val="37858974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Filipino story of the Golden</a:t>
            </a:r>
            <a:r>
              <a:rPr lang="en-US" baseline="0" dirty="0" smtClean="0"/>
              <a:t> Snail encompasses the feelings that they share for GMOs. Rice farmers used to eat the snails in their fields for extra protein. Dictator Imelda Marcos introduced the Golden Snail from South America that was higher in protein. Nobody liked the taste of these snails, so the project was abandoned. But the snails escaped into the wild and drove the local snails to the brink of extinction – eliminating a vital source of protein and calling for the use of toxic pesticides on their rice paddies to control the population. </a:t>
            </a:r>
            <a:r>
              <a:rPr lang="en-US" baseline="0" dirty="0" err="1" smtClean="0"/>
              <a:t>Navdanya</a:t>
            </a:r>
            <a:r>
              <a:rPr lang="en-US" baseline="0" dirty="0" smtClean="0"/>
              <a:t> is a group in India that is 500,000 strong that fights against chemical dependency and even has created seed banks to save and preserve their indigenous seeds. The Landless Workers Movement in Brazil is comprised of 400,000 peasants and is in touch with ½ billion farms worldwide that grow 70% of the world’s food. They have vowed to destroy any GE fields in Rio Grande do </a:t>
            </a:r>
            <a:r>
              <a:rPr lang="en-US" baseline="0" dirty="0" err="1" smtClean="0"/>
              <a:t>Sul</a:t>
            </a:r>
            <a:r>
              <a:rPr lang="en-US" baseline="0" dirty="0" smtClean="0"/>
              <a:t>. The Long March of Biodiversity was 1,000 farmers marching across Thailand. They believe that we as humans are highly dependent on biodiversity and refuse to trade that in for genetically engineered food.</a:t>
            </a:r>
            <a:endParaRPr lang="en-US" dirty="0"/>
          </a:p>
        </p:txBody>
      </p:sp>
      <p:sp>
        <p:nvSpPr>
          <p:cNvPr id="4" name="Slide Number Placeholder 3"/>
          <p:cNvSpPr>
            <a:spLocks noGrp="1"/>
          </p:cNvSpPr>
          <p:nvPr>
            <p:ph type="sldNum" sz="quarter" idx="10"/>
          </p:nvPr>
        </p:nvSpPr>
        <p:spPr/>
        <p:txBody>
          <a:bodyPr/>
          <a:lstStyle/>
          <a:p>
            <a:fld id="{1C1FEEA5-92B6-4380-96A8-F02847ADA9ED}" type="slidenum">
              <a:rPr lang="en-US" smtClean="0"/>
              <a:t>19</a:t>
            </a:fld>
            <a:endParaRPr lang="en-US"/>
          </a:p>
        </p:txBody>
      </p:sp>
    </p:spTree>
    <p:extLst>
      <p:ext uri="{BB962C8B-B14F-4D97-AF65-F5344CB8AC3E}">
        <p14:creationId xmlns:p14="http://schemas.microsoft.com/office/powerpoint/2010/main" val="40754683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Monsanto is the leader of genetically modified crops. </a:t>
            </a:r>
            <a:r>
              <a:rPr lang="en-US" baseline="0" dirty="0" smtClean="0"/>
              <a:t>Monsanto controls 90% of the world’s GM seeds, and with the other companies DuPont and Syngenta, GM seeds take up 70% of the global seed market. Monsanto introduced caffeine to Coca-Cola. Agent Orange was a defoliant used in Vietnam that has been reported to kill or maim about 400,000 people and effect subsequent generations. The Bovine Growth Hormone is used in dairy cows to make them produce more milk. It increases risks for utter infections and lameness, and decreases fertility, and is at the basis of human health risk concerns.  Aspartame is an artificial sweetener that people fear may cause MS, memory loss, Alzheimer's, brain lesions, etc. PCB’s are toxic compounds used in coolant fluids that inhibit estradiol, causing risks for cancers, irregular development and mental damage, and also can cause skin rash and liver damage. </a:t>
            </a:r>
            <a:br>
              <a:rPr lang="en-US" baseline="0" dirty="0" smtClean="0"/>
            </a:br>
            <a:r>
              <a:rPr lang="en-US" baseline="0" dirty="0" smtClean="0"/>
              <a:t>Monsanto is also the leader in agricultural chemicals, such as their herbicide Round-Up.</a:t>
            </a:r>
            <a:endParaRPr lang="en-US" dirty="0"/>
          </a:p>
        </p:txBody>
      </p:sp>
      <p:sp>
        <p:nvSpPr>
          <p:cNvPr id="4" name="Slide Number Placeholder 3"/>
          <p:cNvSpPr>
            <a:spLocks noGrp="1"/>
          </p:cNvSpPr>
          <p:nvPr>
            <p:ph type="sldNum" sz="quarter" idx="10"/>
          </p:nvPr>
        </p:nvSpPr>
        <p:spPr/>
        <p:txBody>
          <a:bodyPr/>
          <a:lstStyle/>
          <a:p>
            <a:fld id="{1C1FEEA5-92B6-4380-96A8-F02847ADA9ED}" type="slidenum">
              <a:rPr lang="en-US" smtClean="0"/>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a list of countries from the GMO-Free Regions</a:t>
            </a:r>
            <a:r>
              <a:rPr lang="en-US" baseline="0" dirty="0" smtClean="0"/>
              <a:t> website that have at least some counties or communities with GM-Free fields, if not an entire national ban on GM crops.</a:t>
            </a:r>
            <a:endParaRPr lang="en-US" dirty="0"/>
          </a:p>
        </p:txBody>
      </p:sp>
      <p:sp>
        <p:nvSpPr>
          <p:cNvPr id="4" name="Slide Number Placeholder 3"/>
          <p:cNvSpPr>
            <a:spLocks noGrp="1"/>
          </p:cNvSpPr>
          <p:nvPr>
            <p:ph type="sldNum" sz="quarter" idx="10"/>
          </p:nvPr>
        </p:nvSpPr>
        <p:spPr/>
        <p:txBody>
          <a:bodyPr/>
          <a:lstStyle/>
          <a:p>
            <a:fld id="{1C1FEEA5-92B6-4380-96A8-F02847ADA9ED}" type="slidenum">
              <a:rPr lang="en-US" smtClean="0"/>
              <a:t>20</a:t>
            </a:fld>
            <a:endParaRPr lang="en-US"/>
          </a:p>
        </p:txBody>
      </p:sp>
    </p:spTree>
    <p:extLst>
      <p:ext uri="{BB962C8B-B14F-4D97-AF65-F5344CB8AC3E}">
        <p14:creationId xmlns:p14="http://schemas.microsoft.com/office/powerpoint/2010/main" val="11665588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Monsanto bought 95% of the Indian cotton seed market and drove up the prices in the country. India is actually suing Monsanto for </a:t>
            </a:r>
            <a:r>
              <a:rPr lang="en-US" dirty="0" err="1" smtClean="0"/>
              <a:t>biopiracy</a:t>
            </a:r>
            <a:r>
              <a:rPr lang="en-US" dirty="0" smtClean="0"/>
              <a:t>, which is defined</a:t>
            </a:r>
            <a:r>
              <a:rPr lang="en-US" baseline="0" dirty="0" smtClean="0"/>
              <a:t> as: </a:t>
            </a:r>
            <a:r>
              <a:rPr lang="en-US" sz="1200" dirty="0" smtClean="0">
                <a:effectLst/>
              </a:rPr>
              <a:t>The commercial development of naturally occurring biological materials, such as plant substances or genetic cell lines, by a technologically advanced country or organization without fair compensation to the peoples or nations in whose territory the materials were originally discovered.</a:t>
            </a:r>
          </a:p>
          <a:p>
            <a:r>
              <a:rPr lang="en-US" dirty="0" smtClean="0"/>
              <a:t>There is also a correlation between the 250,000 Indian</a:t>
            </a:r>
            <a:r>
              <a:rPr lang="en-US" baseline="0" dirty="0" smtClean="0"/>
              <a:t> farmer suicides that have occurred in the 15 years since the introduction of genetically engineered crops. Monsanto is definitely making enough money. It’s soy industry is valued at $1.5 billion and its vegetable industry made $895 million in its first year, which is ONLY 8% of their annual revenue! And even as stock averages are down, theirs are up at $71 dollars, which is 25% increase from last year. How much of this wealth is being shared with the 14.4 million small resource-poor farm families that it employs? </a:t>
            </a:r>
            <a:r>
              <a:rPr lang="en-US" sz="1200" kern="1200" dirty="0" smtClean="0">
                <a:solidFill>
                  <a:schemeClr val="tx1"/>
                </a:solidFill>
                <a:effectLst/>
                <a:latin typeface="+mn-lt"/>
                <a:ea typeface="+mn-ea"/>
                <a:cs typeface="+mn-cs"/>
              </a:rPr>
              <a:t>the Chief Spokesperson for Africa in the Biosafety Negotiations in a letter to the UK: </a:t>
            </a:r>
          </a:p>
          <a:p>
            <a:r>
              <a:rPr lang="en-US" sz="1200" kern="1200" dirty="0" smtClean="0">
                <a:solidFill>
                  <a:schemeClr val="tx1"/>
                </a:solidFill>
                <a:effectLst/>
                <a:latin typeface="+mn-lt"/>
                <a:ea typeface="+mn-ea"/>
                <a:cs typeface="+mn-cs"/>
              </a:rPr>
              <a:t>We, as informed Southerners, know that the South's poverty is caused by deep-seated structural economic imbalances which were established during the periods of slavery and colonialism and are continuing now… Since it is the transnational corporations which are the beneficiaries of the long history of inequity that has plagued us in our position of disadvantage, I believe that it is our responsibility to reject such a misleading oversimplification of the solution to our problem; especially the use of our condition, by those very beneficiaries of the inequity, to justify the continuation of the benefits that they derive.</a:t>
            </a:r>
            <a:endParaRPr lang="en-US" dirty="0"/>
          </a:p>
        </p:txBody>
      </p:sp>
      <p:sp>
        <p:nvSpPr>
          <p:cNvPr id="4" name="Slide Number Placeholder 3"/>
          <p:cNvSpPr>
            <a:spLocks noGrp="1"/>
          </p:cNvSpPr>
          <p:nvPr>
            <p:ph type="sldNum" sz="quarter" idx="10"/>
          </p:nvPr>
        </p:nvSpPr>
        <p:spPr/>
        <p:txBody>
          <a:bodyPr/>
          <a:lstStyle/>
          <a:p>
            <a:fld id="{1C1FEEA5-92B6-4380-96A8-F02847ADA9ED}" type="slidenum">
              <a:rPr lang="en-US" smtClean="0"/>
              <a:t>21</a:t>
            </a:fld>
            <a:endParaRPr lang="en-US"/>
          </a:p>
        </p:txBody>
      </p:sp>
    </p:spTree>
    <p:extLst>
      <p:ext uri="{BB962C8B-B14F-4D97-AF65-F5344CB8AC3E}">
        <p14:creationId xmlns:p14="http://schemas.microsoft.com/office/powerpoint/2010/main" val="397941188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 important that the public is fully aware of the secrets and incentives that are behind</a:t>
            </a:r>
            <a:r>
              <a:rPr lang="en-US" baseline="0" dirty="0" smtClean="0"/>
              <a:t> genetically modified crops. We have the right to know what is in our food, and the right to be able to make conscious decisions about what to eat. Labeling the GM foods is the first step to eliminating them, because it allows the public to be aware of what is in their food. The Right2Know March just happened in October, where a group marched 313 miles from New York City to Washington D.C. to fight for the right to know what is in our food. President Obama said in his 2007 campaign that he would make labeling GMOs a top priority, and it is up to us to keep him to his word. You can sign pre-written petitions that are sent to Obama and to the FDA through these organizations. It is as easy as signing your name. And for them, it is as easy as labeling “GM”.</a:t>
            </a:r>
            <a:endParaRPr lang="en-US" dirty="0"/>
          </a:p>
        </p:txBody>
      </p:sp>
      <p:sp>
        <p:nvSpPr>
          <p:cNvPr id="4" name="Slide Number Placeholder 3"/>
          <p:cNvSpPr>
            <a:spLocks noGrp="1"/>
          </p:cNvSpPr>
          <p:nvPr>
            <p:ph type="sldNum" sz="quarter" idx="10"/>
          </p:nvPr>
        </p:nvSpPr>
        <p:spPr/>
        <p:txBody>
          <a:bodyPr/>
          <a:lstStyle/>
          <a:p>
            <a:fld id="{1C1FEEA5-92B6-4380-96A8-F02847ADA9ED}" type="slidenum">
              <a:rPr lang="en-US" smtClean="0"/>
              <a:t>22</a:t>
            </a:fld>
            <a:endParaRPr lang="en-US"/>
          </a:p>
        </p:txBody>
      </p:sp>
    </p:spTree>
    <p:extLst>
      <p:ext uri="{BB962C8B-B14F-4D97-AF65-F5344CB8AC3E}">
        <p14:creationId xmlns:p14="http://schemas.microsoft.com/office/powerpoint/2010/main" val="35964291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company formerly known as Monsanto is now known as Monsanto. </a:t>
            </a:r>
            <a:r>
              <a:rPr lang="en-US" sz="1200" kern="1200" dirty="0" smtClean="0">
                <a:solidFill>
                  <a:schemeClr val="tx1"/>
                </a:solidFill>
                <a:effectLst/>
                <a:latin typeface="+mn-lt"/>
                <a:ea typeface="+mn-ea"/>
                <a:cs typeface="+mn-cs"/>
              </a:rPr>
              <a:t>With the world population expected to reach 9 million in the next four decades, these coming years will require more food to be produced than the last 10,000 years combined.</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Monsanto considers their genetically modified crops as the key to doubling crop yields by 2030. They claim that their seeds require less water and land because of such rapid</a:t>
            </a:r>
            <a:r>
              <a:rPr lang="en-US" sz="1200" kern="1200" baseline="0" dirty="0" smtClean="0">
                <a:solidFill>
                  <a:schemeClr val="tx1"/>
                </a:solidFill>
                <a:effectLst/>
                <a:latin typeface="+mn-lt"/>
                <a:ea typeface="+mn-ea"/>
                <a:cs typeface="+mn-cs"/>
              </a:rPr>
              <a:t> growth and high yields, and that they require less pesticides and herbicides if they are used. Monsanto also claims to benefit the 5 million small resource-poor famers in developing countries that grow their seeds.</a:t>
            </a:r>
            <a:endParaRPr lang="en-US" dirty="0"/>
          </a:p>
        </p:txBody>
      </p:sp>
      <p:sp>
        <p:nvSpPr>
          <p:cNvPr id="4" name="Slide Number Placeholder 3"/>
          <p:cNvSpPr>
            <a:spLocks noGrp="1"/>
          </p:cNvSpPr>
          <p:nvPr>
            <p:ph type="sldNum" sz="quarter" idx="10"/>
          </p:nvPr>
        </p:nvSpPr>
        <p:spPr/>
        <p:txBody>
          <a:bodyPr/>
          <a:lstStyle/>
          <a:p>
            <a:fld id="{1C1FEEA5-92B6-4380-96A8-F02847ADA9ED}"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Monsanto</a:t>
            </a:r>
            <a:r>
              <a:rPr lang="en-US" baseline="0" dirty="0" smtClean="0"/>
              <a:t> would be nothing had it not been for the passing of the Plant Patent Act of 1930. The signing of this act allowed for the patenting of natural organisms and of segments of organisms, such as of DNA. And so Monsanto makes its money by through the process of biotechnology. Most of Monsanto’s products are either herbicide tolerant or insect resistant, though some are viral resistant. Of all of the approved crops, Monsanto has made: 15/37 BT only,  8/26 </a:t>
            </a:r>
            <a:r>
              <a:rPr lang="en-US" baseline="0" dirty="0" err="1" smtClean="0"/>
              <a:t>Ht</a:t>
            </a:r>
            <a:r>
              <a:rPr lang="en-US" baseline="0" dirty="0" smtClean="0"/>
              <a:t> &amp; BT stacked, and 7/7 VR &amp; BT stacked.</a:t>
            </a:r>
            <a:endParaRPr lang="en-US" dirty="0"/>
          </a:p>
        </p:txBody>
      </p:sp>
      <p:sp>
        <p:nvSpPr>
          <p:cNvPr id="4" name="Slide Number Placeholder 3"/>
          <p:cNvSpPr>
            <a:spLocks noGrp="1"/>
          </p:cNvSpPr>
          <p:nvPr>
            <p:ph type="sldNum" sz="quarter" idx="10"/>
          </p:nvPr>
        </p:nvSpPr>
        <p:spPr/>
        <p:txBody>
          <a:bodyPr/>
          <a:lstStyle/>
          <a:p>
            <a:fld id="{1C1FEEA5-92B6-4380-96A8-F02847ADA9ED}" type="slidenum">
              <a:rPr lang="en-US" smtClean="0"/>
              <a:t>4</a:t>
            </a:fld>
            <a:endParaRPr lang="en-US"/>
          </a:p>
        </p:txBody>
      </p:sp>
    </p:spTree>
    <p:extLst>
      <p:ext uri="{BB962C8B-B14F-4D97-AF65-F5344CB8AC3E}">
        <p14:creationId xmlns:p14="http://schemas.microsoft.com/office/powerpoint/2010/main" val="27528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Bacillus thuringiensis is a common spore-like</a:t>
            </a:r>
            <a:r>
              <a:rPr lang="en-US" baseline="0" dirty="0" smtClean="0"/>
              <a:t> bacteria that creates a crystal during sporulation. The crystal makes and contains proteins that harbor the Cry delta-endotoxin. Once an insect ingests the bacteria, the enzyme receptors in the insect’s intestines attach to the endotoxin, thus activating it. Each of the 200 known Cry endotoxins is shaped differently, just as each insect’s enzyme receptors are shaped differently.  This allows for high species specificity. The toxin destroys the walls of the intestine allowing for the bacteria to run rampant in the insect and kill it.</a:t>
            </a:r>
            <a:endParaRPr lang="en-US" dirty="0"/>
          </a:p>
        </p:txBody>
      </p:sp>
      <p:sp>
        <p:nvSpPr>
          <p:cNvPr id="4" name="Slide Number Placeholder 3"/>
          <p:cNvSpPr>
            <a:spLocks noGrp="1"/>
          </p:cNvSpPr>
          <p:nvPr>
            <p:ph type="sldNum" sz="quarter" idx="10"/>
          </p:nvPr>
        </p:nvSpPr>
        <p:spPr/>
        <p:txBody>
          <a:bodyPr/>
          <a:lstStyle/>
          <a:p>
            <a:fld id="{1C1FEEA5-92B6-4380-96A8-F02847ADA9ED}" type="slidenum">
              <a:rPr lang="en-US" smtClean="0"/>
              <a:t>5</a:t>
            </a:fld>
            <a:endParaRPr lang="en-US"/>
          </a:p>
        </p:txBody>
      </p:sp>
    </p:spTree>
    <p:extLst>
      <p:ext uri="{BB962C8B-B14F-4D97-AF65-F5344CB8AC3E}">
        <p14:creationId xmlns:p14="http://schemas.microsoft.com/office/powerpoint/2010/main" val="24775678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Monsanto achieves insect</a:t>
            </a:r>
            <a:r>
              <a:rPr lang="en-US" baseline="0" dirty="0" smtClean="0"/>
              <a:t> resistance through the process of Recombinant DNA (</a:t>
            </a:r>
            <a:r>
              <a:rPr lang="en-US" baseline="0" dirty="0" err="1" smtClean="0"/>
              <a:t>rDNA</a:t>
            </a:r>
            <a:r>
              <a:rPr lang="en-US" baseline="0" dirty="0" smtClean="0"/>
              <a:t>). Here, scientists have the DNA from the Bacillus thuringiensis, and uses restriction enzymes to cleave out the desired gene that codes for the Cry endotoxin. They also use restriction enzymes to cleave open a plasmid from a bacteria, and to remove the viral parts of the plasmid. Plasmids are used to replicate DNA separate of chromosomes, so they are used to manufacture the Bt DNA. They then combine the donor Gene and the Plasmid vector to create a new plasmid with the desired gene. The plasmid is placed back into the bacteria, and the bacteria is allowed to invade plant cells and insert the new DNA into the plant cells’ genomes. Now every time the plant cells replicate their DNA, they create the insect resistant gene. The cells that successfully adapt and create the Bt gene are selected and used for propagation.</a:t>
            </a:r>
            <a:endParaRPr lang="en-US" dirty="0"/>
          </a:p>
        </p:txBody>
      </p:sp>
      <p:sp>
        <p:nvSpPr>
          <p:cNvPr id="4" name="Slide Number Placeholder 3"/>
          <p:cNvSpPr>
            <a:spLocks noGrp="1"/>
          </p:cNvSpPr>
          <p:nvPr>
            <p:ph type="sldNum" sz="quarter" idx="10"/>
          </p:nvPr>
        </p:nvSpPr>
        <p:spPr/>
        <p:txBody>
          <a:bodyPr/>
          <a:lstStyle/>
          <a:p>
            <a:fld id="{1C1FEEA5-92B6-4380-96A8-F02847ADA9ED}" type="slidenum">
              <a:rPr lang="en-US" smtClean="0"/>
              <a:t>6</a:t>
            </a:fld>
            <a:endParaRPr lang="en-US" dirty="0"/>
          </a:p>
        </p:txBody>
      </p:sp>
    </p:spTree>
    <p:extLst>
      <p:ext uri="{BB962C8B-B14F-4D97-AF65-F5344CB8AC3E}">
        <p14:creationId xmlns:p14="http://schemas.microsoft.com/office/powerpoint/2010/main" val="168400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Compositional analysis involves the safety of the gene being inserted</a:t>
            </a:r>
            <a:r>
              <a:rPr lang="en-US" baseline="0" dirty="0" smtClean="0"/>
              <a:t> and</a:t>
            </a:r>
            <a:r>
              <a:rPr lang="en-US" dirty="0" smtClean="0"/>
              <a:t> the safety of the product. Scientists must make sure that only one copy of the gene got inserted into</a:t>
            </a:r>
            <a:r>
              <a:rPr lang="en-US" baseline="0" dirty="0" smtClean="0"/>
              <a:t> the plant cell and that the new DNA is safe for consumption. These four questions are the only detailed “safety regulations” provided by Monsanto on their website, and no results or data, or even technical processes were given.</a:t>
            </a:r>
            <a:endParaRPr lang="en-US" dirty="0"/>
          </a:p>
        </p:txBody>
      </p:sp>
      <p:sp>
        <p:nvSpPr>
          <p:cNvPr id="4" name="Slide Number Placeholder 3"/>
          <p:cNvSpPr>
            <a:spLocks noGrp="1"/>
          </p:cNvSpPr>
          <p:nvPr>
            <p:ph type="sldNum" sz="quarter" idx="10"/>
          </p:nvPr>
        </p:nvSpPr>
        <p:spPr/>
        <p:txBody>
          <a:bodyPr/>
          <a:lstStyle/>
          <a:p>
            <a:fld id="{1C1FEEA5-92B6-4380-96A8-F02847ADA9ED}" type="slidenum">
              <a:rPr lang="en-US" smtClean="0"/>
              <a:t>7</a:t>
            </a:fld>
            <a:endParaRPr lang="en-US"/>
          </a:p>
        </p:txBody>
      </p:sp>
    </p:spTree>
    <p:extLst>
      <p:ext uri="{BB962C8B-B14F-4D97-AF65-F5344CB8AC3E}">
        <p14:creationId xmlns:p14="http://schemas.microsoft.com/office/powerpoint/2010/main" val="10986995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product then goes through the Animal Performance Assessment, which is Monsanto’s final stage of company tests. The 42-Day broiler study looks at chickens who eat the genetically engineered crop and allows</a:t>
            </a:r>
            <a:r>
              <a:rPr lang="en-US" baseline="0" dirty="0" smtClean="0"/>
              <a:t> for easy assessment of their development considering chickens grow at such a fast rate. The 90-day rat feeding study ends in a toxicology study and evaluates blood chemistries, tissue pathologies, and organ weights. Again, this is as detailed as Monsanto gets with sharing their safety information, and no results are posted.</a:t>
            </a:r>
            <a:endParaRPr lang="en-US" dirty="0"/>
          </a:p>
        </p:txBody>
      </p:sp>
      <p:sp>
        <p:nvSpPr>
          <p:cNvPr id="4" name="Slide Number Placeholder 3"/>
          <p:cNvSpPr>
            <a:spLocks noGrp="1"/>
          </p:cNvSpPr>
          <p:nvPr>
            <p:ph type="sldNum" sz="quarter" idx="10"/>
          </p:nvPr>
        </p:nvSpPr>
        <p:spPr/>
        <p:txBody>
          <a:bodyPr/>
          <a:lstStyle/>
          <a:p>
            <a:fld id="{1C1FEEA5-92B6-4380-96A8-F02847ADA9ED}" type="slidenum">
              <a:rPr lang="en-US" smtClean="0"/>
              <a:t>8</a:t>
            </a:fld>
            <a:endParaRPr lang="en-US" dirty="0"/>
          </a:p>
        </p:txBody>
      </p:sp>
    </p:spTree>
    <p:extLst>
      <p:ext uri="{BB962C8B-B14F-4D97-AF65-F5344CB8AC3E}">
        <p14:creationId xmlns:p14="http://schemas.microsoft.com/office/powerpoint/2010/main" val="36343624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Then Monsanto’s report gets</a:t>
            </a:r>
            <a:r>
              <a:rPr lang="en-US" baseline="0" dirty="0" smtClean="0"/>
              <a:t> submitted to two of three: the FDA, EPA, or USDA. In the FDA, approval is given once they say that there are “no further questions” and the crops are deemed “as safe as” conventional counterparts. </a:t>
            </a:r>
            <a:r>
              <a:rPr lang="en-US" sz="1200" kern="1200" dirty="0" smtClean="0">
                <a:solidFill>
                  <a:schemeClr val="tx1"/>
                </a:solidFill>
                <a:effectLst/>
                <a:latin typeface="+mn-lt"/>
                <a:ea typeface="+mn-ea"/>
                <a:cs typeface="+mn-cs"/>
              </a:rPr>
              <a:t>In 1990, the FDA stated that they “are not aware of any information showing that GMO foods differ from other foods in any meaningful or uniform way”.</a:t>
            </a:r>
            <a:r>
              <a:rPr lang="en-US" sz="1200" kern="1200" baseline="0" dirty="0" smtClean="0">
                <a:solidFill>
                  <a:schemeClr val="tx1"/>
                </a:solidFill>
                <a:effectLst/>
                <a:latin typeface="+mn-lt"/>
                <a:ea typeface="+mn-ea"/>
                <a:cs typeface="+mn-cs"/>
              </a:rPr>
              <a:t> That seems to be an interesting remark considering that these products have patents BECAUSE they are different from conventional foods in a meaningful way.</a:t>
            </a:r>
            <a:endParaRPr lang="en-US" dirty="0"/>
          </a:p>
        </p:txBody>
      </p:sp>
      <p:sp>
        <p:nvSpPr>
          <p:cNvPr id="4" name="Slide Number Placeholder 3"/>
          <p:cNvSpPr>
            <a:spLocks noGrp="1"/>
          </p:cNvSpPr>
          <p:nvPr>
            <p:ph type="sldNum" sz="quarter" idx="10"/>
          </p:nvPr>
        </p:nvSpPr>
        <p:spPr/>
        <p:txBody>
          <a:bodyPr/>
          <a:lstStyle/>
          <a:p>
            <a:fld id="{1C1FEEA5-92B6-4380-96A8-F02847ADA9ED}" type="slidenum">
              <a:rPr lang="en-US" smtClean="0"/>
              <a:t>9</a:t>
            </a:fld>
            <a:endParaRPr lang="en-US"/>
          </a:p>
        </p:txBody>
      </p:sp>
    </p:spTree>
    <p:extLst>
      <p:ext uri="{BB962C8B-B14F-4D97-AF65-F5344CB8AC3E}">
        <p14:creationId xmlns:p14="http://schemas.microsoft.com/office/powerpoint/2010/main" val="40141808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EB42A3DF-072F-4463-AE35-68D322CF3A48}" type="datetimeFigureOut">
              <a:rPr lang="en-US" smtClean="0"/>
              <a:t>11/22/2011</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55472D9D-06EC-41A0-8F3D-1C34D81668D4}"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B42A3DF-072F-4463-AE35-68D322CF3A48}" type="datetimeFigureOut">
              <a:rPr lang="en-US" smtClean="0"/>
              <a:t>11/22/2011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5472D9D-06EC-41A0-8F3D-1C34D81668D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B42A3DF-072F-4463-AE35-68D322CF3A48}" type="datetimeFigureOut">
              <a:rPr lang="en-US" smtClean="0"/>
              <a:t>11/22/2011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5472D9D-06EC-41A0-8F3D-1C34D81668D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B42A3DF-072F-4463-AE35-68D322CF3A48}" type="datetimeFigureOut">
              <a:rPr lang="en-US" smtClean="0"/>
              <a:t>11/22/2011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5472D9D-06EC-41A0-8F3D-1C34D81668D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B42A3DF-072F-4463-AE35-68D322CF3A48}" type="datetimeFigureOut">
              <a:rPr lang="en-US" smtClean="0"/>
              <a:t>11/22/2011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5472D9D-06EC-41A0-8F3D-1C34D81668D4}"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B42A3DF-072F-4463-AE35-68D322CF3A48}" type="datetimeFigureOut">
              <a:rPr lang="en-US" smtClean="0"/>
              <a:t>11/22/2011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5472D9D-06EC-41A0-8F3D-1C34D81668D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B42A3DF-072F-4463-AE35-68D322CF3A48}" type="datetimeFigureOut">
              <a:rPr lang="en-US" smtClean="0"/>
              <a:t>11/22/2011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5472D9D-06EC-41A0-8F3D-1C34D81668D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B42A3DF-072F-4463-AE35-68D322CF3A48}" type="datetimeFigureOut">
              <a:rPr lang="en-US" smtClean="0"/>
              <a:t>11/22/2011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5472D9D-06EC-41A0-8F3D-1C34D81668D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EB42A3DF-072F-4463-AE35-68D322CF3A48}" type="datetimeFigureOut">
              <a:rPr lang="en-US" smtClean="0"/>
              <a:t>11/22/2011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5472D9D-06EC-41A0-8F3D-1C34D81668D4}"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B42A3DF-072F-4463-AE35-68D322CF3A48}" type="datetimeFigureOut">
              <a:rPr lang="en-US" smtClean="0"/>
              <a:t>11/22/2011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5472D9D-06EC-41A0-8F3D-1C34D81668D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EB42A3DF-072F-4463-AE35-68D322CF3A48}" type="datetimeFigureOut">
              <a:rPr lang="en-US" smtClean="0"/>
              <a:t>11/22/2011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5472D9D-06EC-41A0-8F3D-1C34D81668D4}"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EB42A3DF-072F-4463-AE35-68D322CF3A48}" type="datetimeFigureOut">
              <a:rPr lang="en-US" smtClean="0"/>
              <a:t>11/22/2011</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5472D9D-06EC-41A0-8F3D-1C34D81668D4}"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en.wikipedia.org/wiki/File:Monsanto_logo.sv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gmo-free-regions.org/index.php?eID=tx_cms_showpic&amp;file=uploads/pics/bans_web_no_bubble_01.jpg&amp;md5=d1bab9deee9855d8c408fa1543d4c497aec21569&amp;parameters%5b0%5d=YTo0OntzOjU6IndpZHRoIjtzOjQ6IjgwMG0iO3M6NjoiaGVpZ2h0IjtzOjQ6IjYw&amp;parameters%5b1%5d=MG0iO3M6NzoiYm9keVRhZyI7czo0MToiPGJvZHkgc3R5bGU9Im1hcmdpbjowOyBi&amp;parameters%5b2%5d=YWNrZ3JvdW5kOiNmZmY7Ij4iO3M6NDoid3JhcCI7czozNzoiPGEgaHJlZj0iamF2&amp;parameters%5b3%5d=YXNjcmlwdDpjbG9zZSgpOyI+IHwgPC9hPiI7fQ==" TargetMode="External"/><Relationship Id="rId2" Type="http://schemas.openxmlformats.org/officeDocument/2006/relationships/notesSlide" Target="../notesSlides/notesSlide20.xml"/><Relationship Id="rId1" Type="http://schemas.openxmlformats.org/officeDocument/2006/relationships/slideLayout" Target="../slideLayouts/slideLayout6.xml"/><Relationship Id="rId6" Type="http://schemas.openxmlformats.org/officeDocument/2006/relationships/image" Target="../media/image8.jpeg"/><Relationship Id="rId5" Type="http://schemas.openxmlformats.org/officeDocument/2006/relationships/hyperlink" Target="javascript:close();" TargetMode="External"/><Relationship Id="rId4" Type="http://schemas.openxmlformats.org/officeDocument/2006/relationships/image" Target="../media/image7.jpe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hyperlink" Target="http://www.youtube.com/watch?v=C5W-5VzA2bM&amp;feature=player_embedded" TargetMode="External"/><Relationship Id="rId4" Type="http://schemas.openxmlformats.org/officeDocument/2006/relationships/image" Target="../media/image10.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bt.ucsd.edu/movies/bt.sw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1472184"/>
          </a:xfrm>
        </p:spPr>
        <p:txBody>
          <a:bodyPr/>
          <a:lstStyle/>
          <a:p>
            <a:r>
              <a:rPr lang="en-US" dirty="0" smtClean="0"/>
              <a:t> </a:t>
            </a:r>
            <a:endParaRPr lang="en-US" dirty="0"/>
          </a:p>
        </p:txBody>
      </p:sp>
      <p:sp>
        <p:nvSpPr>
          <p:cNvPr id="3" name="Subtitle 2"/>
          <p:cNvSpPr>
            <a:spLocks noGrp="1"/>
          </p:cNvSpPr>
          <p:nvPr>
            <p:ph type="subTitle" idx="1"/>
          </p:nvPr>
        </p:nvSpPr>
        <p:spPr/>
        <p:txBody>
          <a:bodyPr/>
          <a:lstStyle/>
          <a:p>
            <a:r>
              <a:rPr lang="en-US" dirty="0" smtClean="0"/>
              <a:t>Genetically Designing Nature’s Demise Through the Introduction of Bt Crops</a:t>
            </a:r>
            <a:endParaRPr lang="en-US" dirty="0"/>
          </a:p>
        </p:txBody>
      </p:sp>
      <p:sp>
        <p:nvSpPr>
          <p:cNvPr id="4" name="TextBox 3"/>
          <p:cNvSpPr txBox="1"/>
          <p:nvPr/>
        </p:nvSpPr>
        <p:spPr>
          <a:xfrm>
            <a:off x="1676400" y="5943600"/>
            <a:ext cx="1697901" cy="369332"/>
          </a:xfrm>
          <a:prstGeom prst="rect">
            <a:avLst/>
          </a:prstGeom>
          <a:noFill/>
        </p:spPr>
        <p:txBody>
          <a:bodyPr wrap="none" rtlCol="0">
            <a:spAutoFit/>
          </a:bodyPr>
          <a:lstStyle/>
          <a:p>
            <a:r>
              <a:rPr lang="en-US" dirty="0" smtClean="0"/>
              <a:t>Brittany Chase</a:t>
            </a:r>
            <a:endParaRPr lang="en-US" dirty="0"/>
          </a:p>
        </p:txBody>
      </p:sp>
      <p:pic>
        <p:nvPicPr>
          <p:cNvPr id="20482" name="Picture 2" descr="Monsanto logo.svg">
            <a:hlinkClick r:id="rId3"/>
          </p:cNvPr>
          <p:cNvPicPr>
            <a:picLocks noChangeAspect="1" noChangeArrowheads="1"/>
          </p:cNvPicPr>
          <p:nvPr/>
        </p:nvPicPr>
        <p:blipFill>
          <a:blip r:embed="rId4" cstate="print"/>
          <a:srcRect/>
          <a:stretch>
            <a:fillRect/>
          </a:stretch>
        </p:blipFill>
        <p:spPr bwMode="auto">
          <a:xfrm>
            <a:off x="1524000" y="381000"/>
            <a:ext cx="3962401" cy="1363068"/>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Revolving Door</a:t>
            </a:r>
            <a:endParaRPr lang="en-US" dirty="0"/>
          </a:p>
        </p:txBody>
      </p:sp>
      <p:sp>
        <p:nvSpPr>
          <p:cNvPr id="3" name="Content Placeholder 2"/>
          <p:cNvSpPr>
            <a:spLocks noGrp="1"/>
          </p:cNvSpPr>
          <p:nvPr>
            <p:ph idx="1"/>
          </p:nvPr>
        </p:nvSpPr>
        <p:spPr/>
        <p:txBody>
          <a:bodyPr/>
          <a:lstStyle/>
          <a:p>
            <a:r>
              <a:rPr lang="en-US" dirty="0" smtClean="0"/>
              <a:t>Exchange between Monsanto and:</a:t>
            </a:r>
          </a:p>
          <a:p>
            <a:pPr lvl="1"/>
            <a:r>
              <a:rPr lang="en-US" dirty="0" smtClean="0"/>
              <a:t>EPA</a:t>
            </a:r>
          </a:p>
          <a:p>
            <a:pPr lvl="1"/>
            <a:r>
              <a:rPr lang="en-US" dirty="0" smtClean="0"/>
              <a:t>FDA</a:t>
            </a:r>
          </a:p>
          <a:p>
            <a:pPr lvl="1"/>
            <a:r>
              <a:rPr lang="en-US" dirty="0" smtClean="0"/>
              <a:t>U.S. Department of Commerce and Trade</a:t>
            </a:r>
          </a:p>
          <a:p>
            <a:pPr lvl="1"/>
            <a:r>
              <a:rPr lang="en-US" dirty="0" smtClean="0"/>
              <a:t>White House Director of Production</a:t>
            </a:r>
          </a:p>
          <a:p>
            <a:pPr lvl="1"/>
            <a:r>
              <a:rPr lang="en-US" dirty="0" smtClean="0"/>
              <a:t>Chief of Staff to U.S President Jimmy Carter</a:t>
            </a:r>
          </a:p>
          <a:p>
            <a:pPr lvl="1"/>
            <a:r>
              <a:rPr lang="en-US" dirty="0" smtClean="0"/>
              <a:t>Supreme Court Justice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Corporate Loopholes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1992 Doctrine of Substantial Equivalence</a:t>
            </a:r>
          </a:p>
          <a:p>
            <a:pPr lvl="1"/>
            <a:r>
              <a:rPr lang="en-US" dirty="0" smtClean="0"/>
              <a:t>Marketing before Safety</a:t>
            </a:r>
          </a:p>
          <a:p>
            <a:endParaRPr lang="en-US" dirty="0" smtClean="0"/>
          </a:p>
          <a:p>
            <a:r>
              <a:rPr lang="en-US" dirty="0" smtClean="0"/>
              <a:t>“Split Registration” –No longer allowed</a:t>
            </a:r>
          </a:p>
          <a:p>
            <a:pPr lvl="1"/>
            <a:r>
              <a:rPr lang="en-US" dirty="0" smtClean="0"/>
              <a:t>Allows foods NOT passed for human consumption to be used in animal feed</a:t>
            </a:r>
          </a:p>
          <a:p>
            <a:endParaRPr lang="en-US" dirty="0" smtClean="0"/>
          </a:p>
          <a:p>
            <a:r>
              <a:rPr lang="en-US" dirty="0" smtClean="0"/>
              <a:t>Exemption from food residue tolerances, groundwater restrictions, endangered species labeling and special review requirements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Health Risks</a:t>
            </a:r>
            <a:endParaRPr lang="en-US" dirty="0"/>
          </a:p>
        </p:txBody>
      </p:sp>
      <p:sp>
        <p:nvSpPr>
          <p:cNvPr id="3" name="Content Placeholder 2"/>
          <p:cNvSpPr>
            <a:spLocks noGrp="1"/>
          </p:cNvSpPr>
          <p:nvPr>
            <p:ph idx="1"/>
          </p:nvPr>
        </p:nvSpPr>
        <p:spPr/>
        <p:txBody>
          <a:bodyPr/>
          <a:lstStyle/>
          <a:p>
            <a:r>
              <a:rPr lang="en-US" dirty="0" smtClean="0"/>
              <a:t>Sources of allergic reactions</a:t>
            </a:r>
          </a:p>
          <a:p>
            <a:pPr lvl="1"/>
            <a:r>
              <a:rPr lang="en-US" dirty="0" smtClean="0"/>
              <a:t>Severe itching of the skin</a:t>
            </a:r>
          </a:p>
          <a:p>
            <a:pPr lvl="1"/>
            <a:r>
              <a:rPr lang="en-US" dirty="0" smtClean="0"/>
              <a:t>Swollen apparatus</a:t>
            </a:r>
          </a:p>
          <a:p>
            <a:pPr lvl="1"/>
            <a:r>
              <a:rPr lang="en-US" dirty="0" smtClean="0"/>
              <a:t>White eruptions on the skin</a:t>
            </a:r>
          </a:p>
          <a:p>
            <a:pPr lvl="1"/>
            <a:r>
              <a:rPr lang="en-US" dirty="0" smtClean="0"/>
              <a:t>Upper respiratory problems</a:t>
            </a:r>
          </a:p>
          <a:p>
            <a:endParaRPr lang="en-US" dirty="0" smtClean="0"/>
          </a:p>
          <a:p>
            <a:r>
              <a:rPr lang="en-US" dirty="0" smtClean="0"/>
              <a:t>Bt found in women, pregnant and not</a:t>
            </a:r>
          </a:p>
          <a:p>
            <a:pPr lvl="1"/>
            <a:r>
              <a:rPr lang="en-US" dirty="0" smtClean="0"/>
              <a:t>Found in developing fetuses and umbilical cords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www.realfooddigest.com/wp-content/uploads/2011/01/india-farmworkers.jpg"/>
          <p:cNvPicPr/>
          <p:nvPr/>
        </p:nvPicPr>
        <p:blipFill>
          <a:blip r:embed="rId3">
            <a:extLst>
              <a:ext uri="{28A0092B-C50C-407E-A947-70E740481C1C}">
                <a14:useLocalDpi xmlns:a14="http://schemas.microsoft.com/office/drawing/2010/main" val="0"/>
              </a:ext>
            </a:extLst>
          </a:blip>
          <a:srcRect/>
          <a:stretch>
            <a:fillRect/>
          </a:stretch>
        </p:blipFill>
        <p:spPr bwMode="auto">
          <a:xfrm>
            <a:off x="1371600" y="609600"/>
            <a:ext cx="6858000" cy="4953001"/>
          </a:xfrm>
          <a:prstGeom prst="rect">
            <a:avLst/>
          </a:prstGeom>
          <a:noFill/>
          <a:ln>
            <a:noFill/>
          </a:ln>
        </p:spPr>
      </p:pic>
      <p:sp>
        <p:nvSpPr>
          <p:cNvPr id="5" name="TextBox 4"/>
          <p:cNvSpPr txBox="1"/>
          <p:nvPr/>
        </p:nvSpPr>
        <p:spPr>
          <a:xfrm>
            <a:off x="1371600" y="5867400"/>
            <a:ext cx="6858000" cy="369332"/>
          </a:xfrm>
          <a:prstGeom prst="rect">
            <a:avLst/>
          </a:prstGeom>
          <a:noFill/>
        </p:spPr>
        <p:txBody>
          <a:bodyPr wrap="square" rtlCol="0">
            <a:spAutoFit/>
          </a:bodyPr>
          <a:lstStyle/>
          <a:p>
            <a:r>
              <a:rPr lang="en-US" dirty="0" smtClean="0"/>
              <a:t>Allergic Reactions from Bt Crops in Farmers</a:t>
            </a:r>
            <a:endParaRPr lang="en-US" dirty="0"/>
          </a:p>
        </p:txBody>
      </p:sp>
    </p:spTree>
    <p:extLst>
      <p:ext uri="{BB962C8B-B14F-4D97-AF65-F5344CB8AC3E}">
        <p14:creationId xmlns:p14="http://schemas.microsoft.com/office/powerpoint/2010/main" val="33352547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Longitudinal Study </a:t>
            </a:r>
            <a:r>
              <a:rPr lang="en-US" dirty="0"/>
              <a:t>O</a:t>
            </a:r>
            <a:r>
              <a:rPr lang="en-US" dirty="0" smtClean="0"/>
              <a:t>n Mice</a:t>
            </a:r>
            <a:endParaRPr lang="en-US" dirty="0"/>
          </a:p>
        </p:txBody>
      </p:sp>
      <p:sp>
        <p:nvSpPr>
          <p:cNvPr id="3" name="Content Placeholder 2"/>
          <p:cNvSpPr>
            <a:spLocks noGrp="1"/>
          </p:cNvSpPr>
          <p:nvPr>
            <p:ph idx="1"/>
          </p:nvPr>
        </p:nvSpPr>
        <p:spPr/>
        <p:txBody>
          <a:bodyPr/>
          <a:lstStyle/>
          <a:p>
            <a:r>
              <a:rPr lang="en-US" dirty="0" smtClean="0"/>
              <a:t>Multigenerational study</a:t>
            </a:r>
          </a:p>
          <a:p>
            <a:pPr lvl="1"/>
            <a:r>
              <a:rPr lang="en-US" dirty="0" smtClean="0"/>
              <a:t>Bt mice differed biologically from control mice:</a:t>
            </a:r>
          </a:p>
          <a:p>
            <a:pPr lvl="2"/>
            <a:r>
              <a:rPr lang="en-US" dirty="0" smtClean="0"/>
              <a:t>Important pathways</a:t>
            </a:r>
          </a:p>
          <a:p>
            <a:pPr lvl="2"/>
            <a:r>
              <a:rPr lang="en-US" dirty="0" smtClean="0"/>
              <a:t>Under expression of genes</a:t>
            </a:r>
          </a:p>
          <a:p>
            <a:pPr lvl="2"/>
            <a:r>
              <a:rPr lang="en-US" dirty="0" smtClean="0"/>
              <a:t>Lowered sensory perception, ion transport, and ability to break down proteins</a:t>
            </a:r>
          </a:p>
          <a:p>
            <a:pPr lvl="2"/>
            <a:r>
              <a:rPr lang="en-US" dirty="0" smtClean="0"/>
              <a:t>“Significantly abnormal immune response”</a:t>
            </a:r>
          </a:p>
          <a:p>
            <a:pPr lvl="1"/>
            <a:r>
              <a:rPr lang="en-US" dirty="0" smtClean="0"/>
              <a:t>Long term reproductive effects:</a:t>
            </a:r>
          </a:p>
          <a:p>
            <a:pPr lvl="2"/>
            <a:r>
              <a:rPr lang="en-US" dirty="0" smtClean="0"/>
              <a:t>Bt mice had fewer pups, and higher pup losses</a:t>
            </a:r>
            <a:endParaRPr lang="en-US" dirty="0"/>
          </a:p>
        </p:txBody>
      </p:sp>
    </p:spTree>
    <p:extLst>
      <p:ext uri="{BB962C8B-B14F-4D97-AF65-F5344CB8AC3E}">
        <p14:creationId xmlns:p14="http://schemas.microsoft.com/office/powerpoint/2010/main" val="6958520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On Old and Weaning Mice</a:t>
            </a:r>
            <a:endParaRPr lang="en-US" dirty="0"/>
          </a:p>
        </p:txBody>
      </p:sp>
      <p:sp>
        <p:nvSpPr>
          <p:cNvPr id="3" name="Content Placeholder 2"/>
          <p:cNvSpPr>
            <a:spLocks noGrp="1"/>
          </p:cNvSpPr>
          <p:nvPr>
            <p:ph idx="1"/>
          </p:nvPr>
        </p:nvSpPr>
        <p:spPr/>
        <p:txBody>
          <a:bodyPr/>
          <a:lstStyle/>
          <a:p>
            <a:r>
              <a:rPr lang="en-US" dirty="0" smtClean="0"/>
              <a:t>Test effects of Bt in vulnerable organisms</a:t>
            </a:r>
          </a:p>
          <a:p>
            <a:pPr lvl="1"/>
            <a:r>
              <a:rPr lang="en-US" dirty="0" smtClean="0"/>
              <a:t>Changed immunophenotype of gut &amp; spleen</a:t>
            </a:r>
          </a:p>
          <a:p>
            <a:pPr lvl="1"/>
            <a:r>
              <a:rPr lang="en-US" dirty="0" smtClean="0"/>
              <a:t>Alterations in intestinal and peripheral immune responses</a:t>
            </a: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3657600"/>
            <a:ext cx="4457700" cy="272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690996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Cross Contamination</a:t>
            </a:r>
            <a:endParaRPr lang="en-US" dirty="0"/>
          </a:p>
        </p:txBody>
      </p:sp>
      <p:sp>
        <p:nvSpPr>
          <p:cNvPr id="3" name="Content Placeholder 2"/>
          <p:cNvSpPr>
            <a:spLocks noGrp="1"/>
          </p:cNvSpPr>
          <p:nvPr>
            <p:ph sz="half" idx="1"/>
          </p:nvPr>
        </p:nvSpPr>
        <p:spPr>
          <a:xfrm>
            <a:off x="1066800" y="1600200"/>
            <a:ext cx="2602992" cy="4587240"/>
          </a:xfrm>
        </p:spPr>
        <p:txBody>
          <a:bodyPr>
            <a:normAutofit/>
          </a:bodyPr>
          <a:lstStyle/>
          <a:p>
            <a:r>
              <a:rPr lang="en-US" dirty="0" smtClean="0"/>
              <a:t>Effects current harvest and future harvests if farmers save contaminated seeds</a:t>
            </a:r>
          </a:p>
        </p:txBody>
      </p:sp>
      <p:pic>
        <p:nvPicPr>
          <p:cNvPr id="5" name="Content Placeholder 4" descr="http://3.bp.blogspot.com/-n5lG0ZsG9bY/TWzFwrHq-JI/AAAAAAAACaQ/X1EWVJ1vEy8/s1600/GM%2Bareas.gif"/>
          <p:cNvPicPr>
            <a:picLocks noGrp="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3505200" y="1600200"/>
            <a:ext cx="5486400" cy="4191000"/>
          </a:xfrm>
          <a:prstGeom prst="rect">
            <a:avLst/>
          </a:prstGeom>
          <a:noFill/>
          <a:ln>
            <a:noFill/>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Superweeds</a:t>
            </a:r>
            <a:endParaRPr lang="en-US" dirty="0"/>
          </a:p>
        </p:txBody>
      </p:sp>
      <p:sp>
        <p:nvSpPr>
          <p:cNvPr id="3" name="Content Placeholder 2"/>
          <p:cNvSpPr>
            <a:spLocks noGrp="1"/>
          </p:cNvSpPr>
          <p:nvPr>
            <p:ph sz="half" idx="1"/>
          </p:nvPr>
        </p:nvSpPr>
        <p:spPr/>
        <p:txBody>
          <a:bodyPr/>
          <a:lstStyle/>
          <a:p>
            <a:r>
              <a:rPr lang="en-US" dirty="0" smtClean="0"/>
              <a:t>Herbicide Tolerance &amp; Insect Resistance</a:t>
            </a:r>
          </a:p>
          <a:p>
            <a:r>
              <a:rPr lang="en-US" dirty="0" smtClean="0"/>
              <a:t>Dangerous Chemical Mixes</a:t>
            </a:r>
          </a:p>
          <a:p>
            <a:r>
              <a:rPr lang="en-US" dirty="0" smtClean="0"/>
              <a:t>Lower yields, Higher costs</a:t>
            </a:r>
          </a:p>
          <a:p>
            <a:r>
              <a:rPr lang="en-US" dirty="0" smtClean="0"/>
              <a:t>More than 11 million acres infested</a:t>
            </a:r>
            <a:endParaRPr lang="en-US" dirty="0"/>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1999342672"/>
              </p:ext>
            </p:extLst>
          </p:nvPr>
        </p:nvGraphicFramePr>
        <p:xfrm>
          <a:off x="5257800" y="1295400"/>
          <a:ext cx="3676650" cy="5364480"/>
        </p:xfrm>
        <a:graphic>
          <a:graphicData uri="http://schemas.openxmlformats.org/drawingml/2006/table">
            <a:tbl>
              <a:tblPr firstRow="1" firstCol="1" lastCol="1" bandRow="1">
                <a:tableStyleId>{5C22544A-7EE6-4342-B048-85BDC9FD1C3A}</a:tableStyleId>
              </a:tblPr>
              <a:tblGrid>
                <a:gridCol w="1838325"/>
                <a:gridCol w="1838325"/>
              </a:tblGrid>
              <a:tr h="309880">
                <a:tc>
                  <a:txBody>
                    <a:bodyPr/>
                    <a:lstStyle/>
                    <a:p>
                      <a:pPr marL="0" marR="0">
                        <a:lnSpc>
                          <a:spcPct val="200000"/>
                        </a:lnSpc>
                        <a:spcBef>
                          <a:spcPts val="0"/>
                        </a:spcBef>
                        <a:spcAft>
                          <a:spcPts val="0"/>
                        </a:spcAft>
                      </a:pPr>
                      <a:r>
                        <a:rPr lang="en-US" sz="1100" b="1" dirty="0">
                          <a:effectLst/>
                        </a:rPr>
                        <a:t>Country</a:t>
                      </a:r>
                      <a:endParaRPr lang="en-US" sz="1100" b="1" dirty="0">
                        <a:solidFill>
                          <a:srgbClr val="365F91"/>
                        </a:solidFill>
                        <a:effectLst/>
                        <a:latin typeface="Calibri"/>
                        <a:ea typeface="Calibri"/>
                        <a:cs typeface="Times New Roman"/>
                      </a:endParaRPr>
                    </a:p>
                  </a:txBody>
                  <a:tcPr marL="41251" marR="41251" marT="0" marB="0"/>
                </a:tc>
                <a:tc>
                  <a:txBody>
                    <a:bodyPr/>
                    <a:lstStyle/>
                    <a:p>
                      <a:pPr marL="0" marR="0">
                        <a:lnSpc>
                          <a:spcPct val="200000"/>
                        </a:lnSpc>
                        <a:spcBef>
                          <a:spcPts val="0"/>
                        </a:spcBef>
                        <a:spcAft>
                          <a:spcPts val="0"/>
                        </a:spcAft>
                      </a:pPr>
                      <a:r>
                        <a:rPr lang="en-US" sz="1100" b="1">
                          <a:effectLst/>
                        </a:rPr>
                        <a:t>Number of Herbicide Resistant Weeds</a:t>
                      </a:r>
                      <a:endParaRPr lang="en-US" sz="1100" b="1">
                        <a:solidFill>
                          <a:srgbClr val="365F91"/>
                        </a:solidFill>
                        <a:effectLst/>
                        <a:latin typeface="Calibri"/>
                        <a:ea typeface="Calibri"/>
                        <a:cs typeface="Times New Roman"/>
                      </a:endParaRPr>
                    </a:p>
                  </a:txBody>
                  <a:tcPr marL="41251" marR="41251" marT="0" marB="0"/>
                </a:tc>
              </a:tr>
              <a:tr h="309880">
                <a:tc>
                  <a:txBody>
                    <a:bodyPr/>
                    <a:lstStyle/>
                    <a:p>
                      <a:pPr marL="0" marR="0">
                        <a:lnSpc>
                          <a:spcPct val="200000"/>
                        </a:lnSpc>
                        <a:spcBef>
                          <a:spcPts val="0"/>
                        </a:spcBef>
                        <a:spcAft>
                          <a:spcPts val="0"/>
                        </a:spcAft>
                      </a:pPr>
                      <a:r>
                        <a:rPr lang="en-US" sz="1100" b="1">
                          <a:effectLst/>
                        </a:rPr>
                        <a:t>United States</a:t>
                      </a:r>
                      <a:endParaRPr lang="en-US" sz="1100" b="1">
                        <a:solidFill>
                          <a:srgbClr val="365F91"/>
                        </a:solidFill>
                        <a:effectLst/>
                        <a:latin typeface="Calibri"/>
                        <a:ea typeface="Calibri"/>
                        <a:cs typeface="Times New Roman"/>
                      </a:endParaRPr>
                    </a:p>
                  </a:txBody>
                  <a:tcPr marL="41251" marR="41251" marT="0" marB="0"/>
                </a:tc>
                <a:tc>
                  <a:txBody>
                    <a:bodyPr/>
                    <a:lstStyle/>
                    <a:p>
                      <a:pPr marL="0" marR="0">
                        <a:lnSpc>
                          <a:spcPct val="200000"/>
                        </a:lnSpc>
                        <a:spcBef>
                          <a:spcPts val="0"/>
                        </a:spcBef>
                        <a:spcAft>
                          <a:spcPts val="0"/>
                        </a:spcAft>
                      </a:pPr>
                      <a:r>
                        <a:rPr lang="en-US" sz="1100" b="1">
                          <a:effectLst/>
                        </a:rPr>
                        <a:t>11</a:t>
                      </a:r>
                      <a:endParaRPr lang="en-US" sz="1100" b="1">
                        <a:solidFill>
                          <a:srgbClr val="365F91"/>
                        </a:solidFill>
                        <a:effectLst/>
                        <a:latin typeface="Calibri"/>
                        <a:ea typeface="Calibri"/>
                        <a:cs typeface="Times New Roman"/>
                      </a:endParaRPr>
                    </a:p>
                  </a:txBody>
                  <a:tcPr marL="41251" marR="41251" marT="0" marB="0"/>
                </a:tc>
              </a:tr>
              <a:tr h="309880">
                <a:tc>
                  <a:txBody>
                    <a:bodyPr/>
                    <a:lstStyle/>
                    <a:p>
                      <a:pPr marL="0" marR="0">
                        <a:lnSpc>
                          <a:spcPct val="200000"/>
                        </a:lnSpc>
                        <a:spcBef>
                          <a:spcPts val="0"/>
                        </a:spcBef>
                        <a:spcAft>
                          <a:spcPts val="0"/>
                        </a:spcAft>
                      </a:pPr>
                      <a:r>
                        <a:rPr lang="en-US" sz="1100" b="1">
                          <a:effectLst/>
                        </a:rPr>
                        <a:t>Brazil</a:t>
                      </a:r>
                      <a:endParaRPr lang="en-US" sz="1100" b="1">
                        <a:solidFill>
                          <a:srgbClr val="365F91"/>
                        </a:solidFill>
                        <a:effectLst/>
                        <a:latin typeface="Calibri"/>
                        <a:ea typeface="Calibri"/>
                        <a:cs typeface="Times New Roman"/>
                      </a:endParaRPr>
                    </a:p>
                  </a:txBody>
                  <a:tcPr marL="41251" marR="41251" marT="0" marB="0"/>
                </a:tc>
                <a:tc>
                  <a:txBody>
                    <a:bodyPr/>
                    <a:lstStyle/>
                    <a:p>
                      <a:pPr marL="0" marR="0">
                        <a:lnSpc>
                          <a:spcPct val="200000"/>
                        </a:lnSpc>
                        <a:spcBef>
                          <a:spcPts val="0"/>
                        </a:spcBef>
                        <a:spcAft>
                          <a:spcPts val="0"/>
                        </a:spcAft>
                      </a:pPr>
                      <a:r>
                        <a:rPr lang="en-US" sz="1100" b="1">
                          <a:effectLst/>
                        </a:rPr>
                        <a:t>5</a:t>
                      </a:r>
                      <a:endParaRPr lang="en-US" sz="1100" b="1">
                        <a:solidFill>
                          <a:srgbClr val="365F91"/>
                        </a:solidFill>
                        <a:effectLst/>
                        <a:latin typeface="Calibri"/>
                        <a:ea typeface="Calibri"/>
                        <a:cs typeface="Times New Roman"/>
                      </a:endParaRPr>
                    </a:p>
                  </a:txBody>
                  <a:tcPr marL="41251" marR="41251" marT="0" marB="0"/>
                </a:tc>
              </a:tr>
              <a:tr h="309880">
                <a:tc>
                  <a:txBody>
                    <a:bodyPr/>
                    <a:lstStyle/>
                    <a:p>
                      <a:pPr marL="0" marR="0">
                        <a:lnSpc>
                          <a:spcPct val="200000"/>
                        </a:lnSpc>
                        <a:spcBef>
                          <a:spcPts val="0"/>
                        </a:spcBef>
                        <a:spcAft>
                          <a:spcPts val="0"/>
                        </a:spcAft>
                      </a:pPr>
                      <a:r>
                        <a:rPr lang="en-US" sz="1100" b="1">
                          <a:effectLst/>
                        </a:rPr>
                        <a:t>Spain</a:t>
                      </a:r>
                      <a:endParaRPr lang="en-US" sz="1100" b="1">
                        <a:solidFill>
                          <a:srgbClr val="365F91"/>
                        </a:solidFill>
                        <a:effectLst/>
                        <a:latin typeface="Calibri"/>
                        <a:ea typeface="Calibri"/>
                        <a:cs typeface="Times New Roman"/>
                      </a:endParaRPr>
                    </a:p>
                  </a:txBody>
                  <a:tcPr marL="41251" marR="41251" marT="0" marB="0"/>
                </a:tc>
                <a:tc>
                  <a:txBody>
                    <a:bodyPr/>
                    <a:lstStyle/>
                    <a:p>
                      <a:pPr marL="0" marR="0">
                        <a:lnSpc>
                          <a:spcPct val="200000"/>
                        </a:lnSpc>
                        <a:spcBef>
                          <a:spcPts val="0"/>
                        </a:spcBef>
                        <a:spcAft>
                          <a:spcPts val="0"/>
                        </a:spcAft>
                      </a:pPr>
                      <a:r>
                        <a:rPr lang="en-US" sz="1100" b="1">
                          <a:effectLst/>
                        </a:rPr>
                        <a:t>5</a:t>
                      </a:r>
                      <a:endParaRPr lang="en-US" sz="1100" b="1">
                        <a:solidFill>
                          <a:srgbClr val="365F91"/>
                        </a:solidFill>
                        <a:effectLst/>
                        <a:latin typeface="Calibri"/>
                        <a:ea typeface="Calibri"/>
                        <a:cs typeface="Times New Roman"/>
                      </a:endParaRPr>
                    </a:p>
                  </a:txBody>
                  <a:tcPr marL="41251" marR="41251" marT="0" marB="0"/>
                </a:tc>
              </a:tr>
              <a:tr h="309880">
                <a:tc>
                  <a:txBody>
                    <a:bodyPr/>
                    <a:lstStyle/>
                    <a:p>
                      <a:pPr marL="0" marR="0">
                        <a:lnSpc>
                          <a:spcPct val="200000"/>
                        </a:lnSpc>
                        <a:spcBef>
                          <a:spcPts val="0"/>
                        </a:spcBef>
                        <a:spcAft>
                          <a:spcPts val="0"/>
                        </a:spcAft>
                      </a:pPr>
                      <a:r>
                        <a:rPr lang="en-US" sz="1100" b="1">
                          <a:effectLst/>
                        </a:rPr>
                        <a:t>Argentina</a:t>
                      </a:r>
                      <a:endParaRPr lang="en-US" sz="1100" b="1">
                        <a:solidFill>
                          <a:srgbClr val="365F91"/>
                        </a:solidFill>
                        <a:effectLst/>
                        <a:latin typeface="Calibri"/>
                        <a:ea typeface="Calibri"/>
                        <a:cs typeface="Times New Roman"/>
                      </a:endParaRPr>
                    </a:p>
                  </a:txBody>
                  <a:tcPr marL="41251" marR="41251" marT="0" marB="0"/>
                </a:tc>
                <a:tc>
                  <a:txBody>
                    <a:bodyPr/>
                    <a:lstStyle/>
                    <a:p>
                      <a:pPr marL="0" marR="0">
                        <a:lnSpc>
                          <a:spcPct val="200000"/>
                        </a:lnSpc>
                        <a:spcBef>
                          <a:spcPts val="0"/>
                        </a:spcBef>
                        <a:spcAft>
                          <a:spcPts val="0"/>
                        </a:spcAft>
                      </a:pPr>
                      <a:r>
                        <a:rPr lang="en-US" sz="1100" b="1">
                          <a:effectLst/>
                        </a:rPr>
                        <a:t>3</a:t>
                      </a:r>
                      <a:endParaRPr lang="en-US" sz="1100" b="1">
                        <a:solidFill>
                          <a:srgbClr val="365F91"/>
                        </a:solidFill>
                        <a:effectLst/>
                        <a:latin typeface="Calibri"/>
                        <a:ea typeface="Calibri"/>
                        <a:cs typeface="Times New Roman"/>
                      </a:endParaRPr>
                    </a:p>
                  </a:txBody>
                  <a:tcPr marL="41251" marR="41251" marT="0" marB="0"/>
                </a:tc>
              </a:tr>
              <a:tr h="309880">
                <a:tc>
                  <a:txBody>
                    <a:bodyPr/>
                    <a:lstStyle/>
                    <a:p>
                      <a:pPr marL="0" marR="0">
                        <a:lnSpc>
                          <a:spcPct val="200000"/>
                        </a:lnSpc>
                        <a:spcBef>
                          <a:spcPts val="0"/>
                        </a:spcBef>
                        <a:spcAft>
                          <a:spcPts val="0"/>
                        </a:spcAft>
                      </a:pPr>
                      <a:r>
                        <a:rPr lang="en-US" sz="1100" b="1">
                          <a:effectLst/>
                        </a:rPr>
                        <a:t>South Africa</a:t>
                      </a:r>
                      <a:endParaRPr lang="en-US" sz="1100" b="1">
                        <a:solidFill>
                          <a:srgbClr val="365F91"/>
                        </a:solidFill>
                        <a:effectLst/>
                        <a:latin typeface="Calibri"/>
                        <a:ea typeface="Calibri"/>
                        <a:cs typeface="Times New Roman"/>
                      </a:endParaRPr>
                    </a:p>
                  </a:txBody>
                  <a:tcPr marL="41251" marR="41251" marT="0" marB="0"/>
                </a:tc>
                <a:tc>
                  <a:txBody>
                    <a:bodyPr/>
                    <a:lstStyle/>
                    <a:p>
                      <a:pPr marL="0" marR="0">
                        <a:lnSpc>
                          <a:spcPct val="200000"/>
                        </a:lnSpc>
                        <a:spcBef>
                          <a:spcPts val="0"/>
                        </a:spcBef>
                        <a:spcAft>
                          <a:spcPts val="0"/>
                        </a:spcAft>
                      </a:pPr>
                      <a:r>
                        <a:rPr lang="en-US" sz="1100" b="1">
                          <a:effectLst/>
                        </a:rPr>
                        <a:t>3</a:t>
                      </a:r>
                      <a:endParaRPr lang="en-US" sz="1100" b="1">
                        <a:solidFill>
                          <a:srgbClr val="365F91"/>
                        </a:solidFill>
                        <a:effectLst/>
                        <a:latin typeface="Calibri"/>
                        <a:ea typeface="Calibri"/>
                        <a:cs typeface="Times New Roman"/>
                      </a:endParaRPr>
                    </a:p>
                  </a:txBody>
                  <a:tcPr marL="41251" marR="41251" marT="0" marB="0"/>
                </a:tc>
              </a:tr>
              <a:tr h="309880">
                <a:tc>
                  <a:txBody>
                    <a:bodyPr/>
                    <a:lstStyle/>
                    <a:p>
                      <a:pPr marL="0" marR="0">
                        <a:lnSpc>
                          <a:spcPct val="200000"/>
                        </a:lnSpc>
                        <a:spcBef>
                          <a:spcPts val="0"/>
                        </a:spcBef>
                        <a:spcAft>
                          <a:spcPts val="0"/>
                        </a:spcAft>
                      </a:pPr>
                      <a:r>
                        <a:rPr lang="en-US" sz="1100" b="1">
                          <a:effectLst/>
                        </a:rPr>
                        <a:t>Australia</a:t>
                      </a:r>
                      <a:endParaRPr lang="en-US" sz="1100" b="1">
                        <a:solidFill>
                          <a:srgbClr val="365F91"/>
                        </a:solidFill>
                        <a:effectLst/>
                        <a:latin typeface="Calibri"/>
                        <a:ea typeface="Calibri"/>
                        <a:cs typeface="Times New Roman"/>
                      </a:endParaRPr>
                    </a:p>
                  </a:txBody>
                  <a:tcPr marL="41251" marR="41251" marT="0" marB="0"/>
                </a:tc>
                <a:tc>
                  <a:txBody>
                    <a:bodyPr/>
                    <a:lstStyle/>
                    <a:p>
                      <a:pPr marL="0" marR="0">
                        <a:lnSpc>
                          <a:spcPct val="200000"/>
                        </a:lnSpc>
                        <a:spcBef>
                          <a:spcPts val="0"/>
                        </a:spcBef>
                        <a:spcAft>
                          <a:spcPts val="0"/>
                        </a:spcAft>
                      </a:pPr>
                      <a:r>
                        <a:rPr lang="en-US" sz="1100" b="1">
                          <a:effectLst/>
                        </a:rPr>
                        <a:t>3</a:t>
                      </a:r>
                      <a:endParaRPr lang="en-US" sz="1100" b="1">
                        <a:solidFill>
                          <a:srgbClr val="365F91"/>
                        </a:solidFill>
                        <a:effectLst/>
                        <a:latin typeface="Calibri"/>
                        <a:ea typeface="Calibri"/>
                        <a:cs typeface="Times New Roman"/>
                      </a:endParaRPr>
                    </a:p>
                  </a:txBody>
                  <a:tcPr marL="41251" marR="41251" marT="0" marB="0"/>
                </a:tc>
              </a:tr>
              <a:tr h="309880">
                <a:tc>
                  <a:txBody>
                    <a:bodyPr/>
                    <a:lstStyle/>
                    <a:p>
                      <a:pPr marL="0" marR="0">
                        <a:lnSpc>
                          <a:spcPct val="200000"/>
                        </a:lnSpc>
                        <a:spcBef>
                          <a:spcPts val="0"/>
                        </a:spcBef>
                        <a:spcAft>
                          <a:spcPts val="0"/>
                        </a:spcAft>
                      </a:pPr>
                      <a:r>
                        <a:rPr lang="en-US" sz="1100" b="1">
                          <a:effectLst/>
                        </a:rPr>
                        <a:t>Canada</a:t>
                      </a:r>
                      <a:endParaRPr lang="en-US" sz="1100" b="1">
                        <a:solidFill>
                          <a:srgbClr val="365F91"/>
                        </a:solidFill>
                        <a:effectLst/>
                        <a:latin typeface="Calibri"/>
                        <a:ea typeface="Calibri"/>
                        <a:cs typeface="Times New Roman"/>
                      </a:endParaRPr>
                    </a:p>
                  </a:txBody>
                  <a:tcPr marL="41251" marR="41251" marT="0" marB="0"/>
                </a:tc>
                <a:tc>
                  <a:txBody>
                    <a:bodyPr/>
                    <a:lstStyle/>
                    <a:p>
                      <a:pPr marL="0" marR="0">
                        <a:lnSpc>
                          <a:spcPct val="200000"/>
                        </a:lnSpc>
                        <a:spcBef>
                          <a:spcPts val="0"/>
                        </a:spcBef>
                        <a:spcAft>
                          <a:spcPts val="0"/>
                        </a:spcAft>
                      </a:pPr>
                      <a:r>
                        <a:rPr lang="en-US" sz="1100" b="1">
                          <a:effectLst/>
                        </a:rPr>
                        <a:t>1</a:t>
                      </a:r>
                      <a:endParaRPr lang="en-US" sz="1100" b="1">
                        <a:solidFill>
                          <a:srgbClr val="365F91"/>
                        </a:solidFill>
                        <a:effectLst/>
                        <a:latin typeface="Calibri"/>
                        <a:ea typeface="Calibri"/>
                        <a:cs typeface="Times New Roman"/>
                      </a:endParaRPr>
                    </a:p>
                  </a:txBody>
                  <a:tcPr marL="41251" marR="41251" marT="0" marB="0"/>
                </a:tc>
              </a:tr>
              <a:tr h="309880">
                <a:tc>
                  <a:txBody>
                    <a:bodyPr/>
                    <a:lstStyle/>
                    <a:p>
                      <a:pPr marL="0" marR="0">
                        <a:lnSpc>
                          <a:spcPct val="200000"/>
                        </a:lnSpc>
                        <a:spcBef>
                          <a:spcPts val="0"/>
                        </a:spcBef>
                        <a:spcAft>
                          <a:spcPts val="0"/>
                        </a:spcAft>
                      </a:pPr>
                      <a:r>
                        <a:rPr lang="en-US" sz="1100" b="1">
                          <a:effectLst/>
                        </a:rPr>
                        <a:t>Chile</a:t>
                      </a:r>
                      <a:endParaRPr lang="en-US" sz="1100" b="1">
                        <a:solidFill>
                          <a:srgbClr val="365F91"/>
                        </a:solidFill>
                        <a:effectLst/>
                        <a:latin typeface="Calibri"/>
                        <a:ea typeface="Calibri"/>
                        <a:cs typeface="Times New Roman"/>
                      </a:endParaRPr>
                    </a:p>
                  </a:txBody>
                  <a:tcPr marL="41251" marR="41251" marT="0" marB="0"/>
                </a:tc>
                <a:tc>
                  <a:txBody>
                    <a:bodyPr/>
                    <a:lstStyle/>
                    <a:p>
                      <a:pPr marL="0" marR="0">
                        <a:lnSpc>
                          <a:spcPct val="200000"/>
                        </a:lnSpc>
                        <a:spcBef>
                          <a:spcPts val="0"/>
                        </a:spcBef>
                        <a:spcAft>
                          <a:spcPts val="0"/>
                        </a:spcAft>
                      </a:pPr>
                      <a:r>
                        <a:rPr lang="en-US" sz="1100" b="1">
                          <a:effectLst/>
                        </a:rPr>
                        <a:t>1</a:t>
                      </a:r>
                      <a:endParaRPr lang="en-US" sz="1100" b="1">
                        <a:solidFill>
                          <a:srgbClr val="365F91"/>
                        </a:solidFill>
                        <a:effectLst/>
                        <a:latin typeface="Calibri"/>
                        <a:ea typeface="Calibri"/>
                        <a:cs typeface="Times New Roman"/>
                      </a:endParaRPr>
                    </a:p>
                  </a:txBody>
                  <a:tcPr marL="41251" marR="41251" marT="0" marB="0"/>
                </a:tc>
              </a:tr>
              <a:tr h="309880">
                <a:tc>
                  <a:txBody>
                    <a:bodyPr/>
                    <a:lstStyle/>
                    <a:p>
                      <a:pPr marL="0" marR="0">
                        <a:lnSpc>
                          <a:spcPct val="200000"/>
                        </a:lnSpc>
                        <a:spcBef>
                          <a:spcPts val="0"/>
                        </a:spcBef>
                        <a:spcAft>
                          <a:spcPts val="0"/>
                        </a:spcAft>
                      </a:pPr>
                      <a:r>
                        <a:rPr lang="en-US" sz="1100" b="1">
                          <a:effectLst/>
                        </a:rPr>
                        <a:t>France</a:t>
                      </a:r>
                      <a:endParaRPr lang="en-US" sz="1100" b="1">
                        <a:solidFill>
                          <a:srgbClr val="365F91"/>
                        </a:solidFill>
                        <a:effectLst/>
                        <a:latin typeface="Calibri"/>
                        <a:ea typeface="Calibri"/>
                        <a:cs typeface="Times New Roman"/>
                      </a:endParaRPr>
                    </a:p>
                  </a:txBody>
                  <a:tcPr marL="41251" marR="41251" marT="0" marB="0"/>
                </a:tc>
                <a:tc>
                  <a:txBody>
                    <a:bodyPr/>
                    <a:lstStyle/>
                    <a:p>
                      <a:pPr marL="0" marR="0">
                        <a:lnSpc>
                          <a:spcPct val="200000"/>
                        </a:lnSpc>
                        <a:spcBef>
                          <a:spcPts val="0"/>
                        </a:spcBef>
                        <a:spcAft>
                          <a:spcPts val="0"/>
                        </a:spcAft>
                      </a:pPr>
                      <a:r>
                        <a:rPr lang="en-US" sz="1100" b="1">
                          <a:effectLst/>
                        </a:rPr>
                        <a:t>1</a:t>
                      </a:r>
                      <a:endParaRPr lang="en-US" sz="1100" b="1">
                        <a:solidFill>
                          <a:srgbClr val="365F91"/>
                        </a:solidFill>
                        <a:effectLst/>
                        <a:latin typeface="Calibri"/>
                        <a:ea typeface="Calibri"/>
                        <a:cs typeface="Times New Roman"/>
                      </a:endParaRPr>
                    </a:p>
                  </a:txBody>
                  <a:tcPr marL="41251" marR="41251" marT="0" marB="0"/>
                </a:tc>
              </a:tr>
              <a:tr h="309880">
                <a:tc>
                  <a:txBody>
                    <a:bodyPr/>
                    <a:lstStyle/>
                    <a:p>
                      <a:pPr marL="0" marR="0">
                        <a:lnSpc>
                          <a:spcPct val="200000"/>
                        </a:lnSpc>
                        <a:spcBef>
                          <a:spcPts val="0"/>
                        </a:spcBef>
                        <a:spcAft>
                          <a:spcPts val="0"/>
                        </a:spcAft>
                      </a:pPr>
                      <a:r>
                        <a:rPr lang="en-US" sz="1100" b="1">
                          <a:effectLst/>
                        </a:rPr>
                        <a:t>Italy</a:t>
                      </a:r>
                      <a:endParaRPr lang="en-US" sz="1100" b="1">
                        <a:solidFill>
                          <a:srgbClr val="365F91"/>
                        </a:solidFill>
                        <a:effectLst/>
                        <a:latin typeface="Calibri"/>
                        <a:ea typeface="Calibri"/>
                        <a:cs typeface="Times New Roman"/>
                      </a:endParaRPr>
                    </a:p>
                  </a:txBody>
                  <a:tcPr marL="41251" marR="41251" marT="0" marB="0"/>
                </a:tc>
                <a:tc>
                  <a:txBody>
                    <a:bodyPr/>
                    <a:lstStyle/>
                    <a:p>
                      <a:pPr marL="0" marR="0">
                        <a:lnSpc>
                          <a:spcPct val="200000"/>
                        </a:lnSpc>
                        <a:spcBef>
                          <a:spcPts val="0"/>
                        </a:spcBef>
                        <a:spcAft>
                          <a:spcPts val="0"/>
                        </a:spcAft>
                      </a:pPr>
                      <a:r>
                        <a:rPr lang="en-US" sz="1100" b="1">
                          <a:effectLst/>
                        </a:rPr>
                        <a:t>1</a:t>
                      </a:r>
                      <a:endParaRPr lang="en-US" sz="1100" b="1">
                        <a:solidFill>
                          <a:srgbClr val="365F91"/>
                        </a:solidFill>
                        <a:effectLst/>
                        <a:latin typeface="Calibri"/>
                        <a:ea typeface="Calibri"/>
                        <a:cs typeface="Times New Roman"/>
                      </a:endParaRPr>
                    </a:p>
                  </a:txBody>
                  <a:tcPr marL="41251" marR="41251" marT="0" marB="0"/>
                </a:tc>
              </a:tr>
              <a:tr h="309880">
                <a:tc>
                  <a:txBody>
                    <a:bodyPr/>
                    <a:lstStyle/>
                    <a:p>
                      <a:pPr marL="0" marR="0">
                        <a:lnSpc>
                          <a:spcPct val="200000"/>
                        </a:lnSpc>
                        <a:spcBef>
                          <a:spcPts val="0"/>
                        </a:spcBef>
                        <a:spcAft>
                          <a:spcPts val="0"/>
                        </a:spcAft>
                      </a:pPr>
                      <a:r>
                        <a:rPr lang="en-US" sz="1100" b="1">
                          <a:effectLst/>
                        </a:rPr>
                        <a:t>Czech Republic</a:t>
                      </a:r>
                      <a:endParaRPr lang="en-US" sz="1100" b="1">
                        <a:solidFill>
                          <a:srgbClr val="365F91"/>
                        </a:solidFill>
                        <a:effectLst/>
                        <a:latin typeface="Calibri"/>
                        <a:ea typeface="Calibri"/>
                        <a:cs typeface="Times New Roman"/>
                      </a:endParaRPr>
                    </a:p>
                  </a:txBody>
                  <a:tcPr marL="41251" marR="41251" marT="0" marB="0"/>
                </a:tc>
                <a:tc>
                  <a:txBody>
                    <a:bodyPr/>
                    <a:lstStyle/>
                    <a:p>
                      <a:pPr marL="0" marR="0">
                        <a:lnSpc>
                          <a:spcPct val="200000"/>
                        </a:lnSpc>
                        <a:spcBef>
                          <a:spcPts val="0"/>
                        </a:spcBef>
                        <a:spcAft>
                          <a:spcPts val="0"/>
                        </a:spcAft>
                      </a:pPr>
                      <a:r>
                        <a:rPr lang="en-US" sz="1100" b="1">
                          <a:effectLst/>
                        </a:rPr>
                        <a:t>1</a:t>
                      </a:r>
                      <a:endParaRPr lang="en-US" sz="1100" b="1">
                        <a:solidFill>
                          <a:srgbClr val="365F91"/>
                        </a:solidFill>
                        <a:effectLst/>
                        <a:latin typeface="Calibri"/>
                        <a:ea typeface="Calibri"/>
                        <a:cs typeface="Times New Roman"/>
                      </a:endParaRPr>
                    </a:p>
                  </a:txBody>
                  <a:tcPr marL="41251" marR="41251" marT="0" marB="0"/>
                </a:tc>
              </a:tr>
              <a:tr h="309880">
                <a:tc>
                  <a:txBody>
                    <a:bodyPr/>
                    <a:lstStyle/>
                    <a:p>
                      <a:pPr marL="0" marR="0">
                        <a:lnSpc>
                          <a:spcPct val="200000"/>
                        </a:lnSpc>
                        <a:spcBef>
                          <a:spcPts val="0"/>
                        </a:spcBef>
                        <a:spcAft>
                          <a:spcPts val="0"/>
                        </a:spcAft>
                      </a:pPr>
                      <a:r>
                        <a:rPr lang="en-US" sz="1100" b="1">
                          <a:effectLst/>
                        </a:rPr>
                        <a:t>Israel</a:t>
                      </a:r>
                      <a:endParaRPr lang="en-US" sz="1100" b="1">
                        <a:solidFill>
                          <a:srgbClr val="365F91"/>
                        </a:solidFill>
                        <a:effectLst/>
                        <a:latin typeface="Calibri"/>
                        <a:ea typeface="Calibri"/>
                        <a:cs typeface="Times New Roman"/>
                      </a:endParaRPr>
                    </a:p>
                  </a:txBody>
                  <a:tcPr marL="41251" marR="41251" marT="0" marB="0"/>
                </a:tc>
                <a:tc>
                  <a:txBody>
                    <a:bodyPr/>
                    <a:lstStyle/>
                    <a:p>
                      <a:pPr marL="0" marR="0">
                        <a:lnSpc>
                          <a:spcPct val="200000"/>
                        </a:lnSpc>
                        <a:spcBef>
                          <a:spcPts val="0"/>
                        </a:spcBef>
                        <a:spcAft>
                          <a:spcPts val="0"/>
                        </a:spcAft>
                      </a:pPr>
                      <a:r>
                        <a:rPr lang="en-US" sz="1100" b="1">
                          <a:effectLst/>
                        </a:rPr>
                        <a:t>1</a:t>
                      </a:r>
                      <a:endParaRPr lang="en-US" sz="1100" b="1">
                        <a:solidFill>
                          <a:srgbClr val="365F91"/>
                        </a:solidFill>
                        <a:effectLst/>
                        <a:latin typeface="Calibri"/>
                        <a:ea typeface="Calibri"/>
                        <a:cs typeface="Times New Roman"/>
                      </a:endParaRPr>
                    </a:p>
                  </a:txBody>
                  <a:tcPr marL="41251" marR="41251" marT="0" marB="0"/>
                </a:tc>
              </a:tr>
              <a:tr h="309880">
                <a:tc>
                  <a:txBody>
                    <a:bodyPr/>
                    <a:lstStyle/>
                    <a:p>
                      <a:pPr marL="0" marR="0">
                        <a:lnSpc>
                          <a:spcPct val="200000"/>
                        </a:lnSpc>
                        <a:spcBef>
                          <a:spcPts val="0"/>
                        </a:spcBef>
                        <a:spcAft>
                          <a:spcPts val="0"/>
                        </a:spcAft>
                      </a:pPr>
                      <a:r>
                        <a:rPr lang="en-US" sz="1100" b="1">
                          <a:effectLst/>
                        </a:rPr>
                        <a:t>China</a:t>
                      </a:r>
                      <a:endParaRPr lang="en-US" sz="1100" b="1">
                        <a:solidFill>
                          <a:srgbClr val="365F91"/>
                        </a:solidFill>
                        <a:effectLst/>
                        <a:latin typeface="Calibri"/>
                        <a:ea typeface="Calibri"/>
                        <a:cs typeface="Times New Roman"/>
                      </a:endParaRPr>
                    </a:p>
                  </a:txBody>
                  <a:tcPr marL="41251" marR="41251" marT="0" marB="0"/>
                </a:tc>
                <a:tc>
                  <a:txBody>
                    <a:bodyPr/>
                    <a:lstStyle/>
                    <a:p>
                      <a:pPr marL="0" marR="0">
                        <a:lnSpc>
                          <a:spcPct val="200000"/>
                        </a:lnSpc>
                        <a:spcBef>
                          <a:spcPts val="0"/>
                        </a:spcBef>
                        <a:spcAft>
                          <a:spcPts val="0"/>
                        </a:spcAft>
                      </a:pPr>
                      <a:r>
                        <a:rPr lang="en-US" sz="1100" b="1">
                          <a:effectLst/>
                        </a:rPr>
                        <a:t>1</a:t>
                      </a:r>
                      <a:endParaRPr lang="en-US" sz="1100" b="1">
                        <a:solidFill>
                          <a:srgbClr val="365F91"/>
                        </a:solidFill>
                        <a:effectLst/>
                        <a:latin typeface="Calibri"/>
                        <a:ea typeface="Calibri"/>
                        <a:cs typeface="Times New Roman"/>
                      </a:endParaRPr>
                    </a:p>
                  </a:txBody>
                  <a:tcPr marL="41251" marR="41251" marT="0" marB="0"/>
                </a:tc>
              </a:tr>
              <a:tr h="309880">
                <a:tc>
                  <a:txBody>
                    <a:bodyPr/>
                    <a:lstStyle/>
                    <a:p>
                      <a:pPr marL="0" marR="0">
                        <a:lnSpc>
                          <a:spcPct val="200000"/>
                        </a:lnSpc>
                        <a:spcBef>
                          <a:spcPts val="0"/>
                        </a:spcBef>
                        <a:spcAft>
                          <a:spcPts val="0"/>
                        </a:spcAft>
                      </a:pPr>
                      <a:r>
                        <a:rPr lang="en-US" sz="1100" b="1">
                          <a:effectLst/>
                        </a:rPr>
                        <a:t>Malaysia</a:t>
                      </a:r>
                      <a:endParaRPr lang="en-US" sz="1100" b="1">
                        <a:solidFill>
                          <a:srgbClr val="365F91"/>
                        </a:solidFill>
                        <a:effectLst/>
                        <a:latin typeface="Calibri"/>
                        <a:ea typeface="Calibri"/>
                        <a:cs typeface="Times New Roman"/>
                      </a:endParaRPr>
                    </a:p>
                  </a:txBody>
                  <a:tcPr marL="41251" marR="41251" marT="0" marB="0"/>
                </a:tc>
                <a:tc>
                  <a:txBody>
                    <a:bodyPr/>
                    <a:lstStyle/>
                    <a:p>
                      <a:pPr marL="0" marR="0">
                        <a:lnSpc>
                          <a:spcPct val="200000"/>
                        </a:lnSpc>
                        <a:spcBef>
                          <a:spcPts val="0"/>
                        </a:spcBef>
                        <a:spcAft>
                          <a:spcPts val="0"/>
                        </a:spcAft>
                      </a:pPr>
                      <a:r>
                        <a:rPr lang="en-US" sz="1100" b="1" dirty="0">
                          <a:effectLst/>
                        </a:rPr>
                        <a:t>1</a:t>
                      </a:r>
                      <a:endParaRPr lang="en-US" sz="1100" b="1" dirty="0">
                        <a:solidFill>
                          <a:srgbClr val="365F91"/>
                        </a:solidFill>
                        <a:effectLst/>
                        <a:latin typeface="Calibri"/>
                        <a:ea typeface="Calibri"/>
                        <a:cs typeface="Times New Roman"/>
                      </a:endParaRPr>
                    </a:p>
                  </a:txBody>
                  <a:tcPr marL="41251" marR="41251" marT="0" marB="0"/>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Superbugs</a:t>
            </a:r>
            <a:endParaRPr lang="en-US" dirty="0"/>
          </a:p>
        </p:txBody>
      </p:sp>
      <p:graphicFrame>
        <p:nvGraphicFramePr>
          <p:cNvPr id="9" name="Content Placeholder 8"/>
          <p:cNvGraphicFramePr>
            <a:graphicFrameLocks noGrp="1"/>
          </p:cNvGraphicFramePr>
          <p:nvPr>
            <p:ph sz="half" idx="1"/>
            <p:extLst>
              <p:ext uri="{D42A27DB-BD31-4B8C-83A1-F6EECF244321}">
                <p14:modId xmlns:p14="http://schemas.microsoft.com/office/powerpoint/2010/main" val="4262592603"/>
              </p:ext>
            </p:extLst>
          </p:nvPr>
        </p:nvGraphicFramePr>
        <p:xfrm>
          <a:off x="1295400" y="1524000"/>
          <a:ext cx="4050657" cy="5092154"/>
        </p:xfrm>
        <a:graphic>
          <a:graphicData uri="http://schemas.openxmlformats.org/drawingml/2006/table">
            <a:tbl>
              <a:tblPr firstRow="1" firstCol="1" bandRow="1">
                <a:tableStyleId>{5C22544A-7EE6-4342-B048-85BDC9FD1C3A}</a:tableStyleId>
              </a:tblPr>
              <a:tblGrid>
                <a:gridCol w="1131921"/>
                <a:gridCol w="1060095"/>
                <a:gridCol w="798546"/>
                <a:gridCol w="1060095"/>
              </a:tblGrid>
              <a:tr h="904531">
                <a:tc>
                  <a:txBody>
                    <a:bodyPr/>
                    <a:lstStyle/>
                    <a:p>
                      <a:pPr marL="0" marR="0">
                        <a:lnSpc>
                          <a:spcPct val="200000"/>
                        </a:lnSpc>
                        <a:spcBef>
                          <a:spcPts val="0"/>
                        </a:spcBef>
                        <a:spcAft>
                          <a:spcPts val="0"/>
                        </a:spcAft>
                      </a:pPr>
                      <a:r>
                        <a:rPr lang="en-US" sz="1050" b="1" dirty="0">
                          <a:effectLst/>
                        </a:rPr>
                        <a:t>Scientific Name</a:t>
                      </a:r>
                      <a:endParaRPr lang="en-US" sz="1050" b="1" dirty="0">
                        <a:solidFill>
                          <a:srgbClr val="943634"/>
                        </a:solidFill>
                        <a:effectLst/>
                        <a:latin typeface="Calibri"/>
                        <a:ea typeface="Calibri"/>
                        <a:cs typeface="Times New Roman"/>
                      </a:endParaRPr>
                    </a:p>
                  </a:txBody>
                  <a:tcPr marL="46848" marR="46848" marT="0" marB="0"/>
                </a:tc>
                <a:tc>
                  <a:txBody>
                    <a:bodyPr/>
                    <a:lstStyle/>
                    <a:p>
                      <a:pPr marL="0" marR="0">
                        <a:lnSpc>
                          <a:spcPct val="200000"/>
                        </a:lnSpc>
                        <a:spcBef>
                          <a:spcPts val="0"/>
                        </a:spcBef>
                        <a:spcAft>
                          <a:spcPts val="0"/>
                        </a:spcAft>
                      </a:pPr>
                      <a:r>
                        <a:rPr lang="en-US" sz="1050" b="1">
                          <a:effectLst/>
                        </a:rPr>
                        <a:t>Common Name</a:t>
                      </a:r>
                      <a:endParaRPr lang="en-US" sz="1050" b="1">
                        <a:solidFill>
                          <a:srgbClr val="943634"/>
                        </a:solidFill>
                        <a:effectLst/>
                        <a:latin typeface="Calibri"/>
                        <a:ea typeface="Calibri"/>
                        <a:cs typeface="Times New Roman"/>
                      </a:endParaRPr>
                    </a:p>
                  </a:txBody>
                  <a:tcPr marL="46848" marR="46848" marT="0" marB="0"/>
                </a:tc>
                <a:tc>
                  <a:txBody>
                    <a:bodyPr/>
                    <a:lstStyle/>
                    <a:p>
                      <a:pPr marL="0" marR="0">
                        <a:lnSpc>
                          <a:spcPct val="200000"/>
                        </a:lnSpc>
                        <a:spcBef>
                          <a:spcPts val="0"/>
                        </a:spcBef>
                        <a:spcAft>
                          <a:spcPts val="0"/>
                        </a:spcAft>
                      </a:pPr>
                      <a:r>
                        <a:rPr lang="en-US" sz="1050" b="1">
                          <a:effectLst/>
                        </a:rPr>
                        <a:t>Food Crop</a:t>
                      </a:r>
                      <a:endParaRPr lang="en-US" sz="1050" b="1">
                        <a:solidFill>
                          <a:srgbClr val="943634"/>
                        </a:solidFill>
                        <a:effectLst/>
                        <a:latin typeface="Calibri"/>
                        <a:ea typeface="Calibri"/>
                        <a:cs typeface="Times New Roman"/>
                      </a:endParaRPr>
                    </a:p>
                  </a:txBody>
                  <a:tcPr marL="46848" marR="46848" marT="0" marB="0"/>
                </a:tc>
                <a:tc>
                  <a:txBody>
                    <a:bodyPr/>
                    <a:lstStyle/>
                    <a:p>
                      <a:pPr marL="0" marR="0">
                        <a:lnSpc>
                          <a:spcPct val="200000"/>
                        </a:lnSpc>
                        <a:spcBef>
                          <a:spcPts val="0"/>
                        </a:spcBef>
                        <a:spcAft>
                          <a:spcPts val="0"/>
                        </a:spcAft>
                      </a:pPr>
                      <a:r>
                        <a:rPr lang="en-US" sz="1050" b="1">
                          <a:effectLst/>
                        </a:rPr>
                        <a:t>Acquired Resistance Known</a:t>
                      </a:r>
                      <a:endParaRPr lang="en-US" sz="1050" b="1">
                        <a:solidFill>
                          <a:srgbClr val="943634"/>
                        </a:solidFill>
                        <a:effectLst/>
                        <a:latin typeface="Calibri"/>
                        <a:ea typeface="Calibri"/>
                        <a:cs typeface="Times New Roman"/>
                      </a:endParaRPr>
                    </a:p>
                  </a:txBody>
                  <a:tcPr marL="46848" marR="46848" marT="0" marB="0"/>
                </a:tc>
              </a:tr>
              <a:tr h="638663">
                <a:tc>
                  <a:txBody>
                    <a:bodyPr/>
                    <a:lstStyle/>
                    <a:p>
                      <a:pPr marL="0" marR="0">
                        <a:lnSpc>
                          <a:spcPct val="200000"/>
                        </a:lnSpc>
                        <a:spcBef>
                          <a:spcPts val="0"/>
                        </a:spcBef>
                        <a:spcAft>
                          <a:spcPts val="0"/>
                        </a:spcAft>
                      </a:pPr>
                      <a:r>
                        <a:rPr lang="en-US" sz="1050" b="1">
                          <a:effectLst/>
                        </a:rPr>
                        <a:t>O. nubilalis</a:t>
                      </a:r>
                      <a:endParaRPr lang="en-US" sz="1050" b="1">
                        <a:solidFill>
                          <a:srgbClr val="943634"/>
                        </a:solidFill>
                        <a:effectLst/>
                        <a:latin typeface="Calibri"/>
                        <a:ea typeface="Calibri"/>
                        <a:cs typeface="Times New Roman"/>
                      </a:endParaRPr>
                    </a:p>
                  </a:txBody>
                  <a:tcPr marL="46848" marR="46848" marT="0" marB="0"/>
                </a:tc>
                <a:tc>
                  <a:txBody>
                    <a:bodyPr/>
                    <a:lstStyle/>
                    <a:p>
                      <a:pPr marL="0" marR="0">
                        <a:lnSpc>
                          <a:spcPct val="200000"/>
                        </a:lnSpc>
                        <a:spcBef>
                          <a:spcPts val="0"/>
                        </a:spcBef>
                        <a:spcAft>
                          <a:spcPts val="0"/>
                        </a:spcAft>
                      </a:pPr>
                      <a:r>
                        <a:rPr lang="en-US" sz="1050" b="1" dirty="0">
                          <a:effectLst/>
                        </a:rPr>
                        <a:t>European Corn </a:t>
                      </a:r>
                      <a:r>
                        <a:rPr lang="en-US" sz="1050" b="1" dirty="0" smtClean="0">
                          <a:effectLst/>
                        </a:rPr>
                        <a:t>Borer</a:t>
                      </a:r>
                      <a:endParaRPr lang="en-US" sz="1050" b="1" dirty="0">
                        <a:solidFill>
                          <a:srgbClr val="943634"/>
                        </a:solidFill>
                        <a:effectLst/>
                        <a:latin typeface="Calibri"/>
                        <a:ea typeface="Calibri"/>
                        <a:cs typeface="Times New Roman"/>
                      </a:endParaRPr>
                    </a:p>
                  </a:txBody>
                  <a:tcPr marL="46848" marR="46848" marT="0" marB="0"/>
                </a:tc>
                <a:tc>
                  <a:txBody>
                    <a:bodyPr/>
                    <a:lstStyle/>
                    <a:p>
                      <a:pPr marL="0" marR="0">
                        <a:lnSpc>
                          <a:spcPct val="200000"/>
                        </a:lnSpc>
                        <a:spcBef>
                          <a:spcPts val="0"/>
                        </a:spcBef>
                        <a:spcAft>
                          <a:spcPts val="0"/>
                        </a:spcAft>
                      </a:pPr>
                      <a:r>
                        <a:rPr lang="en-US" sz="1050" b="1">
                          <a:effectLst/>
                        </a:rPr>
                        <a:t>Maize</a:t>
                      </a:r>
                      <a:endParaRPr lang="en-US" sz="1050" b="1">
                        <a:solidFill>
                          <a:srgbClr val="943634"/>
                        </a:solidFill>
                        <a:effectLst/>
                        <a:latin typeface="Calibri"/>
                        <a:ea typeface="Calibri"/>
                        <a:cs typeface="Times New Roman"/>
                      </a:endParaRPr>
                    </a:p>
                  </a:txBody>
                  <a:tcPr marL="46848" marR="46848" marT="0" marB="0"/>
                </a:tc>
                <a:tc>
                  <a:txBody>
                    <a:bodyPr/>
                    <a:lstStyle/>
                    <a:p>
                      <a:pPr marL="0" marR="0">
                        <a:lnSpc>
                          <a:spcPct val="200000"/>
                        </a:lnSpc>
                        <a:spcBef>
                          <a:spcPts val="0"/>
                        </a:spcBef>
                        <a:spcAft>
                          <a:spcPts val="0"/>
                        </a:spcAft>
                      </a:pPr>
                      <a:r>
                        <a:rPr lang="en-US" sz="1050" b="1">
                          <a:effectLst/>
                        </a:rPr>
                        <a:t>Yes</a:t>
                      </a:r>
                      <a:endParaRPr lang="en-US" sz="1050" b="1">
                        <a:solidFill>
                          <a:srgbClr val="943634"/>
                        </a:solidFill>
                        <a:effectLst/>
                        <a:latin typeface="Calibri"/>
                        <a:ea typeface="Calibri"/>
                        <a:cs typeface="Times New Roman"/>
                      </a:endParaRPr>
                    </a:p>
                  </a:txBody>
                  <a:tcPr marL="46848" marR="46848" marT="0" marB="0"/>
                </a:tc>
              </a:tr>
              <a:tr h="603020">
                <a:tc>
                  <a:txBody>
                    <a:bodyPr/>
                    <a:lstStyle/>
                    <a:p>
                      <a:pPr marL="0" marR="0">
                        <a:lnSpc>
                          <a:spcPct val="200000"/>
                        </a:lnSpc>
                        <a:spcBef>
                          <a:spcPts val="0"/>
                        </a:spcBef>
                        <a:spcAft>
                          <a:spcPts val="0"/>
                        </a:spcAft>
                      </a:pPr>
                      <a:r>
                        <a:rPr lang="en-US" sz="1050" b="1">
                          <a:effectLst/>
                        </a:rPr>
                        <a:t>K. lycopersicella</a:t>
                      </a:r>
                      <a:endParaRPr lang="en-US" sz="1050" b="1">
                        <a:solidFill>
                          <a:srgbClr val="943634"/>
                        </a:solidFill>
                        <a:effectLst/>
                        <a:latin typeface="Calibri"/>
                        <a:ea typeface="Calibri"/>
                        <a:cs typeface="Times New Roman"/>
                      </a:endParaRPr>
                    </a:p>
                  </a:txBody>
                  <a:tcPr marL="46848" marR="46848" marT="0" marB="0"/>
                </a:tc>
                <a:tc>
                  <a:txBody>
                    <a:bodyPr/>
                    <a:lstStyle/>
                    <a:p>
                      <a:pPr marL="0" marR="0">
                        <a:lnSpc>
                          <a:spcPct val="200000"/>
                        </a:lnSpc>
                        <a:spcBef>
                          <a:spcPts val="0"/>
                        </a:spcBef>
                        <a:spcAft>
                          <a:spcPts val="0"/>
                        </a:spcAft>
                      </a:pPr>
                      <a:r>
                        <a:rPr lang="en-US" sz="1050" b="1">
                          <a:effectLst/>
                        </a:rPr>
                        <a:t>Pinworm</a:t>
                      </a:r>
                      <a:endParaRPr lang="en-US" sz="1050" b="1">
                        <a:solidFill>
                          <a:srgbClr val="943634"/>
                        </a:solidFill>
                        <a:effectLst/>
                        <a:latin typeface="Calibri"/>
                        <a:ea typeface="Calibri"/>
                        <a:cs typeface="Times New Roman"/>
                      </a:endParaRPr>
                    </a:p>
                  </a:txBody>
                  <a:tcPr marL="46848" marR="46848" marT="0" marB="0"/>
                </a:tc>
                <a:tc>
                  <a:txBody>
                    <a:bodyPr/>
                    <a:lstStyle/>
                    <a:p>
                      <a:pPr marL="0" marR="0">
                        <a:lnSpc>
                          <a:spcPct val="200000"/>
                        </a:lnSpc>
                        <a:spcBef>
                          <a:spcPts val="0"/>
                        </a:spcBef>
                        <a:spcAft>
                          <a:spcPts val="0"/>
                        </a:spcAft>
                      </a:pPr>
                      <a:r>
                        <a:rPr lang="en-US" sz="1050" b="1">
                          <a:effectLst/>
                        </a:rPr>
                        <a:t>Tomato</a:t>
                      </a:r>
                      <a:endParaRPr lang="en-US" sz="1050" b="1">
                        <a:solidFill>
                          <a:srgbClr val="943634"/>
                        </a:solidFill>
                        <a:effectLst/>
                        <a:latin typeface="Calibri"/>
                        <a:ea typeface="Calibri"/>
                        <a:cs typeface="Times New Roman"/>
                      </a:endParaRPr>
                    </a:p>
                  </a:txBody>
                  <a:tcPr marL="46848" marR="46848" marT="0" marB="0"/>
                </a:tc>
                <a:tc>
                  <a:txBody>
                    <a:bodyPr/>
                    <a:lstStyle/>
                    <a:p>
                      <a:pPr marL="0" marR="0">
                        <a:lnSpc>
                          <a:spcPct val="200000"/>
                        </a:lnSpc>
                        <a:spcBef>
                          <a:spcPts val="0"/>
                        </a:spcBef>
                        <a:spcAft>
                          <a:spcPts val="0"/>
                        </a:spcAft>
                      </a:pPr>
                      <a:r>
                        <a:rPr lang="en-US" sz="1050" b="1">
                          <a:effectLst/>
                        </a:rPr>
                        <a:t>No</a:t>
                      </a:r>
                      <a:endParaRPr lang="en-US" sz="1050" b="1">
                        <a:solidFill>
                          <a:srgbClr val="943634"/>
                        </a:solidFill>
                        <a:effectLst/>
                        <a:latin typeface="Calibri"/>
                        <a:ea typeface="Calibri"/>
                        <a:cs typeface="Times New Roman"/>
                      </a:endParaRPr>
                    </a:p>
                  </a:txBody>
                  <a:tcPr marL="46848" marR="46848" marT="0" marB="0"/>
                </a:tc>
              </a:tr>
              <a:tr h="603020">
                <a:tc>
                  <a:txBody>
                    <a:bodyPr/>
                    <a:lstStyle/>
                    <a:p>
                      <a:pPr marL="0" marR="0">
                        <a:lnSpc>
                          <a:spcPct val="200000"/>
                        </a:lnSpc>
                        <a:spcBef>
                          <a:spcPts val="0"/>
                        </a:spcBef>
                        <a:spcAft>
                          <a:spcPts val="0"/>
                        </a:spcAft>
                      </a:pPr>
                      <a:r>
                        <a:rPr lang="en-US" sz="1050" b="1">
                          <a:effectLst/>
                        </a:rPr>
                        <a:t>H. zea</a:t>
                      </a:r>
                      <a:endParaRPr lang="en-US" sz="1050" b="1">
                        <a:solidFill>
                          <a:srgbClr val="943634"/>
                        </a:solidFill>
                        <a:effectLst/>
                        <a:latin typeface="Calibri"/>
                        <a:ea typeface="Calibri"/>
                        <a:cs typeface="Times New Roman"/>
                      </a:endParaRPr>
                    </a:p>
                  </a:txBody>
                  <a:tcPr marL="46848" marR="46848" marT="0" marB="0"/>
                </a:tc>
                <a:tc>
                  <a:txBody>
                    <a:bodyPr/>
                    <a:lstStyle/>
                    <a:p>
                      <a:pPr marL="0" marR="0">
                        <a:lnSpc>
                          <a:spcPct val="200000"/>
                        </a:lnSpc>
                        <a:spcBef>
                          <a:spcPts val="0"/>
                        </a:spcBef>
                        <a:spcAft>
                          <a:spcPts val="0"/>
                        </a:spcAft>
                      </a:pPr>
                      <a:r>
                        <a:rPr lang="en-US" sz="1050" b="1">
                          <a:effectLst/>
                        </a:rPr>
                        <a:t>Cotton Bollworm</a:t>
                      </a:r>
                      <a:endParaRPr lang="en-US" sz="1050" b="1">
                        <a:solidFill>
                          <a:srgbClr val="943634"/>
                        </a:solidFill>
                        <a:effectLst/>
                        <a:latin typeface="Calibri"/>
                        <a:ea typeface="Calibri"/>
                        <a:cs typeface="Times New Roman"/>
                      </a:endParaRPr>
                    </a:p>
                  </a:txBody>
                  <a:tcPr marL="46848" marR="46848" marT="0" marB="0"/>
                </a:tc>
                <a:tc>
                  <a:txBody>
                    <a:bodyPr/>
                    <a:lstStyle/>
                    <a:p>
                      <a:pPr marL="0" marR="0">
                        <a:lnSpc>
                          <a:spcPct val="200000"/>
                        </a:lnSpc>
                        <a:spcBef>
                          <a:spcPts val="0"/>
                        </a:spcBef>
                        <a:spcAft>
                          <a:spcPts val="0"/>
                        </a:spcAft>
                      </a:pPr>
                      <a:r>
                        <a:rPr lang="en-US" sz="1050" b="1">
                          <a:effectLst/>
                        </a:rPr>
                        <a:t>Tobacco</a:t>
                      </a:r>
                      <a:endParaRPr lang="en-US" sz="1050" b="1">
                        <a:solidFill>
                          <a:srgbClr val="943634"/>
                        </a:solidFill>
                        <a:effectLst/>
                        <a:latin typeface="Calibri"/>
                        <a:ea typeface="Calibri"/>
                        <a:cs typeface="Times New Roman"/>
                      </a:endParaRPr>
                    </a:p>
                  </a:txBody>
                  <a:tcPr marL="46848" marR="46848" marT="0" marB="0"/>
                </a:tc>
                <a:tc>
                  <a:txBody>
                    <a:bodyPr/>
                    <a:lstStyle/>
                    <a:p>
                      <a:pPr marL="0" marR="0">
                        <a:lnSpc>
                          <a:spcPct val="200000"/>
                        </a:lnSpc>
                        <a:spcBef>
                          <a:spcPts val="0"/>
                        </a:spcBef>
                        <a:spcAft>
                          <a:spcPts val="0"/>
                        </a:spcAft>
                      </a:pPr>
                      <a:r>
                        <a:rPr lang="en-US" sz="1050" b="1">
                          <a:effectLst/>
                        </a:rPr>
                        <a:t>Yes</a:t>
                      </a:r>
                      <a:endParaRPr lang="en-US" sz="1050" b="1">
                        <a:solidFill>
                          <a:srgbClr val="943634"/>
                        </a:solidFill>
                        <a:effectLst/>
                        <a:latin typeface="Calibri"/>
                        <a:ea typeface="Calibri"/>
                        <a:cs typeface="Times New Roman"/>
                      </a:endParaRPr>
                    </a:p>
                  </a:txBody>
                  <a:tcPr marL="46848" marR="46848" marT="0" marB="0"/>
                </a:tc>
              </a:tr>
              <a:tr h="322898">
                <a:tc>
                  <a:txBody>
                    <a:bodyPr/>
                    <a:lstStyle/>
                    <a:p>
                      <a:pPr marL="0" marR="0">
                        <a:lnSpc>
                          <a:spcPct val="200000"/>
                        </a:lnSpc>
                        <a:spcBef>
                          <a:spcPts val="0"/>
                        </a:spcBef>
                        <a:spcAft>
                          <a:spcPts val="0"/>
                        </a:spcAft>
                      </a:pPr>
                      <a:r>
                        <a:rPr lang="en-US" sz="1050" b="1">
                          <a:effectLst/>
                        </a:rPr>
                        <a:t>P. operculella</a:t>
                      </a:r>
                      <a:endParaRPr lang="en-US" sz="1050" b="1">
                        <a:solidFill>
                          <a:srgbClr val="943634"/>
                        </a:solidFill>
                        <a:effectLst/>
                        <a:latin typeface="Calibri"/>
                        <a:ea typeface="Calibri"/>
                        <a:cs typeface="Times New Roman"/>
                      </a:endParaRPr>
                    </a:p>
                  </a:txBody>
                  <a:tcPr marL="46848" marR="46848" marT="0" marB="0"/>
                </a:tc>
                <a:tc>
                  <a:txBody>
                    <a:bodyPr/>
                    <a:lstStyle/>
                    <a:p>
                      <a:pPr marL="0" marR="0">
                        <a:lnSpc>
                          <a:spcPct val="200000"/>
                        </a:lnSpc>
                        <a:spcBef>
                          <a:spcPts val="0"/>
                        </a:spcBef>
                        <a:spcAft>
                          <a:spcPts val="0"/>
                        </a:spcAft>
                      </a:pPr>
                      <a:r>
                        <a:rPr lang="en-US" sz="1050" b="1">
                          <a:effectLst/>
                        </a:rPr>
                        <a:t>Tuber Moth</a:t>
                      </a:r>
                      <a:endParaRPr lang="en-US" sz="1050" b="1">
                        <a:solidFill>
                          <a:srgbClr val="943634"/>
                        </a:solidFill>
                        <a:effectLst/>
                        <a:latin typeface="Calibri"/>
                        <a:ea typeface="Calibri"/>
                        <a:cs typeface="Times New Roman"/>
                      </a:endParaRPr>
                    </a:p>
                  </a:txBody>
                  <a:tcPr marL="46848" marR="46848" marT="0" marB="0"/>
                </a:tc>
                <a:tc>
                  <a:txBody>
                    <a:bodyPr/>
                    <a:lstStyle/>
                    <a:p>
                      <a:pPr marL="0" marR="0">
                        <a:lnSpc>
                          <a:spcPct val="200000"/>
                        </a:lnSpc>
                        <a:spcBef>
                          <a:spcPts val="0"/>
                        </a:spcBef>
                        <a:spcAft>
                          <a:spcPts val="0"/>
                        </a:spcAft>
                      </a:pPr>
                      <a:r>
                        <a:rPr lang="en-US" sz="1050" b="1">
                          <a:effectLst/>
                        </a:rPr>
                        <a:t>Potato</a:t>
                      </a:r>
                      <a:endParaRPr lang="en-US" sz="1050" b="1">
                        <a:solidFill>
                          <a:srgbClr val="943634"/>
                        </a:solidFill>
                        <a:effectLst/>
                        <a:latin typeface="Calibri"/>
                        <a:ea typeface="Calibri"/>
                        <a:cs typeface="Times New Roman"/>
                      </a:endParaRPr>
                    </a:p>
                  </a:txBody>
                  <a:tcPr marL="46848" marR="46848" marT="0" marB="0"/>
                </a:tc>
                <a:tc>
                  <a:txBody>
                    <a:bodyPr/>
                    <a:lstStyle/>
                    <a:p>
                      <a:pPr marL="0" marR="0">
                        <a:lnSpc>
                          <a:spcPct val="200000"/>
                        </a:lnSpc>
                        <a:spcBef>
                          <a:spcPts val="0"/>
                        </a:spcBef>
                        <a:spcAft>
                          <a:spcPts val="0"/>
                        </a:spcAft>
                      </a:pPr>
                      <a:r>
                        <a:rPr lang="en-US" sz="1050" b="1">
                          <a:effectLst/>
                        </a:rPr>
                        <a:t>No</a:t>
                      </a:r>
                      <a:endParaRPr lang="en-US" sz="1050" b="1">
                        <a:solidFill>
                          <a:srgbClr val="943634"/>
                        </a:solidFill>
                        <a:effectLst/>
                        <a:latin typeface="Calibri"/>
                        <a:ea typeface="Calibri"/>
                        <a:cs typeface="Times New Roman"/>
                      </a:endParaRPr>
                    </a:p>
                  </a:txBody>
                  <a:tcPr marL="46848" marR="46848" marT="0" marB="0"/>
                </a:tc>
              </a:tr>
              <a:tr h="638663">
                <a:tc>
                  <a:txBody>
                    <a:bodyPr/>
                    <a:lstStyle/>
                    <a:p>
                      <a:pPr marL="0" marR="0">
                        <a:lnSpc>
                          <a:spcPct val="200000"/>
                        </a:lnSpc>
                        <a:spcBef>
                          <a:spcPts val="0"/>
                        </a:spcBef>
                        <a:spcAft>
                          <a:spcPts val="0"/>
                        </a:spcAft>
                      </a:pPr>
                      <a:r>
                        <a:rPr lang="en-US" sz="1050" b="1">
                          <a:effectLst/>
                        </a:rPr>
                        <a:t>L. decemlineata</a:t>
                      </a:r>
                      <a:endParaRPr lang="en-US" sz="1050" b="1">
                        <a:solidFill>
                          <a:srgbClr val="943634"/>
                        </a:solidFill>
                        <a:effectLst/>
                        <a:latin typeface="Calibri"/>
                        <a:ea typeface="Calibri"/>
                        <a:cs typeface="Times New Roman"/>
                      </a:endParaRPr>
                    </a:p>
                  </a:txBody>
                  <a:tcPr marL="46848" marR="46848" marT="0" marB="0"/>
                </a:tc>
                <a:tc>
                  <a:txBody>
                    <a:bodyPr/>
                    <a:lstStyle/>
                    <a:p>
                      <a:pPr marL="0" marR="0">
                        <a:lnSpc>
                          <a:spcPct val="200000"/>
                        </a:lnSpc>
                        <a:spcBef>
                          <a:spcPts val="0"/>
                        </a:spcBef>
                        <a:spcAft>
                          <a:spcPts val="0"/>
                        </a:spcAft>
                      </a:pPr>
                      <a:r>
                        <a:rPr lang="en-US" sz="1050" b="1">
                          <a:effectLst/>
                        </a:rPr>
                        <a:t>Colorado Potato Beetle</a:t>
                      </a:r>
                      <a:endParaRPr lang="en-US" sz="1050" b="1">
                        <a:solidFill>
                          <a:srgbClr val="943634"/>
                        </a:solidFill>
                        <a:effectLst/>
                        <a:latin typeface="Calibri"/>
                        <a:ea typeface="Calibri"/>
                        <a:cs typeface="Times New Roman"/>
                      </a:endParaRPr>
                    </a:p>
                  </a:txBody>
                  <a:tcPr marL="46848" marR="46848" marT="0" marB="0"/>
                </a:tc>
                <a:tc>
                  <a:txBody>
                    <a:bodyPr/>
                    <a:lstStyle/>
                    <a:p>
                      <a:pPr marL="0" marR="0">
                        <a:lnSpc>
                          <a:spcPct val="200000"/>
                        </a:lnSpc>
                        <a:spcBef>
                          <a:spcPts val="0"/>
                        </a:spcBef>
                        <a:spcAft>
                          <a:spcPts val="0"/>
                        </a:spcAft>
                      </a:pPr>
                      <a:r>
                        <a:rPr lang="en-US" sz="1050" b="1">
                          <a:effectLst/>
                        </a:rPr>
                        <a:t>Potato</a:t>
                      </a:r>
                      <a:endParaRPr lang="en-US" sz="1050" b="1">
                        <a:solidFill>
                          <a:srgbClr val="943634"/>
                        </a:solidFill>
                        <a:effectLst/>
                        <a:latin typeface="Calibri"/>
                        <a:ea typeface="Calibri"/>
                        <a:cs typeface="Times New Roman"/>
                      </a:endParaRPr>
                    </a:p>
                  </a:txBody>
                  <a:tcPr marL="46848" marR="46848" marT="0" marB="0"/>
                </a:tc>
                <a:tc>
                  <a:txBody>
                    <a:bodyPr/>
                    <a:lstStyle/>
                    <a:p>
                      <a:pPr marL="0" marR="0">
                        <a:lnSpc>
                          <a:spcPct val="200000"/>
                        </a:lnSpc>
                        <a:spcBef>
                          <a:spcPts val="0"/>
                        </a:spcBef>
                        <a:spcAft>
                          <a:spcPts val="0"/>
                        </a:spcAft>
                      </a:pPr>
                      <a:r>
                        <a:rPr lang="en-US" sz="1050" b="1">
                          <a:effectLst/>
                        </a:rPr>
                        <a:t>Yes</a:t>
                      </a:r>
                      <a:endParaRPr lang="en-US" sz="1050" b="1">
                        <a:solidFill>
                          <a:srgbClr val="943634"/>
                        </a:solidFill>
                        <a:effectLst/>
                        <a:latin typeface="Calibri"/>
                        <a:ea typeface="Calibri"/>
                        <a:cs typeface="Times New Roman"/>
                      </a:endParaRPr>
                    </a:p>
                  </a:txBody>
                  <a:tcPr marL="46848" marR="46848" marT="0" marB="0"/>
                </a:tc>
              </a:tr>
              <a:tr h="322898">
                <a:tc>
                  <a:txBody>
                    <a:bodyPr/>
                    <a:lstStyle/>
                    <a:p>
                      <a:pPr marL="0" marR="0">
                        <a:lnSpc>
                          <a:spcPct val="200000"/>
                        </a:lnSpc>
                        <a:spcBef>
                          <a:spcPts val="0"/>
                        </a:spcBef>
                        <a:spcAft>
                          <a:spcPts val="0"/>
                        </a:spcAft>
                      </a:pPr>
                      <a:r>
                        <a:rPr lang="en-US" sz="1050" b="1">
                          <a:effectLst/>
                        </a:rPr>
                        <a:t>P. gossypiella</a:t>
                      </a:r>
                      <a:endParaRPr lang="en-US" sz="1050" b="1">
                        <a:solidFill>
                          <a:srgbClr val="943634"/>
                        </a:solidFill>
                        <a:effectLst/>
                        <a:latin typeface="Calibri"/>
                        <a:ea typeface="Calibri"/>
                        <a:cs typeface="Times New Roman"/>
                      </a:endParaRPr>
                    </a:p>
                  </a:txBody>
                  <a:tcPr marL="46848" marR="46848" marT="0" marB="0"/>
                </a:tc>
                <a:tc>
                  <a:txBody>
                    <a:bodyPr/>
                    <a:lstStyle/>
                    <a:p>
                      <a:pPr marL="0" marR="0">
                        <a:lnSpc>
                          <a:spcPct val="200000"/>
                        </a:lnSpc>
                        <a:spcBef>
                          <a:spcPts val="0"/>
                        </a:spcBef>
                        <a:spcAft>
                          <a:spcPts val="0"/>
                        </a:spcAft>
                      </a:pPr>
                      <a:r>
                        <a:rPr lang="en-US" sz="1050" b="1">
                          <a:effectLst/>
                        </a:rPr>
                        <a:t>Pink Bollworm</a:t>
                      </a:r>
                      <a:endParaRPr lang="en-US" sz="1050" b="1">
                        <a:solidFill>
                          <a:srgbClr val="943634"/>
                        </a:solidFill>
                        <a:effectLst/>
                        <a:latin typeface="Calibri"/>
                        <a:ea typeface="Calibri"/>
                        <a:cs typeface="Times New Roman"/>
                      </a:endParaRPr>
                    </a:p>
                  </a:txBody>
                  <a:tcPr marL="46848" marR="46848" marT="0" marB="0"/>
                </a:tc>
                <a:tc>
                  <a:txBody>
                    <a:bodyPr/>
                    <a:lstStyle/>
                    <a:p>
                      <a:pPr marL="0" marR="0">
                        <a:lnSpc>
                          <a:spcPct val="200000"/>
                        </a:lnSpc>
                        <a:spcBef>
                          <a:spcPts val="0"/>
                        </a:spcBef>
                        <a:spcAft>
                          <a:spcPts val="0"/>
                        </a:spcAft>
                      </a:pPr>
                      <a:r>
                        <a:rPr lang="en-US" sz="1050" b="1">
                          <a:effectLst/>
                        </a:rPr>
                        <a:t>Cotton</a:t>
                      </a:r>
                      <a:endParaRPr lang="en-US" sz="1050" b="1">
                        <a:solidFill>
                          <a:srgbClr val="943634"/>
                        </a:solidFill>
                        <a:effectLst/>
                        <a:latin typeface="Calibri"/>
                        <a:ea typeface="Calibri"/>
                        <a:cs typeface="Times New Roman"/>
                      </a:endParaRPr>
                    </a:p>
                  </a:txBody>
                  <a:tcPr marL="46848" marR="46848" marT="0" marB="0"/>
                </a:tc>
                <a:tc>
                  <a:txBody>
                    <a:bodyPr/>
                    <a:lstStyle/>
                    <a:p>
                      <a:pPr marL="0" marR="0">
                        <a:lnSpc>
                          <a:spcPct val="200000"/>
                        </a:lnSpc>
                        <a:spcBef>
                          <a:spcPts val="0"/>
                        </a:spcBef>
                        <a:spcAft>
                          <a:spcPts val="0"/>
                        </a:spcAft>
                      </a:pPr>
                      <a:r>
                        <a:rPr lang="en-US" sz="1050" b="1">
                          <a:effectLst/>
                        </a:rPr>
                        <a:t>Yes</a:t>
                      </a:r>
                      <a:endParaRPr lang="en-US" sz="1050" b="1">
                        <a:solidFill>
                          <a:srgbClr val="943634"/>
                        </a:solidFill>
                        <a:effectLst/>
                        <a:latin typeface="Calibri"/>
                        <a:ea typeface="Calibri"/>
                        <a:cs typeface="Times New Roman"/>
                      </a:endParaRPr>
                    </a:p>
                  </a:txBody>
                  <a:tcPr marL="46848" marR="46848" marT="0" marB="0"/>
                </a:tc>
              </a:tr>
              <a:tr h="603020">
                <a:tc>
                  <a:txBody>
                    <a:bodyPr/>
                    <a:lstStyle/>
                    <a:p>
                      <a:pPr marL="0" marR="0">
                        <a:lnSpc>
                          <a:spcPct val="200000"/>
                        </a:lnSpc>
                        <a:spcBef>
                          <a:spcPts val="0"/>
                        </a:spcBef>
                        <a:spcAft>
                          <a:spcPts val="0"/>
                        </a:spcAft>
                      </a:pPr>
                      <a:r>
                        <a:rPr lang="en-US" sz="1050" b="1">
                          <a:effectLst/>
                        </a:rPr>
                        <a:t>D. saccharalis</a:t>
                      </a:r>
                      <a:endParaRPr lang="en-US" sz="1050" b="1">
                        <a:solidFill>
                          <a:srgbClr val="943634"/>
                        </a:solidFill>
                        <a:effectLst/>
                        <a:latin typeface="Calibri"/>
                        <a:ea typeface="Calibri"/>
                        <a:cs typeface="Times New Roman"/>
                      </a:endParaRPr>
                    </a:p>
                  </a:txBody>
                  <a:tcPr marL="46848" marR="46848" marT="0" marB="0"/>
                </a:tc>
                <a:tc>
                  <a:txBody>
                    <a:bodyPr/>
                    <a:lstStyle/>
                    <a:p>
                      <a:pPr marL="0" marR="0">
                        <a:lnSpc>
                          <a:spcPct val="200000"/>
                        </a:lnSpc>
                        <a:spcBef>
                          <a:spcPts val="0"/>
                        </a:spcBef>
                        <a:spcAft>
                          <a:spcPts val="0"/>
                        </a:spcAft>
                      </a:pPr>
                      <a:r>
                        <a:rPr lang="en-US" sz="1050" b="1" dirty="0">
                          <a:effectLst/>
                        </a:rPr>
                        <a:t>Sugarcane </a:t>
                      </a:r>
                      <a:r>
                        <a:rPr lang="en-US" sz="1050" b="1" dirty="0" smtClean="0">
                          <a:effectLst/>
                        </a:rPr>
                        <a:t>Borer</a:t>
                      </a:r>
                      <a:endParaRPr lang="en-US" sz="1050" b="1" dirty="0">
                        <a:solidFill>
                          <a:srgbClr val="943634"/>
                        </a:solidFill>
                        <a:effectLst/>
                        <a:latin typeface="Calibri"/>
                        <a:ea typeface="Calibri"/>
                        <a:cs typeface="Times New Roman"/>
                      </a:endParaRPr>
                    </a:p>
                  </a:txBody>
                  <a:tcPr marL="46848" marR="46848" marT="0" marB="0"/>
                </a:tc>
                <a:tc>
                  <a:txBody>
                    <a:bodyPr/>
                    <a:lstStyle/>
                    <a:p>
                      <a:pPr marL="0" marR="0">
                        <a:lnSpc>
                          <a:spcPct val="200000"/>
                        </a:lnSpc>
                        <a:spcBef>
                          <a:spcPts val="0"/>
                        </a:spcBef>
                        <a:spcAft>
                          <a:spcPts val="0"/>
                        </a:spcAft>
                      </a:pPr>
                      <a:r>
                        <a:rPr lang="en-US" sz="1050" b="1">
                          <a:effectLst/>
                        </a:rPr>
                        <a:t>Sugarcane</a:t>
                      </a:r>
                      <a:endParaRPr lang="en-US" sz="1050" b="1">
                        <a:solidFill>
                          <a:srgbClr val="943634"/>
                        </a:solidFill>
                        <a:effectLst/>
                        <a:latin typeface="Calibri"/>
                        <a:ea typeface="Calibri"/>
                        <a:cs typeface="Times New Roman"/>
                      </a:endParaRPr>
                    </a:p>
                  </a:txBody>
                  <a:tcPr marL="46848" marR="46848" marT="0" marB="0"/>
                </a:tc>
                <a:tc>
                  <a:txBody>
                    <a:bodyPr/>
                    <a:lstStyle/>
                    <a:p>
                      <a:pPr marL="0" marR="0">
                        <a:lnSpc>
                          <a:spcPct val="200000"/>
                        </a:lnSpc>
                        <a:spcBef>
                          <a:spcPts val="0"/>
                        </a:spcBef>
                        <a:spcAft>
                          <a:spcPts val="0"/>
                        </a:spcAft>
                      </a:pPr>
                      <a:r>
                        <a:rPr lang="en-US" sz="1050" b="1">
                          <a:effectLst/>
                        </a:rPr>
                        <a:t>Yes</a:t>
                      </a:r>
                      <a:endParaRPr lang="en-US" sz="1050" b="1">
                        <a:solidFill>
                          <a:srgbClr val="943634"/>
                        </a:solidFill>
                        <a:effectLst/>
                        <a:latin typeface="Calibri"/>
                        <a:ea typeface="Calibri"/>
                        <a:cs typeface="Times New Roman"/>
                      </a:endParaRPr>
                    </a:p>
                  </a:txBody>
                  <a:tcPr marL="46848" marR="46848" marT="0" marB="0"/>
                </a:tc>
              </a:tr>
              <a:tr h="322898">
                <a:tc>
                  <a:txBody>
                    <a:bodyPr/>
                    <a:lstStyle/>
                    <a:p>
                      <a:pPr marL="0" marR="0">
                        <a:lnSpc>
                          <a:spcPct val="200000"/>
                        </a:lnSpc>
                        <a:spcBef>
                          <a:spcPts val="0"/>
                        </a:spcBef>
                        <a:spcAft>
                          <a:spcPts val="0"/>
                        </a:spcAft>
                      </a:pPr>
                      <a:r>
                        <a:rPr lang="en-US" sz="1050" b="1">
                          <a:effectLst/>
                        </a:rPr>
                        <a:t>H. armigera</a:t>
                      </a:r>
                      <a:endParaRPr lang="en-US" sz="1050" b="1">
                        <a:solidFill>
                          <a:srgbClr val="943634"/>
                        </a:solidFill>
                        <a:effectLst/>
                        <a:latin typeface="Calibri"/>
                        <a:ea typeface="Calibri"/>
                        <a:cs typeface="Times New Roman"/>
                      </a:endParaRPr>
                    </a:p>
                  </a:txBody>
                  <a:tcPr marL="46848" marR="46848" marT="0" marB="0"/>
                </a:tc>
                <a:tc>
                  <a:txBody>
                    <a:bodyPr/>
                    <a:lstStyle/>
                    <a:p>
                      <a:pPr marL="0" marR="0">
                        <a:lnSpc>
                          <a:spcPct val="200000"/>
                        </a:lnSpc>
                        <a:spcBef>
                          <a:spcPts val="0"/>
                        </a:spcBef>
                        <a:spcAft>
                          <a:spcPts val="0"/>
                        </a:spcAft>
                      </a:pPr>
                      <a:r>
                        <a:rPr lang="en-US" sz="1050" b="1">
                          <a:effectLst/>
                        </a:rPr>
                        <a:t>Corn Earworm</a:t>
                      </a:r>
                      <a:endParaRPr lang="en-US" sz="1050" b="1">
                        <a:solidFill>
                          <a:srgbClr val="943634"/>
                        </a:solidFill>
                        <a:effectLst/>
                        <a:latin typeface="Calibri"/>
                        <a:ea typeface="Calibri"/>
                        <a:cs typeface="Times New Roman"/>
                      </a:endParaRPr>
                    </a:p>
                  </a:txBody>
                  <a:tcPr marL="46848" marR="46848" marT="0" marB="0"/>
                </a:tc>
                <a:tc>
                  <a:txBody>
                    <a:bodyPr/>
                    <a:lstStyle/>
                    <a:p>
                      <a:pPr marL="0" marR="0">
                        <a:lnSpc>
                          <a:spcPct val="200000"/>
                        </a:lnSpc>
                        <a:spcBef>
                          <a:spcPts val="0"/>
                        </a:spcBef>
                        <a:spcAft>
                          <a:spcPts val="0"/>
                        </a:spcAft>
                      </a:pPr>
                      <a:r>
                        <a:rPr lang="en-US" sz="1050" b="1">
                          <a:effectLst/>
                        </a:rPr>
                        <a:t>Corn</a:t>
                      </a:r>
                      <a:endParaRPr lang="en-US" sz="1050" b="1">
                        <a:solidFill>
                          <a:srgbClr val="943634"/>
                        </a:solidFill>
                        <a:effectLst/>
                        <a:latin typeface="Calibri"/>
                        <a:ea typeface="Calibri"/>
                        <a:cs typeface="Times New Roman"/>
                      </a:endParaRPr>
                    </a:p>
                  </a:txBody>
                  <a:tcPr marL="46848" marR="46848" marT="0" marB="0"/>
                </a:tc>
                <a:tc>
                  <a:txBody>
                    <a:bodyPr/>
                    <a:lstStyle/>
                    <a:p>
                      <a:pPr marL="0" marR="0">
                        <a:lnSpc>
                          <a:spcPct val="200000"/>
                        </a:lnSpc>
                        <a:spcBef>
                          <a:spcPts val="0"/>
                        </a:spcBef>
                        <a:spcAft>
                          <a:spcPts val="0"/>
                        </a:spcAft>
                      </a:pPr>
                      <a:r>
                        <a:rPr lang="en-US" sz="1050" b="1" dirty="0">
                          <a:effectLst/>
                        </a:rPr>
                        <a:t>Yes</a:t>
                      </a:r>
                      <a:endParaRPr lang="en-US" sz="1050" b="1" dirty="0">
                        <a:solidFill>
                          <a:srgbClr val="943634"/>
                        </a:solidFill>
                        <a:effectLst/>
                        <a:latin typeface="Calibri"/>
                        <a:ea typeface="Calibri"/>
                        <a:cs typeface="Times New Roman"/>
                      </a:endParaRPr>
                    </a:p>
                  </a:txBody>
                  <a:tcPr marL="46848" marR="46848" marT="0" marB="0"/>
                </a:tc>
              </a:tr>
            </a:tbl>
          </a:graphicData>
        </a:graphic>
      </p:graphicFrame>
      <p:sp>
        <p:nvSpPr>
          <p:cNvPr id="8" name="Content Placeholder 7"/>
          <p:cNvSpPr>
            <a:spLocks noGrp="1"/>
          </p:cNvSpPr>
          <p:nvPr>
            <p:ph sz="half" idx="2"/>
          </p:nvPr>
        </p:nvSpPr>
        <p:spPr/>
        <p:txBody>
          <a:bodyPr/>
          <a:lstStyle/>
          <a:p>
            <a:r>
              <a:rPr lang="en-US" dirty="0" smtClean="0"/>
              <a:t>Acquired Resistance</a:t>
            </a:r>
          </a:p>
          <a:p>
            <a:pPr lvl="1"/>
            <a:r>
              <a:rPr lang="en-US" dirty="0" smtClean="0"/>
              <a:t>At least 7 species</a:t>
            </a:r>
          </a:p>
          <a:p>
            <a:endParaRPr lang="en-US" dirty="0" smtClean="0"/>
          </a:p>
          <a:p>
            <a:r>
              <a:rPr lang="en-US" dirty="0" smtClean="0"/>
              <a:t>Increased Pesticides</a:t>
            </a:r>
          </a:p>
          <a:p>
            <a:endParaRPr lang="en-US" dirty="0" smtClean="0"/>
          </a:p>
          <a:p>
            <a:r>
              <a:rPr lang="en-US" dirty="0" smtClean="0"/>
              <a:t>Biodiversity Imbalance in lesser pests</a:t>
            </a:r>
            <a:endParaRPr lang="en-US" dirty="0"/>
          </a:p>
        </p:txBody>
      </p:sp>
    </p:spTree>
    <p:extLst>
      <p:ext uri="{BB962C8B-B14F-4D97-AF65-F5344CB8AC3E}">
        <p14:creationId xmlns:p14="http://schemas.microsoft.com/office/powerpoint/2010/main" val="9996016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GMO “Golden Snail”</a:t>
            </a:r>
            <a:endParaRPr lang="en-US" dirty="0"/>
          </a:p>
        </p:txBody>
      </p:sp>
      <p:sp>
        <p:nvSpPr>
          <p:cNvPr id="5" name="Content Placeholder 4"/>
          <p:cNvSpPr>
            <a:spLocks noGrp="1"/>
          </p:cNvSpPr>
          <p:nvPr>
            <p:ph idx="1"/>
          </p:nvPr>
        </p:nvSpPr>
        <p:spPr/>
        <p:txBody>
          <a:bodyPr>
            <a:normAutofit/>
          </a:bodyPr>
          <a:lstStyle/>
          <a:p>
            <a:r>
              <a:rPr lang="en-US" dirty="0" err="1" smtClean="0"/>
              <a:t>Navdanya</a:t>
            </a:r>
            <a:endParaRPr lang="en-US" dirty="0" smtClean="0"/>
          </a:p>
          <a:p>
            <a:pPr lvl="1"/>
            <a:r>
              <a:rPr lang="en-US" dirty="0" smtClean="0"/>
              <a:t>500,000 farmers against chemical dependency</a:t>
            </a:r>
          </a:p>
          <a:p>
            <a:r>
              <a:rPr lang="en-US" dirty="0" smtClean="0"/>
              <a:t>Landless Workers Movement</a:t>
            </a:r>
          </a:p>
          <a:p>
            <a:pPr lvl="1"/>
            <a:r>
              <a:rPr lang="en-US" dirty="0" smtClean="0"/>
              <a:t>400,000 peasants</a:t>
            </a:r>
          </a:p>
          <a:p>
            <a:pPr lvl="1"/>
            <a:r>
              <a:rPr lang="en-US" dirty="0" smtClean="0"/>
              <a:t>½ billion farms worldwide</a:t>
            </a:r>
          </a:p>
          <a:p>
            <a:pPr lvl="1"/>
            <a:r>
              <a:rPr lang="en-US" dirty="0" smtClean="0"/>
              <a:t>Destroy GE fields in Rio Grande do </a:t>
            </a:r>
            <a:r>
              <a:rPr lang="en-US" dirty="0" err="1" smtClean="0"/>
              <a:t>Sul</a:t>
            </a:r>
            <a:endParaRPr lang="en-US" dirty="0" smtClean="0"/>
          </a:p>
          <a:p>
            <a:r>
              <a:rPr lang="en-US" dirty="0" smtClean="0"/>
              <a:t>“Long March for Biodiversity”</a:t>
            </a:r>
          </a:p>
          <a:p>
            <a:pPr lvl="1"/>
            <a:r>
              <a:rPr lang="en-US" dirty="0" smtClean="0"/>
              <a:t>1,000 farmers against GMOs</a:t>
            </a:r>
          </a:p>
          <a:p>
            <a:pPr lvl="1"/>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Monsanto Chemical Co.</a:t>
            </a:r>
            <a:endParaRPr lang="en-US" dirty="0"/>
          </a:p>
        </p:txBody>
      </p:sp>
      <p:sp>
        <p:nvSpPr>
          <p:cNvPr id="3" name="Content Placeholder 2"/>
          <p:cNvSpPr>
            <a:spLocks noGrp="1"/>
          </p:cNvSpPr>
          <p:nvPr>
            <p:ph idx="1"/>
          </p:nvPr>
        </p:nvSpPr>
        <p:spPr/>
        <p:txBody>
          <a:bodyPr>
            <a:normAutofit/>
          </a:bodyPr>
          <a:lstStyle/>
          <a:p>
            <a:r>
              <a:rPr lang="en-US" dirty="0" smtClean="0"/>
              <a:t>Founded in 1901</a:t>
            </a:r>
          </a:p>
          <a:p>
            <a:pPr lvl="1"/>
            <a:r>
              <a:rPr lang="en-US" dirty="0" smtClean="0"/>
              <a:t>Began with chemicals, plastics, and sweeteners</a:t>
            </a:r>
          </a:p>
          <a:p>
            <a:r>
              <a:rPr lang="en-US" dirty="0" smtClean="0"/>
              <a:t>Distributed or responsible for:</a:t>
            </a:r>
          </a:p>
          <a:p>
            <a:pPr lvl="1"/>
            <a:r>
              <a:rPr lang="en-US" dirty="0" smtClean="0"/>
              <a:t>Agent Orange</a:t>
            </a:r>
          </a:p>
          <a:p>
            <a:pPr lvl="1"/>
            <a:r>
              <a:rPr lang="en-US" dirty="0" smtClean="0"/>
              <a:t>Bovine Growth Hormone</a:t>
            </a:r>
          </a:p>
          <a:p>
            <a:pPr lvl="1"/>
            <a:r>
              <a:rPr lang="en-US" dirty="0" smtClean="0"/>
              <a:t>Aspartame</a:t>
            </a:r>
          </a:p>
          <a:p>
            <a:pPr lvl="1"/>
            <a:r>
              <a:rPr lang="en-US" dirty="0" smtClean="0"/>
              <a:t>PCB’s</a:t>
            </a:r>
          </a:p>
          <a:p>
            <a:r>
              <a:rPr lang="en-US" dirty="0" smtClean="0"/>
              <a:t>Current leader in agricultural chemicals</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GMO-Free Regions 2010</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554672528"/>
              </p:ext>
            </p:extLst>
          </p:nvPr>
        </p:nvGraphicFramePr>
        <p:xfrm>
          <a:off x="1143000" y="1371600"/>
          <a:ext cx="3124200" cy="5257806"/>
        </p:xfrm>
        <a:graphic>
          <a:graphicData uri="http://schemas.openxmlformats.org/drawingml/2006/table">
            <a:tbl>
              <a:tblPr firstRow="1" firstCol="1" bandRow="1">
                <a:tableStyleId>{5C22544A-7EE6-4342-B048-85BDC9FD1C3A}</a:tableStyleId>
              </a:tblPr>
              <a:tblGrid>
                <a:gridCol w="1564543"/>
                <a:gridCol w="175856"/>
                <a:gridCol w="1383801"/>
              </a:tblGrid>
              <a:tr h="290912">
                <a:tc gridSpan="3">
                  <a:txBody>
                    <a:bodyPr/>
                    <a:lstStyle/>
                    <a:p>
                      <a:pPr marL="0" marR="0" algn="ctr">
                        <a:lnSpc>
                          <a:spcPct val="200000"/>
                        </a:lnSpc>
                        <a:spcBef>
                          <a:spcPts val="0"/>
                        </a:spcBef>
                        <a:spcAft>
                          <a:spcPts val="0"/>
                        </a:spcAft>
                      </a:pPr>
                      <a:r>
                        <a:rPr lang="en-US" sz="900" dirty="0">
                          <a:effectLst/>
                        </a:rPr>
                        <a:t>GMO Free Regions In:</a:t>
                      </a:r>
                      <a:endParaRPr lang="en-US" sz="900" dirty="0">
                        <a:effectLst/>
                        <a:latin typeface="Calibri"/>
                        <a:ea typeface="Calibri"/>
                        <a:cs typeface="Times New Roman"/>
                      </a:endParaRPr>
                    </a:p>
                  </a:txBody>
                  <a:tcPr marL="54552" marR="54552" marT="0" marB="0"/>
                </a:tc>
                <a:tc hMerge="1">
                  <a:txBody>
                    <a:bodyPr/>
                    <a:lstStyle/>
                    <a:p>
                      <a:endParaRPr lang="en-US"/>
                    </a:p>
                  </a:txBody>
                  <a:tcPr/>
                </a:tc>
                <a:tc hMerge="1">
                  <a:txBody>
                    <a:bodyPr/>
                    <a:lstStyle/>
                    <a:p>
                      <a:endParaRPr lang="en-US"/>
                    </a:p>
                  </a:txBody>
                  <a:tcPr/>
                </a:tc>
              </a:tr>
              <a:tr h="290912">
                <a:tc>
                  <a:txBody>
                    <a:bodyPr/>
                    <a:lstStyle/>
                    <a:p>
                      <a:pPr marL="0" marR="0">
                        <a:lnSpc>
                          <a:spcPct val="200000"/>
                        </a:lnSpc>
                        <a:spcBef>
                          <a:spcPts val="0"/>
                        </a:spcBef>
                        <a:spcAft>
                          <a:spcPts val="0"/>
                        </a:spcAft>
                      </a:pPr>
                      <a:r>
                        <a:rPr lang="en-US" sz="900" dirty="0">
                          <a:effectLst/>
                        </a:rPr>
                        <a:t>Albania</a:t>
                      </a:r>
                      <a:endParaRPr lang="en-US" sz="900" dirty="0">
                        <a:effectLst/>
                        <a:latin typeface="Calibri"/>
                        <a:ea typeface="Calibri"/>
                        <a:cs typeface="Times New Roman"/>
                      </a:endParaRPr>
                    </a:p>
                  </a:txBody>
                  <a:tcPr marL="54552" marR="54552" marT="0" marB="0"/>
                </a:tc>
                <a:tc>
                  <a:txBody>
                    <a:bodyPr/>
                    <a:lstStyle/>
                    <a:p>
                      <a:pPr marL="0" marR="0">
                        <a:lnSpc>
                          <a:spcPct val="200000"/>
                        </a:lnSpc>
                        <a:spcBef>
                          <a:spcPts val="0"/>
                        </a:spcBef>
                        <a:spcAft>
                          <a:spcPts val="0"/>
                        </a:spcAft>
                      </a:pPr>
                      <a:r>
                        <a:rPr lang="en-US" sz="900">
                          <a:effectLst/>
                        </a:rPr>
                        <a:t> </a:t>
                      </a:r>
                      <a:endParaRPr lang="en-US" sz="900">
                        <a:effectLst/>
                        <a:latin typeface="Calibri"/>
                        <a:ea typeface="Calibri"/>
                        <a:cs typeface="Times New Roman"/>
                      </a:endParaRPr>
                    </a:p>
                  </a:txBody>
                  <a:tcPr marL="54552" marR="54552" marT="0" marB="0"/>
                </a:tc>
                <a:tc>
                  <a:txBody>
                    <a:bodyPr/>
                    <a:lstStyle/>
                    <a:p>
                      <a:pPr marL="0" marR="0">
                        <a:lnSpc>
                          <a:spcPct val="200000"/>
                        </a:lnSpc>
                        <a:spcBef>
                          <a:spcPts val="0"/>
                        </a:spcBef>
                        <a:spcAft>
                          <a:spcPts val="0"/>
                        </a:spcAft>
                      </a:pPr>
                      <a:r>
                        <a:rPr lang="en-US" sz="900">
                          <a:effectLst/>
                        </a:rPr>
                        <a:t>Japan</a:t>
                      </a:r>
                      <a:endParaRPr lang="en-US" sz="900">
                        <a:effectLst/>
                        <a:latin typeface="Calibri"/>
                        <a:ea typeface="Calibri"/>
                        <a:cs typeface="Times New Roman"/>
                      </a:endParaRPr>
                    </a:p>
                  </a:txBody>
                  <a:tcPr marL="54552" marR="54552" marT="0" marB="0"/>
                </a:tc>
              </a:tr>
              <a:tr h="312302">
                <a:tc>
                  <a:txBody>
                    <a:bodyPr/>
                    <a:lstStyle/>
                    <a:p>
                      <a:pPr marL="0" marR="0">
                        <a:lnSpc>
                          <a:spcPct val="200000"/>
                        </a:lnSpc>
                        <a:spcBef>
                          <a:spcPts val="0"/>
                        </a:spcBef>
                        <a:spcAft>
                          <a:spcPts val="0"/>
                        </a:spcAft>
                      </a:pPr>
                      <a:r>
                        <a:rPr lang="en-US" sz="900" dirty="0">
                          <a:effectLst/>
                        </a:rPr>
                        <a:t>Australia &amp; New Zealand</a:t>
                      </a:r>
                      <a:endParaRPr lang="en-US" sz="900" dirty="0">
                        <a:effectLst/>
                        <a:latin typeface="Calibri"/>
                        <a:ea typeface="Calibri"/>
                        <a:cs typeface="Times New Roman"/>
                      </a:endParaRPr>
                    </a:p>
                  </a:txBody>
                  <a:tcPr marL="54552" marR="54552" marT="0" marB="0"/>
                </a:tc>
                <a:tc>
                  <a:txBody>
                    <a:bodyPr/>
                    <a:lstStyle/>
                    <a:p>
                      <a:pPr marL="0" marR="0">
                        <a:lnSpc>
                          <a:spcPct val="200000"/>
                        </a:lnSpc>
                        <a:spcBef>
                          <a:spcPts val="0"/>
                        </a:spcBef>
                        <a:spcAft>
                          <a:spcPts val="0"/>
                        </a:spcAft>
                      </a:pPr>
                      <a:r>
                        <a:rPr lang="en-US" sz="900">
                          <a:effectLst/>
                        </a:rPr>
                        <a:t> </a:t>
                      </a:r>
                      <a:endParaRPr lang="en-US" sz="900">
                        <a:effectLst/>
                        <a:latin typeface="Calibri"/>
                        <a:ea typeface="Calibri"/>
                        <a:cs typeface="Times New Roman"/>
                      </a:endParaRPr>
                    </a:p>
                  </a:txBody>
                  <a:tcPr marL="54552" marR="54552" marT="0" marB="0"/>
                </a:tc>
                <a:tc>
                  <a:txBody>
                    <a:bodyPr/>
                    <a:lstStyle/>
                    <a:p>
                      <a:pPr marL="0" marR="0">
                        <a:lnSpc>
                          <a:spcPct val="200000"/>
                        </a:lnSpc>
                        <a:spcBef>
                          <a:spcPts val="0"/>
                        </a:spcBef>
                        <a:spcAft>
                          <a:spcPts val="0"/>
                        </a:spcAft>
                      </a:pPr>
                      <a:r>
                        <a:rPr lang="en-US" sz="900">
                          <a:effectLst/>
                        </a:rPr>
                        <a:t>Latvia</a:t>
                      </a:r>
                      <a:endParaRPr lang="en-US" sz="900">
                        <a:effectLst/>
                        <a:latin typeface="Calibri"/>
                        <a:ea typeface="Calibri"/>
                        <a:cs typeface="Times New Roman"/>
                      </a:endParaRPr>
                    </a:p>
                  </a:txBody>
                  <a:tcPr marL="54552" marR="54552" marT="0" marB="0"/>
                </a:tc>
              </a:tr>
              <a:tr h="290912">
                <a:tc>
                  <a:txBody>
                    <a:bodyPr/>
                    <a:lstStyle/>
                    <a:p>
                      <a:pPr marL="0" marR="0">
                        <a:lnSpc>
                          <a:spcPct val="200000"/>
                        </a:lnSpc>
                        <a:spcBef>
                          <a:spcPts val="0"/>
                        </a:spcBef>
                        <a:spcAft>
                          <a:spcPts val="0"/>
                        </a:spcAft>
                      </a:pPr>
                      <a:r>
                        <a:rPr lang="en-US" sz="900" dirty="0">
                          <a:effectLst/>
                        </a:rPr>
                        <a:t>Austria</a:t>
                      </a:r>
                      <a:endParaRPr lang="en-US" sz="900" dirty="0">
                        <a:effectLst/>
                        <a:latin typeface="Calibri"/>
                        <a:ea typeface="Calibri"/>
                        <a:cs typeface="Times New Roman"/>
                      </a:endParaRPr>
                    </a:p>
                  </a:txBody>
                  <a:tcPr marL="54552" marR="54552" marT="0" marB="0"/>
                </a:tc>
                <a:tc>
                  <a:txBody>
                    <a:bodyPr/>
                    <a:lstStyle/>
                    <a:p>
                      <a:pPr marL="0" marR="0">
                        <a:lnSpc>
                          <a:spcPct val="200000"/>
                        </a:lnSpc>
                        <a:spcBef>
                          <a:spcPts val="0"/>
                        </a:spcBef>
                        <a:spcAft>
                          <a:spcPts val="0"/>
                        </a:spcAft>
                      </a:pPr>
                      <a:r>
                        <a:rPr lang="en-US" sz="900">
                          <a:effectLst/>
                        </a:rPr>
                        <a:t> </a:t>
                      </a:r>
                      <a:endParaRPr lang="en-US" sz="900">
                        <a:effectLst/>
                        <a:latin typeface="Calibri"/>
                        <a:ea typeface="Calibri"/>
                        <a:cs typeface="Times New Roman"/>
                      </a:endParaRPr>
                    </a:p>
                  </a:txBody>
                  <a:tcPr marL="54552" marR="54552" marT="0" marB="0"/>
                </a:tc>
                <a:tc>
                  <a:txBody>
                    <a:bodyPr/>
                    <a:lstStyle/>
                    <a:p>
                      <a:pPr marL="0" marR="0">
                        <a:lnSpc>
                          <a:spcPct val="200000"/>
                        </a:lnSpc>
                        <a:spcBef>
                          <a:spcPts val="0"/>
                        </a:spcBef>
                        <a:spcAft>
                          <a:spcPts val="0"/>
                        </a:spcAft>
                      </a:pPr>
                      <a:r>
                        <a:rPr lang="en-US" sz="900">
                          <a:effectLst/>
                        </a:rPr>
                        <a:t>Luxembourg</a:t>
                      </a:r>
                      <a:endParaRPr lang="en-US" sz="900">
                        <a:effectLst/>
                        <a:latin typeface="Calibri"/>
                        <a:ea typeface="Calibri"/>
                        <a:cs typeface="Times New Roman"/>
                      </a:endParaRPr>
                    </a:p>
                  </a:txBody>
                  <a:tcPr marL="54552" marR="54552" marT="0" marB="0"/>
                </a:tc>
              </a:tr>
              <a:tr h="290912">
                <a:tc>
                  <a:txBody>
                    <a:bodyPr/>
                    <a:lstStyle/>
                    <a:p>
                      <a:pPr marL="0" marR="0">
                        <a:lnSpc>
                          <a:spcPct val="200000"/>
                        </a:lnSpc>
                        <a:spcBef>
                          <a:spcPts val="0"/>
                        </a:spcBef>
                        <a:spcAft>
                          <a:spcPts val="0"/>
                        </a:spcAft>
                      </a:pPr>
                      <a:r>
                        <a:rPr lang="en-US" sz="900" dirty="0">
                          <a:effectLst/>
                        </a:rPr>
                        <a:t>Belgium</a:t>
                      </a:r>
                      <a:endParaRPr lang="en-US" sz="900" dirty="0">
                        <a:effectLst/>
                        <a:latin typeface="Calibri"/>
                        <a:ea typeface="Calibri"/>
                        <a:cs typeface="Times New Roman"/>
                      </a:endParaRPr>
                    </a:p>
                  </a:txBody>
                  <a:tcPr marL="54552" marR="54552" marT="0" marB="0"/>
                </a:tc>
                <a:tc>
                  <a:txBody>
                    <a:bodyPr/>
                    <a:lstStyle/>
                    <a:p>
                      <a:pPr marL="0" marR="0">
                        <a:lnSpc>
                          <a:spcPct val="200000"/>
                        </a:lnSpc>
                        <a:spcBef>
                          <a:spcPts val="0"/>
                        </a:spcBef>
                        <a:spcAft>
                          <a:spcPts val="0"/>
                        </a:spcAft>
                      </a:pPr>
                      <a:r>
                        <a:rPr lang="en-US" sz="900">
                          <a:effectLst/>
                        </a:rPr>
                        <a:t> </a:t>
                      </a:r>
                      <a:endParaRPr lang="en-US" sz="900">
                        <a:effectLst/>
                        <a:latin typeface="Calibri"/>
                        <a:ea typeface="Calibri"/>
                        <a:cs typeface="Times New Roman"/>
                      </a:endParaRPr>
                    </a:p>
                  </a:txBody>
                  <a:tcPr marL="54552" marR="54552" marT="0" marB="0"/>
                </a:tc>
                <a:tc>
                  <a:txBody>
                    <a:bodyPr/>
                    <a:lstStyle/>
                    <a:p>
                      <a:pPr marL="0" marR="0">
                        <a:lnSpc>
                          <a:spcPct val="200000"/>
                        </a:lnSpc>
                        <a:spcBef>
                          <a:spcPts val="0"/>
                        </a:spcBef>
                        <a:spcAft>
                          <a:spcPts val="0"/>
                        </a:spcAft>
                      </a:pPr>
                      <a:r>
                        <a:rPr lang="en-US" sz="900">
                          <a:effectLst/>
                        </a:rPr>
                        <a:t>Macedonia</a:t>
                      </a:r>
                      <a:endParaRPr lang="en-US" sz="900">
                        <a:effectLst/>
                        <a:latin typeface="Calibri"/>
                        <a:ea typeface="Calibri"/>
                        <a:cs typeface="Times New Roman"/>
                      </a:endParaRPr>
                    </a:p>
                  </a:txBody>
                  <a:tcPr marL="54552" marR="54552" marT="0" marB="0"/>
                </a:tc>
              </a:tr>
              <a:tr h="290912">
                <a:tc>
                  <a:txBody>
                    <a:bodyPr/>
                    <a:lstStyle/>
                    <a:p>
                      <a:pPr marL="0" marR="0">
                        <a:lnSpc>
                          <a:spcPct val="200000"/>
                        </a:lnSpc>
                        <a:spcBef>
                          <a:spcPts val="0"/>
                        </a:spcBef>
                        <a:spcAft>
                          <a:spcPts val="0"/>
                        </a:spcAft>
                      </a:pPr>
                      <a:r>
                        <a:rPr lang="en-US" sz="900" dirty="0">
                          <a:effectLst/>
                        </a:rPr>
                        <a:t>Bulgaria</a:t>
                      </a:r>
                      <a:endParaRPr lang="en-US" sz="900" dirty="0">
                        <a:effectLst/>
                        <a:latin typeface="Calibri"/>
                        <a:ea typeface="Calibri"/>
                        <a:cs typeface="Times New Roman"/>
                      </a:endParaRPr>
                    </a:p>
                  </a:txBody>
                  <a:tcPr marL="54552" marR="54552" marT="0" marB="0"/>
                </a:tc>
                <a:tc>
                  <a:txBody>
                    <a:bodyPr/>
                    <a:lstStyle/>
                    <a:p>
                      <a:pPr marL="0" marR="0">
                        <a:lnSpc>
                          <a:spcPct val="200000"/>
                        </a:lnSpc>
                        <a:spcBef>
                          <a:spcPts val="0"/>
                        </a:spcBef>
                        <a:spcAft>
                          <a:spcPts val="0"/>
                        </a:spcAft>
                      </a:pPr>
                      <a:r>
                        <a:rPr lang="en-US" sz="900">
                          <a:effectLst/>
                        </a:rPr>
                        <a:t> </a:t>
                      </a:r>
                      <a:endParaRPr lang="en-US" sz="900">
                        <a:effectLst/>
                        <a:latin typeface="Calibri"/>
                        <a:ea typeface="Calibri"/>
                        <a:cs typeface="Times New Roman"/>
                      </a:endParaRPr>
                    </a:p>
                  </a:txBody>
                  <a:tcPr marL="54552" marR="54552" marT="0" marB="0"/>
                </a:tc>
                <a:tc>
                  <a:txBody>
                    <a:bodyPr/>
                    <a:lstStyle/>
                    <a:p>
                      <a:pPr marL="0" marR="0">
                        <a:lnSpc>
                          <a:spcPct val="200000"/>
                        </a:lnSpc>
                        <a:spcBef>
                          <a:spcPts val="0"/>
                        </a:spcBef>
                        <a:spcAft>
                          <a:spcPts val="0"/>
                        </a:spcAft>
                      </a:pPr>
                      <a:r>
                        <a:rPr lang="en-US" sz="900">
                          <a:effectLst/>
                        </a:rPr>
                        <a:t>Netherlands</a:t>
                      </a:r>
                      <a:endParaRPr lang="en-US" sz="900">
                        <a:effectLst/>
                        <a:latin typeface="Calibri"/>
                        <a:ea typeface="Calibri"/>
                        <a:cs typeface="Times New Roman"/>
                      </a:endParaRPr>
                    </a:p>
                  </a:txBody>
                  <a:tcPr marL="54552" marR="54552" marT="0" marB="0"/>
                </a:tc>
              </a:tr>
              <a:tr h="290912">
                <a:tc>
                  <a:txBody>
                    <a:bodyPr/>
                    <a:lstStyle/>
                    <a:p>
                      <a:pPr marL="0" marR="0">
                        <a:lnSpc>
                          <a:spcPct val="200000"/>
                        </a:lnSpc>
                        <a:spcBef>
                          <a:spcPts val="0"/>
                        </a:spcBef>
                        <a:spcAft>
                          <a:spcPts val="0"/>
                        </a:spcAft>
                      </a:pPr>
                      <a:r>
                        <a:rPr lang="en-US" sz="900">
                          <a:effectLst/>
                        </a:rPr>
                        <a:t>Croatia</a:t>
                      </a:r>
                      <a:endParaRPr lang="en-US" sz="900">
                        <a:effectLst/>
                        <a:latin typeface="Calibri"/>
                        <a:ea typeface="Calibri"/>
                        <a:cs typeface="Times New Roman"/>
                      </a:endParaRPr>
                    </a:p>
                  </a:txBody>
                  <a:tcPr marL="54552" marR="54552" marT="0" marB="0"/>
                </a:tc>
                <a:tc>
                  <a:txBody>
                    <a:bodyPr/>
                    <a:lstStyle/>
                    <a:p>
                      <a:pPr marL="0" marR="0">
                        <a:lnSpc>
                          <a:spcPct val="200000"/>
                        </a:lnSpc>
                        <a:spcBef>
                          <a:spcPts val="0"/>
                        </a:spcBef>
                        <a:spcAft>
                          <a:spcPts val="0"/>
                        </a:spcAft>
                      </a:pPr>
                      <a:r>
                        <a:rPr lang="en-US" sz="900">
                          <a:effectLst/>
                        </a:rPr>
                        <a:t> </a:t>
                      </a:r>
                      <a:endParaRPr lang="en-US" sz="900">
                        <a:effectLst/>
                        <a:latin typeface="Calibri"/>
                        <a:ea typeface="Calibri"/>
                        <a:cs typeface="Times New Roman"/>
                      </a:endParaRPr>
                    </a:p>
                  </a:txBody>
                  <a:tcPr marL="54552" marR="54552" marT="0" marB="0"/>
                </a:tc>
                <a:tc>
                  <a:txBody>
                    <a:bodyPr/>
                    <a:lstStyle/>
                    <a:p>
                      <a:pPr marL="0" marR="0">
                        <a:lnSpc>
                          <a:spcPct val="200000"/>
                        </a:lnSpc>
                        <a:spcBef>
                          <a:spcPts val="0"/>
                        </a:spcBef>
                        <a:spcAft>
                          <a:spcPts val="0"/>
                        </a:spcAft>
                      </a:pPr>
                      <a:r>
                        <a:rPr lang="en-US" sz="900" dirty="0">
                          <a:effectLst/>
                        </a:rPr>
                        <a:t>Norway</a:t>
                      </a:r>
                      <a:endParaRPr lang="en-US" sz="900" dirty="0">
                        <a:effectLst/>
                        <a:latin typeface="Calibri"/>
                        <a:ea typeface="Calibri"/>
                        <a:cs typeface="Times New Roman"/>
                      </a:endParaRPr>
                    </a:p>
                  </a:txBody>
                  <a:tcPr marL="54552" marR="54552" marT="0" marB="0"/>
                </a:tc>
              </a:tr>
              <a:tr h="290912">
                <a:tc>
                  <a:txBody>
                    <a:bodyPr/>
                    <a:lstStyle/>
                    <a:p>
                      <a:pPr marL="0" marR="0">
                        <a:lnSpc>
                          <a:spcPct val="200000"/>
                        </a:lnSpc>
                        <a:spcBef>
                          <a:spcPts val="0"/>
                        </a:spcBef>
                        <a:spcAft>
                          <a:spcPts val="0"/>
                        </a:spcAft>
                      </a:pPr>
                      <a:r>
                        <a:rPr lang="en-US" sz="900" dirty="0">
                          <a:effectLst/>
                        </a:rPr>
                        <a:t>Cyprus</a:t>
                      </a:r>
                      <a:endParaRPr lang="en-US" sz="900" dirty="0">
                        <a:effectLst/>
                        <a:latin typeface="Calibri"/>
                        <a:ea typeface="Calibri"/>
                        <a:cs typeface="Times New Roman"/>
                      </a:endParaRPr>
                    </a:p>
                  </a:txBody>
                  <a:tcPr marL="54552" marR="54552" marT="0" marB="0"/>
                </a:tc>
                <a:tc>
                  <a:txBody>
                    <a:bodyPr/>
                    <a:lstStyle/>
                    <a:p>
                      <a:pPr marL="0" marR="0">
                        <a:lnSpc>
                          <a:spcPct val="200000"/>
                        </a:lnSpc>
                        <a:spcBef>
                          <a:spcPts val="0"/>
                        </a:spcBef>
                        <a:spcAft>
                          <a:spcPts val="0"/>
                        </a:spcAft>
                      </a:pPr>
                      <a:r>
                        <a:rPr lang="en-US" sz="900" dirty="0">
                          <a:effectLst/>
                        </a:rPr>
                        <a:t> </a:t>
                      </a:r>
                      <a:endParaRPr lang="en-US" sz="900" dirty="0">
                        <a:effectLst/>
                        <a:latin typeface="Calibri"/>
                        <a:ea typeface="Calibri"/>
                        <a:cs typeface="Times New Roman"/>
                      </a:endParaRPr>
                    </a:p>
                  </a:txBody>
                  <a:tcPr marL="54552" marR="54552" marT="0" marB="0"/>
                </a:tc>
                <a:tc>
                  <a:txBody>
                    <a:bodyPr/>
                    <a:lstStyle/>
                    <a:p>
                      <a:pPr marL="0" marR="0">
                        <a:lnSpc>
                          <a:spcPct val="200000"/>
                        </a:lnSpc>
                        <a:spcBef>
                          <a:spcPts val="0"/>
                        </a:spcBef>
                        <a:spcAft>
                          <a:spcPts val="0"/>
                        </a:spcAft>
                      </a:pPr>
                      <a:r>
                        <a:rPr lang="en-US" sz="900">
                          <a:effectLst/>
                        </a:rPr>
                        <a:t>Poland</a:t>
                      </a:r>
                      <a:endParaRPr lang="en-US" sz="900">
                        <a:effectLst/>
                        <a:latin typeface="Calibri"/>
                        <a:ea typeface="Calibri"/>
                        <a:cs typeface="Times New Roman"/>
                      </a:endParaRPr>
                    </a:p>
                  </a:txBody>
                  <a:tcPr marL="54552" marR="54552" marT="0" marB="0"/>
                </a:tc>
              </a:tr>
              <a:tr h="290912">
                <a:tc>
                  <a:txBody>
                    <a:bodyPr/>
                    <a:lstStyle/>
                    <a:p>
                      <a:pPr marL="0" marR="0">
                        <a:lnSpc>
                          <a:spcPct val="200000"/>
                        </a:lnSpc>
                        <a:spcBef>
                          <a:spcPts val="0"/>
                        </a:spcBef>
                        <a:spcAft>
                          <a:spcPts val="0"/>
                        </a:spcAft>
                      </a:pPr>
                      <a:r>
                        <a:rPr lang="en-US" sz="900">
                          <a:effectLst/>
                        </a:rPr>
                        <a:t>Estonia</a:t>
                      </a:r>
                      <a:endParaRPr lang="en-US" sz="900">
                        <a:effectLst/>
                        <a:latin typeface="Calibri"/>
                        <a:ea typeface="Calibri"/>
                        <a:cs typeface="Times New Roman"/>
                      </a:endParaRPr>
                    </a:p>
                  </a:txBody>
                  <a:tcPr marL="54552" marR="54552" marT="0" marB="0"/>
                </a:tc>
                <a:tc>
                  <a:txBody>
                    <a:bodyPr/>
                    <a:lstStyle/>
                    <a:p>
                      <a:pPr marL="0" marR="0">
                        <a:lnSpc>
                          <a:spcPct val="200000"/>
                        </a:lnSpc>
                        <a:spcBef>
                          <a:spcPts val="0"/>
                        </a:spcBef>
                        <a:spcAft>
                          <a:spcPts val="0"/>
                        </a:spcAft>
                      </a:pPr>
                      <a:r>
                        <a:rPr lang="en-US" sz="900" dirty="0">
                          <a:effectLst/>
                        </a:rPr>
                        <a:t> </a:t>
                      </a:r>
                      <a:endParaRPr lang="en-US" sz="900" dirty="0">
                        <a:effectLst/>
                        <a:latin typeface="Calibri"/>
                        <a:ea typeface="Calibri"/>
                        <a:cs typeface="Times New Roman"/>
                      </a:endParaRPr>
                    </a:p>
                  </a:txBody>
                  <a:tcPr marL="54552" marR="54552" marT="0" marB="0"/>
                </a:tc>
                <a:tc>
                  <a:txBody>
                    <a:bodyPr/>
                    <a:lstStyle/>
                    <a:p>
                      <a:pPr marL="0" marR="0">
                        <a:lnSpc>
                          <a:spcPct val="200000"/>
                        </a:lnSpc>
                        <a:spcBef>
                          <a:spcPts val="0"/>
                        </a:spcBef>
                        <a:spcAft>
                          <a:spcPts val="0"/>
                        </a:spcAft>
                      </a:pPr>
                      <a:r>
                        <a:rPr lang="en-US" sz="900" dirty="0">
                          <a:effectLst/>
                        </a:rPr>
                        <a:t>Portugal</a:t>
                      </a:r>
                      <a:endParaRPr lang="en-US" sz="900" dirty="0">
                        <a:effectLst/>
                        <a:latin typeface="Calibri"/>
                        <a:ea typeface="Calibri"/>
                        <a:cs typeface="Times New Roman"/>
                      </a:endParaRPr>
                    </a:p>
                  </a:txBody>
                  <a:tcPr marL="54552" marR="54552" marT="0" marB="0"/>
                </a:tc>
              </a:tr>
              <a:tr h="290912">
                <a:tc>
                  <a:txBody>
                    <a:bodyPr/>
                    <a:lstStyle/>
                    <a:p>
                      <a:pPr marL="0" marR="0">
                        <a:lnSpc>
                          <a:spcPct val="200000"/>
                        </a:lnSpc>
                        <a:spcBef>
                          <a:spcPts val="0"/>
                        </a:spcBef>
                        <a:spcAft>
                          <a:spcPts val="0"/>
                        </a:spcAft>
                      </a:pPr>
                      <a:r>
                        <a:rPr lang="en-US" sz="900">
                          <a:effectLst/>
                        </a:rPr>
                        <a:t>Finland</a:t>
                      </a:r>
                      <a:endParaRPr lang="en-US" sz="900">
                        <a:effectLst/>
                        <a:latin typeface="Calibri"/>
                        <a:ea typeface="Calibri"/>
                        <a:cs typeface="Times New Roman"/>
                      </a:endParaRPr>
                    </a:p>
                  </a:txBody>
                  <a:tcPr marL="54552" marR="54552" marT="0" marB="0"/>
                </a:tc>
                <a:tc>
                  <a:txBody>
                    <a:bodyPr/>
                    <a:lstStyle/>
                    <a:p>
                      <a:pPr marL="0" marR="0">
                        <a:lnSpc>
                          <a:spcPct val="200000"/>
                        </a:lnSpc>
                        <a:spcBef>
                          <a:spcPts val="0"/>
                        </a:spcBef>
                        <a:spcAft>
                          <a:spcPts val="0"/>
                        </a:spcAft>
                      </a:pPr>
                      <a:r>
                        <a:rPr lang="en-US" sz="900">
                          <a:effectLst/>
                        </a:rPr>
                        <a:t> </a:t>
                      </a:r>
                      <a:endParaRPr lang="en-US" sz="900">
                        <a:effectLst/>
                        <a:latin typeface="Calibri"/>
                        <a:ea typeface="Calibri"/>
                        <a:cs typeface="Times New Roman"/>
                      </a:endParaRPr>
                    </a:p>
                  </a:txBody>
                  <a:tcPr marL="54552" marR="54552" marT="0" marB="0"/>
                </a:tc>
                <a:tc>
                  <a:txBody>
                    <a:bodyPr/>
                    <a:lstStyle/>
                    <a:p>
                      <a:pPr marL="0" marR="0">
                        <a:lnSpc>
                          <a:spcPct val="200000"/>
                        </a:lnSpc>
                        <a:spcBef>
                          <a:spcPts val="0"/>
                        </a:spcBef>
                        <a:spcAft>
                          <a:spcPts val="0"/>
                        </a:spcAft>
                      </a:pPr>
                      <a:r>
                        <a:rPr lang="en-US" sz="900" dirty="0">
                          <a:effectLst/>
                        </a:rPr>
                        <a:t>Romania</a:t>
                      </a:r>
                      <a:endParaRPr lang="en-US" sz="900" dirty="0">
                        <a:effectLst/>
                        <a:latin typeface="Calibri"/>
                        <a:ea typeface="Calibri"/>
                        <a:cs typeface="Times New Roman"/>
                      </a:endParaRPr>
                    </a:p>
                  </a:txBody>
                  <a:tcPr marL="54552" marR="54552" marT="0" marB="0"/>
                </a:tc>
              </a:tr>
              <a:tr h="290912">
                <a:tc>
                  <a:txBody>
                    <a:bodyPr/>
                    <a:lstStyle/>
                    <a:p>
                      <a:pPr marL="0" marR="0">
                        <a:lnSpc>
                          <a:spcPct val="200000"/>
                        </a:lnSpc>
                        <a:spcBef>
                          <a:spcPts val="0"/>
                        </a:spcBef>
                        <a:spcAft>
                          <a:spcPts val="0"/>
                        </a:spcAft>
                      </a:pPr>
                      <a:r>
                        <a:rPr lang="en-US" sz="900">
                          <a:effectLst/>
                        </a:rPr>
                        <a:t>France</a:t>
                      </a:r>
                      <a:endParaRPr lang="en-US" sz="900">
                        <a:effectLst/>
                        <a:latin typeface="Calibri"/>
                        <a:ea typeface="Calibri"/>
                        <a:cs typeface="Times New Roman"/>
                      </a:endParaRPr>
                    </a:p>
                  </a:txBody>
                  <a:tcPr marL="54552" marR="54552" marT="0" marB="0"/>
                </a:tc>
                <a:tc>
                  <a:txBody>
                    <a:bodyPr/>
                    <a:lstStyle/>
                    <a:p>
                      <a:pPr marL="0" marR="0">
                        <a:lnSpc>
                          <a:spcPct val="200000"/>
                        </a:lnSpc>
                        <a:spcBef>
                          <a:spcPts val="0"/>
                        </a:spcBef>
                        <a:spcAft>
                          <a:spcPts val="0"/>
                        </a:spcAft>
                      </a:pPr>
                      <a:r>
                        <a:rPr lang="en-US" sz="900">
                          <a:effectLst/>
                        </a:rPr>
                        <a:t> </a:t>
                      </a:r>
                      <a:endParaRPr lang="en-US" sz="900">
                        <a:effectLst/>
                        <a:latin typeface="Calibri"/>
                        <a:ea typeface="Calibri"/>
                        <a:cs typeface="Times New Roman"/>
                      </a:endParaRPr>
                    </a:p>
                  </a:txBody>
                  <a:tcPr marL="54552" marR="54552" marT="0" marB="0"/>
                </a:tc>
                <a:tc>
                  <a:txBody>
                    <a:bodyPr/>
                    <a:lstStyle/>
                    <a:p>
                      <a:pPr marL="0" marR="0">
                        <a:lnSpc>
                          <a:spcPct val="200000"/>
                        </a:lnSpc>
                        <a:spcBef>
                          <a:spcPts val="0"/>
                        </a:spcBef>
                        <a:spcAft>
                          <a:spcPts val="0"/>
                        </a:spcAft>
                      </a:pPr>
                      <a:r>
                        <a:rPr lang="en-US" sz="900" dirty="0">
                          <a:effectLst/>
                        </a:rPr>
                        <a:t>Russia</a:t>
                      </a:r>
                      <a:endParaRPr lang="en-US" sz="900" dirty="0">
                        <a:effectLst/>
                        <a:latin typeface="Calibri"/>
                        <a:ea typeface="Calibri"/>
                        <a:cs typeface="Times New Roman"/>
                      </a:endParaRPr>
                    </a:p>
                  </a:txBody>
                  <a:tcPr marL="54552" marR="54552" marT="0" marB="0"/>
                </a:tc>
              </a:tr>
              <a:tr h="290912">
                <a:tc>
                  <a:txBody>
                    <a:bodyPr/>
                    <a:lstStyle/>
                    <a:p>
                      <a:pPr marL="0" marR="0">
                        <a:lnSpc>
                          <a:spcPct val="200000"/>
                        </a:lnSpc>
                        <a:spcBef>
                          <a:spcPts val="0"/>
                        </a:spcBef>
                        <a:spcAft>
                          <a:spcPts val="0"/>
                        </a:spcAft>
                      </a:pPr>
                      <a:r>
                        <a:rPr lang="en-US" sz="900">
                          <a:effectLst/>
                        </a:rPr>
                        <a:t>Germany</a:t>
                      </a:r>
                      <a:endParaRPr lang="en-US" sz="900">
                        <a:effectLst/>
                        <a:latin typeface="Calibri"/>
                        <a:ea typeface="Calibri"/>
                        <a:cs typeface="Times New Roman"/>
                      </a:endParaRPr>
                    </a:p>
                  </a:txBody>
                  <a:tcPr marL="54552" marR="54552" marT="0" marB="0"/>
                </a:tc>
                <a:tc>
                  <a:txBody>
                    <a:bodyPr/>
                    <a:lstStyle/>
                    <a:p>
                      <a:pPr marL="0" marR="0">
                        <a:lnSpc>
                          <a:spcPct val="200000"/>
                        </a:lnSpc>
                        <a:spcBef>
                          <a:spcPts val="0"/>
                        </a:spcBef>
                        <a:spcAft>
                          <a:spcPts val="0"/>
                        </a:spcAft>
                      </a:pPr>
                      <a:r>
                        <a:rPr lang="en-US" sz="900">
                          <a:effectLst/>
                        </a:rPr>
                        <a:t> </a:t>
                      </a:r>
                      <a:endParaRPr lang="en-US" sz="900">
                        <a:effectLst/>
                        <a:latin typeface="Calibri"/>
                        <a:ea typeface="Calibri"/>
                        <a:cs typeface="Times New Roman"/>
                      </a:endParaRPr>
                    </a:p>
                  </a:txBody>
                  <a:tcPr marL="54552" marR="54552" marT="0" marB="0"/>
                </a:tc>
                <a:tc>
                  <a:txBody>
                    <a:bodyPr/>
                    <a:lstStyle/>
                    <a:p>
                      <a:pPr marL="0" marR="0">
                        <a:lnSpc>
                          <a:spcPct val="200000"/>
                        </a:lnSpc>
                        <a:spcBef>
                          <a:spcPts val="0"/>
                        </a:spcBef>
                        <a:spcAft>
                          <a:spcPts val="0"/>
                        </a:spcAft>
                      </a:pPr>
                      <a:r>
                        <a:rPr lang="en-US" sz="900" dirty="0">
                          <a:effectLst/>
                        </a:rPr>
                        <a:t>Serbia</a:t>
                      </a:r>
                      <a:endParaRPr lang="en-US" sz="900" dirty="0">
                        <a:effectLst/>
                        <a:latin typeface="Calibri"/>
                        <a:ea typeface="Calibri"/>
                        <a:cs typeface="Times New Roman"/>
                      </a:endParaRPr>
                    </a:p>
                  </a:txBody>
                  <a:tcPr marL="54552" marR="54552" marT="0" marB="0"/>
                </a:tc>
              </a:tr>
              <a:tr h="290912">
                <a:tc>
                  <a:txBody>
                    <a:bodyPr/>
                    <a:lstStyle/>
                    <a:p>
                      <a:pPr marL="0" marR="0">
                        <a:lnSpc>
                          <a:spcPct val="200000"/>
                        </a:lnSpc>
                        <a:spcBef>
                          <a:spcPts val="0"/>
                        </a:spcBef>
                        <a:spcAft>
                          <a:spcPts val="0"/>
                        </a:spcAft>
                      </a:pPr>
                      <a:r>
                        <a:rPr lang="en-US" sz="900" dirty="0">
                          <a:effectLst/>
                        </a:rPr>
                        <a:t>Greece</a:t>
                      </a:r>
                      <a:endParaRPr lang="en-US" sz="900" dirty="0">
                        <a:effectLst/>
                        <a:latin typeface="Calibri"/>
                        <a:ea typeface="Calibri"/>
                        <a:cs typeface="Times New Roman"/>
                      </a:endParaRPr>
                    </a:p>
                  </a:txBody>
                  <a:tcPr marL="54552" marR="54552" marT="0" marB="0"/>
                </a:tc>
                <a:tc>
                  <a:txBody>
                    <a:bodyPr/>
                    <a:lstStyle/>
                    <a:p>
                      <a:pPr marL="0" marR="0">
                        <a:lnSpc>
                          <a:spcPct val="200000"/>
                        </a:lnSpc>
                        <a:spcBef>
                          <a:spcPts val="0"/>
                        </a:spcBef>
                        <a:spcAft>
                          <a:spcPts val="0"/>
                        </a:spcAft>
                      </a:pPr>
                      <a:r>
                        <a:rPr lang="en-US" sz="900">
                          <a:effectLst/>
                        </a:rPr>
                        <a:t> </a:t>
                      </a:r>
                      <a:endParaRPr lang="en-US" sz="900">
                        <a:effectLst/>
                        <a:latin typeface="Calibri"/>
                        <a:ea typeface="Calibri"/>
                        <a:cs typeface="Times New Roman"/>
                      </a:endParaRPr>
                    </a:p>
                  </a:txBody>
                  <a:tcPr marL="54552" marR="54552" marT="0" marB="0"/>
                </a:tc>
                <a:tc>
                  <a:txBody>
                    <a:bodyPr/>
                    <a:lstStyle/>
                    <a:p>
                      <a:pPr marL="0" marR="0">
                        <a:lnSpc>
                          <a:spcPct val="200000"/>
                        </a:lnSpc>
                        <a:spcBef>
                          <a:spcPts val="0"/>
                        </a:spcBef>
                        <a:spcAft>
                          <a:spcPts val="0"/>
                        </a:spcAft>
                      </a:pPr>
                      <a:r>
                        <a:rPr lang="en-US" sz="900" dirty="0">
                          <a:effectLst/>
                        </a:rPr>
                        <a:t>Slovenia</a:t>
                      </a:r>
                      <a:endParaRPr lang="en-US" sz="900" dirty="0">
                        <a:effectLst/>
                        <a:latin typeface="Calibri"/>
                        <a:ea typeface="Calibri"/>
                        <a:cs typeface="Times New Roman"/>
                      </a:endParaRPr>
                    </a:p>
                  </a:txBody>
                  <a:tcPr marL="54552" marR="54552" marT="0" marB="0"/>
                </a:tc>
              </a:tr>
              <a:tr h="290912">
                <a:tc>
                  <a:txBody>
                    <a:bodyPr/>
                    <a:lstStyle/>
                    <a:p>
                      <a:pPr marL="0" marR="0">
                        <a:lnSpc>
                          <a:spcPct val="200000"/>
                        </a:lnSpc>
                        <a:spcBef>
                          <a:spcPts val="0"/>
                        </a:spcBef>
                        <a:spcAft>
                          <a:spcPts val="0"/>
                        </a:spcAft>
                      </a:pPr>
                      <a:r>
                        <a:rPr lang="en-US" sz="900">
                          <a:effectLst/>
                        </a:rPr>
                        <a:t>Hungary</a:t>
                      </a:r>
                      <a:endParaRPr lang="en-US" sz="900">
                        <a:effectLst/>
                        <a:latin typeface="Calibri"/>
                        <a:ea typeface="Calibri"/>
                        <a:cs typeface="Times New Roman"/>
                      </a:endParaRPr>
                    </a:p>
                  </a:txBody>
                  <a:tcPr marL="54552" marR="54552" marT="0" marB="0"/>
                </a:tc>
                <a:tc>
                  <a:txBody>
                    <a:bodyPr/>
                    <a:lstStyle/>
                    <a:p>
                      <a:pPr marL="0" marR="0">
                        <a:lnSpc>
                          <a:spcPct val="200000"/>
                        </a:lnSpc>
                        <a:spcBef>
                          <a:spcPts val="0"/>
                        </a:spcBef>
                        <a:spcAft>
                          <a:spcPts val="0"/>
                        </a:spcAft>
                      </a:pPr>
                      <a:r>
                        <a:rPr lang="en-US" sz="900">
                          <a:effectLst/>
                        </a:rPr>
                        <a:t> </a:t>
                      </a:r>
                      <a:endParaRPr lang="en-US" sz="900">
                        <a:effectLst/>
                        <a:latin typeface="Calibri"/>
                        <a:ea typeface="Calibri"/>
                        <a:cs typeface="Times New Roman"/>
                      </a:endParaRPr>
                    </a:p>
                  </a:txBody>
                  <a:tcPr marL="54552" marR="54552" marT="0" marB="0"/>
                </a:tc>
                <a:tc>
                  <a:txBody>
                    <a:bodyPr/>
                    <a:lstStyle/>
                    <a:p>
                      <a:pPr marL="0" marR="0">
                        <a:lnSpc>
                          <a:spcPct val="200000"/>
                        </a:lnSpc>
                        <a:spcBef>
                          <a:spcPts val="0"/>
                        </a:spcBef>
                        <a:spcAft>
                          <a:spcPts val="0"/>
                        </a:spcAft>
                      </a:pPr>
                      <a:r>
                        <a:rPr lang="en-US" sz="900" dirty="0">
                          <a:effectLst/>
                        </a:rPr>
                        <a:t>Spain</a:t>
                      </a:r>
                      <a:endParaRPr lang="en-US" sz="900" dirty="0">
                        <a:effectLst/>
                        <a:latin typeface="Calibri"/>
                        <a:ea typeface="Calibri"/>
                        <a:cs typeface="Times New Roman"/>
                      </a:endParaRPr>
                    </a:p>
                  </a:txBody>
                  <a:tcPr marL="54552" marR="54552" marT="0" marB="0"/>
                </a:tc>
              </a:tr>
              <a:tr h="290912">
                <a:tc>
                  <a:txBody>
                    <a:bodyPr/>
                    <a:lstStyle/>
                    <a:p>
                      <a:pPr marL="0" marR="0">
                        <a:lnSpc>
                          <a:spcPct val="200000"/>
                        </a:lnSpc>
                        <a:spcBef>
                          <a:spcPts val="0"/>
                        </a:spcBef>
                        <a:spcAft>
                          <a:spcPts val="0"/>
                        </a:spcAft>
                      </a:pPr>
                      <a:r>
                        <a:rPr lang="en-US" sz="900">
                          <a:effectLst/>
                        </a:rPr>
                        <a:t>Iceland</a:t>
                      </a:r>
                      <a:endParaRPr lang="en-US" sz="900">
                        <a:effectLst/>
                        <a:latin typeface="Calibri"/>
                        <a:ea typeface="Calibri"/>
                        <a:cs typeface="Times New Roman"/>
                      </a:endParaRPr>
                    </a:p>
                  </a:txBody>
                  <a:tcPr marL="54552" marR="54552" marT="0" marB="0"/>
                </a:tc>
                <a:tc>
                  <a:txBody>
                    <a:bodyPr/>
                    <a:lstStyle/>
                    <a:p>
                      <a:pPr marL="0" marR="0">
                        <a:lnSpc>
                          <a:spcPct val="200000"/>
                        </a:lnSpc>
                        <a:spcBef>
                          <a:spcPts val="0"/>
                        </a:spcBef>
                        <a:spcAft>
                          <a:spcPts val="0"/>
                        </a:spcAft>
                      </a:pPr>
                      <a:r>
                        <a:rPr lang="en-US" sz="900">
                          <a:effectLst/>
                        </a:rPr>
                        <a:t> </a:t>
                      </a:r>
                      <a:endParaRPr lang="en-US" sz="900">
                        <a:effectLst/>
                        <a:latin typeface="Calibri"/>
                        <a:ea typeface="Calibri"/>
                        <a:cs typeface="Times New Roman"/>
                      </a:endParaRPr>
                    </a:p>
                  </a:txBody>
                  <a:tcPr marL="54552" marR="54552" marT="0" marB="0"/>
                </a:tc>
                <a:tc>
                  <a:txBody>
                    <a:bodyPr/>
                    <a:lstStyle/>
                    <a:p>
                      <a:pPr marL="0" marR="0">
                        <a:lnSpc>
                          <a:spcPct val="200000"/>
                        </a:lnSpc>
                        <a:spcBef>
                          <a:spcPts val="0"/>
                        </a:spcBef>
                        <a:spcAft>
                          <a:spcPts val="0"/>
                        </a:spcAft>
                      </a:pPr>
                      <a:r>
                        <a:rPr lang="en-US" sz="900" dirty="0">
                          <a:effectLst/>
                        </a:rPr>
                        <a:t>Sweden</a:t>
                      </a:r>
                      <a:endParaRPr lang="en-US" sz="900" dirty="0">
                        <a:effectLst/>
                        <a:latin typeface="Calibri"/>
                        <a:ea typeface="Calibri"/>
                        <a:cs typeface="Times New Roman"/>
                      </a:endParaRPr>
                    </a:p>
                  </a:txBody>
                  <a:tcPr marL="54552" marR="54552" marT="0" marB="0"/>
                </a:tc>
              </a:tr>
              <a:tr h="290912">
                <a:tc>
                  <a:txBody>
                    <a:bodyPr/>
                    <a:lstStyle/>
                    <a:p>
                      <a:pPr marL="0" marR="0">
                        <a:lnSpc>
                          <a:spcPct val="200000"/>
                        </a:lnSpc>
                        <a:spcBef>
                          <a:spcPts val="0"/>
                        </a:spcBef>
                        <a:spcAft>
                          <a:spcPts val="0"/>
                        </a:spcAft>
                      </a:pPr>
                      <a:r>
                        <a:rPr lang="en-US" sz="900">
                          <a:effectLst/>
                        </a:rPr>
                        <a:t>India</a:t>
                      </a:r>
                      <a:endParaRPr lang="en-US" sz="900">
                        <a:effectLst/>
                        <a:latin typeface="Calibri"/>
                        <a:ea typeface="Calibri"/>
                        <a:cs typeface="Times New Roman"/>
                      </a:endParaRPr>
                    </a:p>
                  </a:txBody>
                  <a:tcPr marL="54552" marR="54552" marT="0" marB="0"/>
                </a:tc>
                <a:tc>
                  <a:txBody>
                    <a:bodyPr/>
                    <a:lstStyle/>
                    <a:p>
                      <a:pPr marL="0" marR="0">
                        <a:lnSpc>
                          <a:spcPct val="200000"/>
                        </a:lnSpc>
                        <a:spcBef>
                          <a:spcPts val="0"/>
                        </a:spcBef>
                        <a:spcAft>
                          <a:spcPts val="0"/>
                        </a:spcAft>
                      </a:pPr>
                      <a:r>
                        <a:rPr lang="en-US" sz="900">
                          <a:effectLst/>
                        </a:rPr>
                        <a:t> </a:t>
                      </a:r>
                      <a:endParaRPr lang="en-US" sz="900">
                        <a:effectLst/>
                        <a:latin typeface="Calibri"/>
                        <a:ea typeface="Calibri"/>
                        <a:cs typeface="Times New Roman"/>
                      </a:endParaRPr>
                    </a:p>
                  </a:txBody>
                  <a:tcPr marL="54552" marR="54552" marT="0" marB="0"/>
                </a:tc>
                <a:tc>
                  <a:txBody>
                    <a:bodyPr/>
                    <a:lstStyle/>
                    <a:p>
                      <a:pPr marL="0" marR="0">
                        <a:lnSpc>
                          <a:spcPct val="200000"/>
                        </a:lnSpc>
                        <a:spcBef>
                          <a:spcPts val="0"/>
                        </a:spcBef>
                        <a:spcAft>
                          <a:spcPts val="0"/>
                        </a:spcAft>
                      </a:pPr>
                      <a:r>
                        <a:rPr lang="en-US" sz="900" dirty="0">
                          <a:effectLst/>
                        </a:rPr>
                        <a:t>Switzerland</a:t>
                      </a:r>
                      <a:endParaRPr lang="en-US" sz="900" dirty="0">
                        <a:effectLst/>
                        <a:latin typeface="Calibri"/>
                        <a:ea typeface="Calibri"/>
                        <a:cs typeface="Times New Roman"/>
                      </a:endParaRPr>
                    </a:p>
                  </a:txBody>
                  <a:tcPr marL="54552" marR="54552" marT="0" marB="0"/>
                </a:tc>
              </a:tr>
              <a:tr h="290912">
                <a:tc>
                  <a:txBody>
                    <a:bodyPr/>
                    <a:lstStyle/>
                    <a:p>
                      <a:pPr marL="0" marR="0">
                        <a:lnSpc>
                          <a:spcPct val="200000"/>
                        </a:lnSpc>
                        <a:spcBef>
                          <a:spcPts val="0"/>
                        </a:spcBef>
                        <a:spcAft>
                          <a:spcPts val="0"/>
                        </a:spcAft>
                      </a:pPr>
                      <a:r>
                        <a:rPr lang="en-US" sz="900">
                          <a:effectLst/>
                        </a:rPr>
                        <a:t>Ireland</a:t>
                      </a:r>
                      <a:endParaRPr lang="en-US" sz="900">
                        <a:effectLst/>
                        <a:latin typeface="Calibri"/>
                        <a:ea typeface="Calibri"/>
                        <a:cs typeface="Times New Roman"/>
                      </a:endParaRPr>
                    </a:p>
                  </a:txBody>
                  <a:tcPr marL="54552" marR="54552" marT="0" marB="0"/>
                </a:tc>
                <a:tc>
                  <a:txBody>
                    <a:bodyPr/>
                    <a:lstStyle/>
                    <a:p>
                      <a:pPr marL="0" marR="0">
                        <a:lnSpc>
                          <a:spcPct val="200000"/>
                        </a:lnSpc>
                        <a:spcBef>
                          <a:spcPts val="0"/>
                        </a:spcBef>
                        <a:spcAft>
                          <a:spcPts val="0"/>
                        </a:spcAft>
                      </a:pPr>
                      <a:r>
                        <a:rPr lang="en-US" sz="900">
                          <a:effectLst/>
                        </a:rPr>
                        <a:t> </a:t>
                      </a:r>
                      <a:endParaRPr lang="en-US" sz="900">
                        <a:effectLst/>
                        <a:latin typeface="Calibri"/>
                        <a:ea typeface="Calibri"/>
                        <a:cs typeface="Times New Roman"/>
                      </a:endParaRPr>
                    </a:p>
                  </a:txBody>
                  <a:tcPr marL="54552" marR="54552" marT="0" marB="0"/>
                </a:tc>
                <a:tc>
                  <a:txBody>
                    <a:bodyPr/>
                    <a:lstStyle/>
                    <a:p>
                      <a:pPr marL="0" marR="0">
                        <a:lnSpc>
                          <a:spcPct val="200000"/>
                        </a:lnSpc>
                        <a:spcBef>
                          <a:spcPts val="0"/>
                        </a:spcBef>
                        <a:spcAft>
                          <a:spcPts val="0"/>
                        </a:spcAft>
                      </a:pPr>
                      <a:r>
                        <a:rPr lang="en-US" sz="900" dirty="0">
                          <a:effectLst/>
                        </a:rPr>
                        <a:t>United Kingdom</a:t>
                      </a:r>
                      <a:endParaRPr lang="en-US" sz="900" dirty="0">
                        <a:effectLst/>
                        <a:latin typeface="Calibri"/>
                        <a:ea typeface="Calibri"/>
                        <a:cs typeface="Times New Roman"/>
                      </a:endParaRPr>
                    </a:p>
                  </a:txBody>
                  <a:tcPr marL="54552" marR="54552" marT="0" marB="0"/>
                </a:tc>
              </a:tr>
              <a:tr h="290912">
                <a:tc>
                  <a:txBody>
                    <a:bodyPr/>
                    <a:lstStyle/>
                    <a:p>
                      <a:pPr marL="0" marR="0">
                        <a:lnSpc>
                          <a:spcPct val="200000"/>
                        </a:lnSpc>
                        <a:spcBef>
                          <a:spcPts val="0"/>
                        </a:spcBef>
                        <a:spcAft>
                          <a:spcPts val="0"/>
                        </a:spcAft>
                      </a:pPr>
                      <a:r>
                        <a:rPr lang="en-US" sz="900">
                          <a:effectLst/>
                        </a:rPr>
                        <a:t>Italy</a:t>
                      </a:r>
                      <a:endParaRPr lang="en-US" sz="900">
                        <a:effectLst/>
                        <a:latin typeface="Calibri"/>
                        <a:ea typeface="Calibri"/>
                        <a:cs typeface="Times New Roman"/>
                      </a:endParaRPr>
                    </a:p>
                  </a:txBody>
                  <a:tcPr marL="54552" marR="54552" marT="0" marB="0"/>
                </a:tc>
                <a:tc>
                  <a:txBody>
                    <a:bodyPr/>
                    <a:lstStyle/>
                    <a:p>
                      <a:pPr marL="0" marR="0">
                        <a:lnSpc>
                          <a:spcPct val="200000"/>
                        </a:lnSpc>
                        <a:spcBef>
                          <a:spcPts val="0"/>
                        </a:spcBef>
                        <a:spcAft>
                          <a:spcPts val="0"/>
                        </a:spcAft>
                      </a:pPr>
                      <a:r>
                        <a:rPr lang="en-US" sz="900">
                          <a:effectLst/>
                        </a:rPr>
                        <a:t> </a:t>
                      </a:r>
                      <a:endParaRPr lang="en-US" sz="900">
                        <a:effectLst/>
                        <a:latin typeface="Calibri"/>
                        <a:ea typeface="Calibri"/>
                        <a:cs typeface="Times New Roman"/>
                      </a:endParaRPr>
                    </a:p>
                  </a:txBody>
                  <a:tcPr marL="54552" marR="54552" marT="0" marB="0"/>
                </a:tc>
                <a:tc>
                  <a:txBody>
                    <a:bodyPr/>
                    <a:lstStyle/>
                    <a:p>
                      <a:pPr marL="0" marR="0">
                        <a:lnSpc>
                          <a:spcPct val="200000"/>
                        </a:lnSpc>
                        <a:spcBef>
                          <a:spcPts val="0"/>
                        </a:spcBef>
                        <a:spcAft>
                          <a:spcPts val="0"/>
                        </a:spcAft>
                      </a:pPr>
                      <a:r>
                        <a:rPr lang="en-US" sz="900" dirty="0">
                          <a:effectLst/>
                        </a:rPr>
                        <a:t>United States</a:t>
                      </a:r>
                      <a:endParaRPr lang="en-US" sz="900" dirty="0">
                        <a:effectLst/>
                        <a:latin typeface="Calibri"/>
                        <a:ea typeface="Calibri"/>
                        <a:cs typeface="Times New Roman"/>
                      </a:endParaRPr>
                    </a:p>
                  </a:txBody>
                  <a:tcPr marL="54552" marR="54552" marT="0" marB="0"/>
                </a:tc>
              </a:tr>
            </a:tbl>
          </a:graphicData>
        </a:graphic>
      </p:graphicFrame>
      <p:pic>
        <p:nvPicPr>
          <p:cNvPr id="5" name="Picture 4" descr="http://www.gmo-free-regions.org/typo3temp/pics/4de4b61768.jpg">
            <a:hlinkClick r:id="rId3" tgtFrame="&quot;thePicture&quot;"/>
          </p:cNvPr>
          <p:cNvPicPr/>
          <p:nvPr/>
        </p:nvPicPr>
        <p:blipFill>
          <a:blip r:embed="rId4">
            <a:extLst>
              <a:ext uri="{28A0092B-C50C-407E-A947-70E740481C1C}">
                <a14:useLocalDpi xmlns:a14="http://schemas.microsoft.com/office/drawing/2010/main" val="0"/>
              </a:ext>
            </a:extLst>
          </a:blip>
          <a:srcRect/>
          <a:stretch>
            <a:fillRect/>
          </a:stretch>
        </p:blipFill>
        <p:spPr bwMode="auto">
          <a:xfrm>
            <a:off x="4571999" y="1371600"/>
            <a:ext cx="4038601" cy="3886200"/>
          </a:xfrm>
          <a:prstGeom prst="rect">
            <a:avLst/>
          </a:prstGeom>
          <a:noFill/>
          <a:ln>
            <a:noFill/>
          </a:ln>
        </p:spPr>
      </p:pic>
      <p:pic>
        <p:nvPicPr>
          <p:cNvPr id="6" name="Picture 5" descr="http://www.gmo-free-regions.org/uploads/pics/legend_05.jpg">
            <a:hlinkClick r:id="rId5"/>
          </p:cNvPr>
          <p:cNvPicPr/>
          <p:nvPr/>
        </p:nvPicPr>
        <p:blipFill>
          <a:blip r:embed="rId6">
            <a:extLst>
              <a:ext uri="{28A0092B-C50C-407E-A947-70E740481C1C}">
                <a14:useLocalDpi xmlns:a14="http://schemas.microsoft.com/office/drawing/2010/main" val="0"/>
              </a:ext>
            </a:extLst>
          </a:blip>
          <a:srcRect/>
          <a:stretch>
            <a:fillRect/>
          </a:stretch>
        </p:blipFill>
        <p:spPr bwMode="auto">
          <a:xfrm>
            <a:off x="4571999" y="5562600"/>
            <a:ext cx="2514601" cy="762000"/>
          </a:xfrm>
          <a:prstGeom prst="rect">
            <a:avLst/>
          </a:prstGeom>
          <a:noFill/>
          <a:ln>
            <a:noFill/>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It Really a Fair Share?</a:t>
            </a:r>
            <a:endParaRPr lang="en-US" dirty="0"/>
          </a:p>
        </p:txBody>
      </p:sp>
      <p:sp>
        <p:nvSpPr>
          <p:cNvPr id="3" name="Content Placeholder 2"/>
          <p:cNvSpPr>
            <a:spLocks noGrp="1"/>
          </p:cNvSpPr>
          <p:nvPr>
            <p:ph idx="1"/>
          </p:nvPr>
        </p:nvSpPr>
        <p:spPr/>
        <p:txBody>
          <a:bodyPr>
            <a:normAutofit lnSpcReduction="10000"/>
          </a:bodyPr>
          <a:lstStyle/>
          <a:p>
            <a:r>
              <a:rPr lang="en-US" dirty="0" smtClean="0"/>
              <a:t>Bought 95% of Indian market</a:t>
            </a:r>
          </a:p>
          <a:p>
            <a:pPr lvl="1"/>
            <a:r>
              <a:rPr lang="en-US" dirty="0" smtClean="0"/>
              <a:t>Suing for </a:t>
            </a:r>
            <a:r>
              <a:rPr lang="en-US" dirty="0" err="1" smtClean="0"/>
              <a:t>biopiracy</a:t>
            </a:r>
            <a:endParaRPr lang="en-US" dirty="0" smtClean="0"/>
          </a:p>
          <a:p>
            <a:pPr lvl="1"/>
            <a:r>
              <a:rPr lang="en-US" dirty="0" smtClean="0"/>
              <a:t>250,000 farmer suicides</a:t>
            </a:r>
          </a:p>
          <a:p>
            <a:endParaRPr lang="en-US" dirty="0" smtClean="0"/>
          </a:p>
          <a:p>
            <a:r>
              <a:rPr lang="en-US" dirty="0" smtClean="0"/>
              <a:t>$1.5 billion soy industry</a:t>
            </a:r>
          </a:p>
          <a:p>
            <a:endParaRPr lang="en-US" dirty="0" smtClean="0"/>
          </a:p>
          <a:p>
            <a:r>
              <a:rPr lang="en-US" dirty="0" smtClean="0"/>
              <a:t>$895 million first year vegetable industry</a:t>
            </a:r>
          </a:p>
          <a:p>
            <a:endParaRPr lang="en-US" dirty="0" smtClean="0"/>
          </a:p>
          <a:p>
            <a:r>
              <a:rPr lang="en-US" dirty="0" smtClean="0"/>
              <a:t>Stocks are up 25% </a:t>
            </a:r>
            <a:endParaRPr lang="en-US" dirty="0"/>
          </a:p>
        </p:txBody>
      </p:sp>
    </p:spTree>
    <p:extLst>
      <p:ext uri="{BB962C8B-B14F-4D97-AF65-F5344CB8AC3E}">
        <p14:creationId xmlns:p14="http://schemas.microsoft.com/office/powerpoint/2010/main" val="26600858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We Do?</a:t>
            </a:r>
            <a:endParaRPr lang="en-US" dirty="0"/>
          </a:p>
        </p:txBody>
      </p:sp>
      <p:sp>
        <p:nvSpPr>
          <p:cNvPr id="3" name="Content Placeholder 2"/>
          <p:cNvSpPr>
            <a:spLocks noGrp="1"/>
          </p:cNvSpPr>
          <p:nvPr>
            <p:ph idx="1"/>
          </p:nvPr>
        </p:nvSpPr>
        <p:spPr/>
        <p:txBody>
          <a:bodyPr/>
          <a:lstStyle/>
          <a:p>
            <a:r>
              <a:rPr lang="en-US" dirty="0" smtClean="0"/>
              <a:t>Right2Know March Oct. 11-16</a:t>
            </a:r>
          </a:p>
          <a:p>
            <a:r>
              <a:rPr lang="en-US" dirty="0" smtClean="0"/>
              <a:t>Truth In Labeling Coalition</a:t>
            </a:r>
          </a:p>
          <a:p>
            <a:r>
              <a:rPr lang="en-US" dirty="0" smtClean="0"/>
              <a:t>Food Democracy Now!</a:t>
            </a:r>
          </a:p>
          <a:p>
            <a:r>
              <a:rPr lang="en-US" dirty="0" smtClean="0"/>
              <a:t>Just Label It!</a:t>
            </a:r>
            <a:endParaRPr lang="en-US" dirty="0"/>
          </a:p>
        </p:txBody>
      </p:sp>
      <p:pic>
        <p:nvPicPr>
          <p:cNvPr id="1026" name="Picture 2" descr="http://ukiahcommunityblog.files.wordpress.com/2010/02/e.jpg?w=60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3200400"/>
            <a:ext cx="2514600" cy="173355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t3.gstatic.com/images?q=tbn:ANd9GcSbh1DTFZ1Z6aXays64cgRXVOgwOvivjuWaLDbSpXpnlkfnOKd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86032" y="5187995"/>
            <a:ext cx="3295650" cy="139065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mountainroseblog.com/wp-content/uploads/2011/10/just_label_it_logo.png">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47800" y="5187995"/>
            <a:ext cx="3695700" cy="1171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9375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Monsanto as a Biotech Co.</a:t>
            </a:r>
            <a:endParaRPr lang="en-US" dirty="0"/>
          </a:p>
        </p:txBody>
      </p:sp>
      <p:sp>
        <p:nvSpPr>
          <p:cNvPr id="3" name="Content Placeholder 2"/>
          <p:cNvSpPr>
            <a:spLocks noGrp="1"/>
          </p:cNvSpPr>
          <p:nvPr>
            <p:ph idx="1"/>
          </p:nvPr>
        </p:nvSpPr>
        <p:spPr/>
        <p:txBody>
          <a:bodyPr/>
          <a:lstStyle/>
          <a:p>
            <a:r>
              <a:rPr lang="en-US" dirty="0" smtClean="0"/>
              <a:t>Producing More</a:t>
            </a:r>
          </a:p>
          <a:p>
            <a:pPr lvl="1"/>
            <a:r>
              <a:rPr lang="en-US" dirty="0" smtClean="0"/>
              <a:t>Goal to double yields by 2030</a:t>
            </a:r>
          </a:p>
          <a:p>
            <a:endParaRPr lang="en-US" dirty="0" smtClean="0"/>
          </a:p>
          <a:p>
            <a:r>
              <a:rPr lang="en-US" dirty="0" smtClean="0"/>
              <a:t> Conserving More</a:t>
            </a:r>
          </a:p>
          <a:p>
            <a:pPr lvl="1"/>
            <a:r>
              <a:rPr lang="en-US" dirty="0" smtClean="0"/>
              <a:t>GM seeds require less resources</a:t>
            </a:r>
          </a:p>
          <a:p>
            <a:endParaRPr lang="en-US" dirty="0" smtClean="0"/>
          </a:p>
          <a:p>
            <a:r>
              <a:rPr lang="en-US" dirty="0" smtClean="0"/>
              <a:t>Improving Lives</a:t>
            </a:r>
          </a:p>
          <a:p>
            <a:pPr lvl="1"/>
            <a:r>
              <a:rPr lang="en-US" dirty="0" smtClean="0"/>
              <a:t>GM seeds benefit 5 million small farmers</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Monsanto as a Biotech Co.</a:t>
            </a:r>
            <a:endParaRPr lang="en-US" dirty="0"/>
          </a:p>
        </p:txBody>
      </p:sp>
      <p:sp>
        <p:nvSpPr>
          <p:cNvPr id="3" name="Content Placeholder 2"/>
          <p:cNvSpPr>
            <a:spLocks noGrp="1"/>
          </p:cNvSpPr>
          <p:nvPr>
            <p:ph idx="1"/>
          </p:nvPr>
        </p:nvSpPr>
        <p:spPr>
          <a:xfrm>
            <a:off x="1435608" y="1447800"/>
            <a:ext cx="7498080" cy="5181600"/>
          </a:xfrm>
        </p:spPr>
        <p:txBody>
          <a:bodyPr>
            <a:normAutofit lnSpcReduction="10000"/>
          </a:bodyPr>
          <a:lstStyle/>
          <a:p>
            <a:r>
              <a:rPr lang="en-US" dirty="0" smtClean="0"/>
              <a:t>Plant Patent Act of 1930</a:t>
            </a:r>
          </a:p>
          <a:p>
            <a:pPr lvl="1"/>
            <a:r>
              <a:rPr lang="en-US" dirty="0" smtClean="0"/>
              <a:t>Allow the patenting of organisms in nature</a:t>
            </a:r>
          </a:p>
          <a:p>
            <a:r>
              <a:rPr lang="en-US" dirty="0" smtClean="0"/>
              <a:t>Biotechnology 	</a:t>
            </a:r>
          </a:p>
          <a:p>
            <a:pPr lvl="1"/>
            <a:r>
              <a:rPr lang="en-US" dirty="0" smtClean="0"/>
              <a:t>Process of inserting DNA from one organism into another</a:t>
            </a:r>
          </a:p>
          <a:p>
            <a:pPr lvl="1"/>
            <a:r>
              <a:rPr lang="en-US" dirty="0"/>
              <a:t>E</a:t>
            </a:r>
            <a:r>
              <a:rPr lang="en-US" dirty="0" smtClean="0"/>
              <a:t>xpress traits otherwise not naturally bred</a:t>
            </a:r>
          </a:p>
          <a:p>
            <a:pPr lvl="2"/>
            <a:r>
              <a:rPr lang="en-US" dirty="0" smtClean="0"/>
              <a:t>Herbicide Tolerance</a:t>
            </a:r>
          </a:p>
          <a:p>
            <a:pPr lvl="2"/>
            <a:r>
              <a:rPr lang="en-US" dirty="0" smtClean="0"/>
              <a:t>Viral Resistance</a:t>
            </a:r>
          </a:p>
          <a:p>
            <a:pPr lvl="2"/>
            <a:r>
              <a:rPr lang="en-US" dirty="0" smtClean="0"/>
              <a:t>Insect Resistance</a:t>
            </a:r>
          </a:p>
          <a:p>
            <a:pPr lvl="1"/>
            <a:r>
              <a:rPr lang="en-US" dirty="0" smtClean="0"/>
              <a:t>Stacking involves incorporating more than one trait</a:t>
            </a:r>
          </a:p>
        </p:txBody>
      </p:sp>
    </p:spTree>
    <p:extLst>
      <p:ext uri="{BB962C8B-B14F-4D97-AF65-F5344CB8AC3E}">
        <p14:creationId xmlns:p14="http://schemas.microsoft.com/office/powerpoint/2010/main" val="34913772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Natural Insect Resistance</a:t>
            </a:r>
            <a:endParaRPr lang="en-US" dirty="0"/>
          </a:p>
        </p:txBody>
      </p:sp>
      <p:sp>
        <p:nvSpPr>
          <p:cNvPr id="3" name="Content Placeholder 2"/>
          <p:cNvSpPr>
            <a:spLocks noGrp="1"/>
          </p:cNvSpPr>
          <p:nvPr>
            <p:ph idx="1"/>
          </p:nvPr>
        </p:nvSpPr>
        <p:spPr>
          <a:xfrm>
            <a:off x="1435608" y="1447800"/>
            <a:ext cx="7498080" cy="5029200"/>
          </a:xfrm>
        </p:spPr>
        <p:txBody>
          <a:bodyPr>
            <a:normAutofit/>
          </a:bodyPr>
          <a:lstStyle/>
          <a:p>
            <a:r>
              <a:rPr lang="en-US" dirty="0"/>
              <a:t>G</a:t>
            </a:r>
            <a:r>
              <a:rPr lang="en-US" dirty="0" smtClean="0"/>
              <a:t>round bacteria </a:t>
            </a:r>
            <a:r>
              <a:rPr lang="en-US" i="1" dirty="0" smtClean="0"/>
              <a:t>Bacillus thuringiensis</a:t>
            </a:r>
            <a:r>
              <a:rPr lang="en-US" dirty="0" smtClean="0"/>
              <a:t> (Bt)</a:t>
            </a:r>
          </a:p>
          <a:p>
            <a:pPr lvl="1"/>
            <a:r>
              <a:rPr lang="en-US" dirty="0" smtClean="0"/>
              <a:t>Creates a crystal that makes </a:t>
            </a:r>
            <a:r>
              <a:rPr lang="en-US" dirty="0" smtClean="0"/>
              <a:t>Bt </a:t>
            </a:r>
            <a:r>
              <a:rPr lang="en-US" dirty="0" err="1" smtClean="0"/>
              <a:t>protoxin</a:t>
            </a:r>
            <a:endParaRPr lang="en-US" dirty="0"/>
          </a:p>
          <a:p>
            <a:pPr lvl="1"/>
            <a:r>
              <a:rPr lang="en-US" dirty="0" smtClean="0"/>
              <a:t>Toxin </a:t>
            </a:r>
            <a:r>
              <a:rPr lang="en-US" dirty="0" smtClean="0"/>
              <a:t>activates in the gut of the insect </a:t>
            </a:r>
          </a:p>
          <a:p>
            <a:pPr lvl="2"/>
            <a:r>
              <a:rPr lang="en-US" dirty="0" smtClean="0"/>
              <a:t>Enzyme receptors in gut shaped to fit </a:t>
            </a:r>
            <a:r>
              <a:rPr lang="en-US" smtClean="0"/>
              <a:t>Cry delta-</a:t>
            </a:r>
            <a:r>
              <a:rPr lang="en-US" smtClean="0"/>
              <a:t>endotoxin</a:t>
            </a:r>
            <a:endParaRPr lang="en-US" dirty="0" smtClean="0"/>
          </a:p>
          <a:p>
            <a:pPr lvl="2"/>
            <a:r>
              <a:rPr lang="en-US" dirty="0" smtClean="0"/>
              <a:t>Receptors different in every species of insect</a:t>
            </a:r>
          </a:p>
          <a:p>
            <a:pPr lvl="3"/>
            <a:r>
              <a:rPr lang="en-US" dirty="0" smtClean="0"/>
              <a:t>Over 200 known Cry endotoxins allow for specificity</a:t>
            </a:r>
          </a:p>
          <a:p>
            <a:pPr lvl="2"/>
            <a:r>
              <a:rPr lang="en-US" dirty="0" smtClean="0"/>
              <a:t>Receptors DIFFERENT than the ones in humans</a:t>
            </a:r>
          </a:p>
          <a:p>
            <a:pPr lvl="1"/>
            <a:r>
              <a:rPr lang="en-US" dirty="0" smtClean="0"/>
              <a:t>Destroys gut and allows bacteria to kill insect</a:t>
            </a:r>
          </a:p>
          <a:p>
            <a:pPr lvl="1" algn="ctr">
              <a:buNone/>
            </a:pPr>
            <a:r>
              <a:rPr lang="en-US" sz="2000" dirty="0" smtClean="0">
                <a:solidFill>
                  <a:srgbClr val="DA6D00"/>
                </a:solidFill>
                <a:hlinkClick r:id="rId3"/>
              </a:rPr>
              <a:t>http://www.bt.ucsd.edu/movies/bt.swf</a:t>
            </a:r>
            <a:r>
              <a:rPr lang="en-US" sz="2000" dirty="0" smtClean="0">
                <a:solidFill>
                  <a:srgbClr val="DA6D00"/>
                </a:solidFill>
              </a:rPr>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5257800" y="274320"/>
            <a:ext cx="3675888" cy="1173480"/>
          </a:xfrm>
        </p:spPr>
        <p:txBody>
          <a:bodyPr>
            <a:normAutofit fontScale="90000"/>
          </a:bodyPr>
          <a:lstStyle/>
          <a:p>
            <a:r>
              <a:rPr lang="en-US" dirty="0" smtClean="0"/>
              <a:t>Recombinant DNA (</a:t>
            </a:r>
            <a:r>
              <a:rPr lang="en-US" dirty="0" err="1" smtClean="0"/>
              <a:t>rDNA</a:t>
            </a:r>
            <a:r>
              <a:rPr lang="en-US" dirty="0" smtClean="0"/>
              <a:t>)</a:t>
            </a:r>
            <a:endParaRPr lang="en-US" dirty="0"/>
          </a:p>
        </p:txBody>
      </p:sp>
      <p:pic>
        <p:nvPicPr>
          <p:cNvPr id="11" name="Content Placeholder 10" descr="rdna.gif"/>
          <p:cNvPicPr>
            <a:picLocks noGrp="1" noChangeAspect="1"/>
          </p:cNvPicPr>
          <p:nvPr>
            <p:ph sz="half" idx="1"/>
          </p:nvPr>
        </p:nvPicPr>
        <p:blipFill>
          <a:blip r:embed="rId3" cstate="print"/>
          <a:stretch>
            <a:fillRect/>
          </a:stretch>
        </p:blipFill>
        <p:spPr>
          <a:xfrm>
            <a:off x="1143000" y="244476"/>
            <a:ext cx="3886200" cy="6477000"/>
          </a:xfrm>
        </p:spPr>
      </p:pic>
      <p:sp>
        <p:nvSpPr>
          <p:cNvPr id="10" name="Content Placeholder 9"/>
          <p:cNvSpPr>
            <a:spLocks noGrp="1"/>
          </p:cNvSpPr>
          <p:nvPr>
            <p:ph sz="half" idx="2"/>
          </p:nvPr>
        </p:nvSpPr>
        <p:spPr/>
        <p:txBody>
          <a:bodyPr/>
          <a:lstStyle/>
          <a:p>
            <a:r>
              <a:rPr lang="en-US" dirty="0" smtClean="0"/>
              <a:t>Use restriction enzymes to cleave DNA and Plasmids</a:t>
            </a:r>
          </a:p>
          <a:p>
            <a:r>
              <a:rPr lang="en-US" dirty="0" smtClean="0"/>
              <a:t>Incubate plant cells in bacteria</a:t>
            </a:r>
          </a:p>
          <a:p>
            <a:r>
              <a:rPr lang="en-US" dirty="0" smtClean="0"/>
              <a:t>Select successful plant cells</a:t>
            </a:r>
          </a:p>
          <a:p>
            <a:pPr marL="82296" indent="0">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Compositional Analysis</a:t>
            </a:r>
            <a:endParaRPr lang="en-US" dirty="0"/>
          </a:p>
        </p:txBody>
      </p:sp>
      <p:sp>
        <p:nvSpPr>
          <p:cNvPr id="3" name="Content Placeholder 2"/>
          <p:cNvSpPr>
            <a:spLocks noGrp="1"/>
          </p:cNvSpPr>
          <p:nvPr>
            <p:ph idx="1"/>
          </p:nvPr>
        </p:nvSpPr>
        <p:spPr/>
        <p:txBody>
          <a:bodyPr>
            <a:normAutofit lnSpcReduction="10000"/>
          </a:bodyPr>
          <a:lstStyle/>
          <a:p>
            <a:r>
              <a:rPr lang="en-US" dirty="0" smtClean="0"/>
              <a:t>Is the gene known to be safe?</a:t>
            </a:r>
          </a:p>
          <a:p>
            <a:endParaRPr lang="en-US" dirty="0" smtClean="0"/>
          </a:p>
          <a:p>
            <a:r>
              <a:rPr lang="en-US" dirty="0" smtClean="0"/>
              <a:t>Is the product made by gene insertion safe?</a:t>
            </a:r>
          </a:p>
          <a:p>
            <a:endParaRPr lang="en-US" dirty="0" smtClean="0"/>
          </a:p>
          <a:p>
            <a:r>
              <a:rPr lang="en-US" dirty="0" smtClean="0"/>
              <a:t>Did only one copy of the gene get inserted?</a:t>
            </a:r>
          </a:p>
          <a:p>
            <a:endParaRPr lang="en-US" dirty="0" smtClean="0"/>
          </a:p>
          <a:p>
            <a:r>
              <a:rPr lang="en-US" dirty="0" smtClean="0"/>
              <a:t>Is the new DNA safe for consumption?</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Animal Performance Assessment</a:t>
            </a:r>
            <a:endParaRPr lang="en-US" dirty="0"/>
          </a:p>
        </p:txBody>
      </p:sp>
      <p:sp>
        <p:nvSpPr>
          <p:cNvPr id="3" name="Content Placeholder 2"/>
          <p:cNvSpPr>
            <a:spLocks noGrp="1"/>
          </p:cNvSpPr>
          <p:nvPr>
            <p:ph idx="1"/>
          </p:nvPr>
        </p:nvSpPr>
        <p:spPr/>
        <p:txBody>
          <a:bodyPr/>
          <a:lstStyle/>
          <a:p>
            <a:r>
              <a:rPr lang="en-US" dirty="0" smtClean="0"/>
              <a:t>42-Day broiler study on chickens</a:t>
            </a:r>
          </a:p>
          <a:p>
            <a:pPr lvl="1"/>
            <a:r>
              <a:rPr lang="en-US" dirty="0" smtClean="0"/>
              <a:t>Rapid growth rate of chicks allows for the detection of obvious hindrances</a:t>
            </a:r>
          </a:p>
          <a:p>
            <a:endParaRPr lang="en-US" dirty="0" smtClean="0"/>
          </a:p>
          <a:p>
            <a:r>
              <a:rPr lang="en-US" dirty="0" smtClean="0"/>
              <a:t>90-Day rat feeding study</a:t>
            </a:r>
          </a:p>
          <a:p>
            <a:pPr lvl="1"/>
            <a:r>
              <a:rPr lang="en-US" dirty="0" smtClean="0"/>
              <a:t>Involves a toxicology study</a:t>
            </a:r>
          </a:p>
          <a:p>
            <a:pPr lvl="1"/>
            <a:r>
              <a:rPr lang="en-US" dirty="0" smtClean="0"/>
              <a:t>Evaluates blood chemistries, tissue pathologies, and organ weights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Government Evaluation</a:t>
            </a:r>
            <a:endParaRPr lang="en-US" dirty="0"/>
          </a:p>
        </p:txBody>
      </p:sp>
      <p:sp>
        <p:nvSpPr>
          <p:cNvPr id="3" name="Content Placeholder 2"/>
          <p:cNvSpPr>
            <a:spLocks noGrp="1"/>
          </p:cNvSpPr>
          <p:nvPr>
            <p:ph idx="1"/>
          </p:nvPr>
        </p:nvSpPr>
        <p:spPr/>
        <p:txBody>
          <a:bodyPr/>
          <a:lstStyle/>
          <a:p>
            <a:r>
              <a:rPr lang="en-US" dirty="0" smtClean="0"/>
              <a:t>Submit reports to two of the three: </a:t>
            </a:r>
          </a:p>
          <a:p>
            <a:pPr lvl="1"/>
            <a:r>
              <a:rPr lang="en-US" dirty="0" smtClean="0"/>
              <a:t>Food and Drug Administration (FDA)</a:t>
            </a:r>
          </a:p>
          <a:p>
            <a:pPr lvl="1"/>
            <a:r>
              <a:rPr lang="en-US" dirty="0" smtClean="0"/>
              <a:t>Environmental Protection Agency (EPA)</a:t>
            </a:r>
          </a:p>
          <a:p>
            <a:pPr lvl="1"/>
            <a:r>
              <a:rPr lang="en-US" dirty="0" smtClean="0"/>
              <a:t>United States Department of Agriculture (USDA)</a:t>
            </a:r>
          </a:p>
          <a:p>
            <a:r>
              <a:rPr lang="en-US" dirty="0" smtClean="0"/>
              <a:t>Approval given with “no further questions” if the crops are deemed “as safe as” conventional counterparts</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Custom 1">
      <a:dk1>
        <a:srgbClr val="3A422F"/>
      </a:dk1>
      <a:lt1>
        <a:sysClr val="window" lastClr="FFFFFF"/>
      </a:lt1>
      <a:dk2>
        <a:srgbClr val="ABB89D"/>
      </a:dk2>
      <a:lt2>
        <a:srgbClr val="C7CFBD"/>
      </a:lt2>
      <a:accent1>
        <a:srgbClr val="566347"/>
      </a:accent1>
      <a:accent2>
        <a:srgbClr val="F6DE55"/>
      </a:accent2>
      <a:accent3>
        <a:srgbClr val="A7C6CF"/>
      </a:accent3>
      <a:accent4>
        <a:srgbClr val="CBCDD1"/>
      </a:accent4>
      <a:accent5>
        <a:srgbClr val="9E9273"/>
      </a:accent5>
      <a:accent6>
        <a:srgbClr val="7E848D"/>
      </a:accent6>
      <a:hlink>
        <a:srgbClr val="3A422F"/>
      </a:hlink>
      <a:folHlink>
        <a:srgbClr val="3A422F"/>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2466</TotalTime>
  <Words>3789</Words>
  <Application>Microsoft Office PowerPoint</Application>
  <PresentationFormat>On-screen Show (4:3)</PresentationFormat>
  <Paragraphs>308</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Solstice</vt:lpstr>
      <vt:lpstr> </vt:lpstr>
      <vt:lpstr>Monsanto Chemical Co.</vt:lpstr>
      <vt:lpstr>Monsanto as a Biotech Co.</vt:lpstr>
      <vt:lpstr>Monsanto as a Biotech Co.</vt:lpstr>
      <vt:lpstr>Natural Insect Resistance</vt:lpstr>
      <vt:lpstr>Recombinant DNA (rDNA)</vt:lpstr>
      <vt:lpstr>Compositional Analysis</vt:lpstr>
      <vt:lpstr>Animal Performance Assessment</vt:lpstr>
      <vt:lpstr>Government Evaluation</vt:lpstr>
      <vt:lpstr>Revolving Door</vt:lpstr>
      <vt:lpstr>Corporate Loopholes</vt:lpstr>
      <vt:lpstr>Potential Health Risks</vt:lpstr>
      <vt:lpstr>PowerPoint Presentation</vt:lpstr>
      <vt:lpstr>Longitudinal Study On Mice</vt:lpstr>
      <vt:lpstr>Study On Old and Weaning Mice</vt:lpstr>
      <vt:lpstr>Cross Contamination</vt:lpstr>
      <vt:lpstr>Superweeds</vt:lpstr>
      <vt:lpstr>Superbugs</vt:lpstr>
      <vt:lpstr>GMO “Golden Snail”</vt:lpstr>
      <vt:lpstr>GMO-Free Regions 2010</vt:lpstr>
      <vt:lpstr>Is It Really a Fair Share?</vt:lpstr>
      <vt:lpstr>What Can We Do?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Brittany</dc:creator>
  <cp:lastModifiedBy>Brittany</cp:lastModifiedBy>
  <cp:revision>144</cp:revision>
  <dcterms:created xsi:type="dcterms:W3CDTF">2011-11-06T15:29:57Z</dcterms:created>
  <dcterms:modified xsi:type="dcterms:W3CDTF">2011-11-22T15:59:14Z</dcterms:modified>
</cp:coreProperties>
</file>