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56" r:id="rId9"/>
    <p:sldId id="259" r:id="rId10"/>
    <p:sldId id="257" r:id="rId11"/>
    <p:sldId id="258" r:id="rId12"/>
    <p:sldId id="260" r:id="rId13"/>
    <p:sldId id="261" r:id="rId14"/>
    <p:sldId id="265" r:id="rId15"/>
    <p:sldId id="263" r:id="rId16"/>
    <p:sldId id="264" r:id="rId17"/>
    <p:sldId id="262" r:id="rId18"/>
    <p:sldId id="279" r:id="rId19"/>
    <p:sldId id="280" r:id="rId20"/>
    <p:sldId id="282" r:id="rId21"/>
    <p:sldId id="281" r:id="rId22"/>
    <p:sldId id="283" r:id="rId23"/>
    <p:sldId id="278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0D2F56-7951-42C2-B570-CC8981208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D2A8-1675-4EEB-83CC-71EC6F821A93}" type="datetimeFigureOut">
              <a:rPr lang="en-US" smtClean="0"/>
              <a:pPr/>
              <a:t>6/8/2009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45BD-FFDD-4E2C-8C95-59742A62C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ustralian Sunrise" pitchFamily="2" charset="0"/>
              </a:rPr>
              <a:t>Enduring Energy through Renewable Energies </a:t>
            </a:r>
            <a:endParaRPr lang="en-US" dirty="0">
              <a:latin typeface="Australian Sunrise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00200"/>
            <a:ext cx="7658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The problem of climate change was first addressed internationally at the United Nations Conference on the Environment and Development – the Earth Summit – in Rio de Janeiro in </a:t>
            </a:r>
            <a:r>
              <a:rPr lang="en-GB" sz="2400" dirty="0" smtClean="0"/>
              <a:t>1992</a:t>
            </a:r>
          </a:p>
          <a:p>
            <a:r>
              <a:rPr lang="en-GB" sz="2400" dirty="0"/>
              <a:t>One of the major themes of the conference was the promotion of sustainable economic development in the face of global climate </a:t>
            </a:r>
            <a:r>
              <a:rPr lang="en-GB" sz="2400" dirty="0" smtClean="0"/>
              <a:t>change</a:t>
            </a:r>
          </a:p>
          <a:p>
            <a:r>
              <a:rPr lang="en-GB" sz="2400" dirty="0"/>
              <a:t>In the Rio Declaration Climate Treaty, the international community agreed to adopt measures to prevent the harmful effects of climate </a:t>
            </a:r>
            <a:r>
              <a:rPr lang="en-GB" sz="2400" dirty="0" smtClean="0"/>
              <a:t>change</a:t>
            </a:r>
          </a:p>
          <a:p>
            <a:r>
              <a:rPr lang="en-GB" sz="2400" dirty="0"/>
              <a:t>The signatories, especially developed countries, agreed to roll back their emission of greenhouse gases to the levels they were in </a:t>
            </a:r>
            <a:r>
              <a:rPr lang="en-GB" sz="2400" dirty="0" smtClean="0"/>
              <a:t>1990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done worldwide</a:t>
            </a:r>
            <a:endParaRPr lang="en-US" dirty="0"/>
          </a:p>
        </p:txBody>
      </p:sp>
      <p:pic>
        <p:nvPicPr>
          <p:cNvPr id="7" name="Picture Placeholder 6" descr="Bezirk_G%C3%BCssing_in_%C3%96sterrei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350" y="2153444"/>
            <a:ext cx="659130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3124200"/>
            <a:ext cx="7772400" cy="3048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In, 1992, Gussing was a dying town and the capital of one of the poorest districts in Austria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Just nine years later, Gussing was self-sufficient</a:t>
            </a:r>
          </a:p>
          <a:p>
            <a:pPr lvl="1"/>
            <a:r>
              <a:rPr lang="en-US" sz="2400" dirty="0" smtClean="0"/>
              <a:t>They were producing bio-diesel from local rapeseed and used cooking oil</a:t>
            </a:r>
          </a:p>
          <a:p>
            <a:pPr lvl="1"/>
            <a:r>
              <a:rPr lang="en-US" sz="2400" dirty="0" smtClean="0"/>
              <a:t>They were also producing heat and power from the sun</a:t>
            </a:r>
          </a:p>
          <a:p>
            <a:pPr lvl="1"/>
            <a:r>
              <a:rPr lang="en-US" sz="2400" dirty="0" smtClean="0"/>
              <a:t>They also had a new biomass-steam gasification plant that sold surplus energy to the national grid</a:t>
            </a:r>
          </a:p>
        </p:txBody>
      </p:sp>
      <p:pic>
        <p:nvPicPr>
          <p:cNvPr id="4" name="Picture 3" descr="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191000"/>
            <a:ext cx="464507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Gussing residents enjoy a much higher living standard</a:t>
            </a:r>
          </a:p>
          <a:p>
            <a:r>
              <a:rPr lang="en-US" dirty="0" smtClean="0"/>
              <a:t>They have cut their carbon emissions by more than 90%</a:t>
            </a:r>
          </a:p>
          <a:p>
            <a:r>
              <a:rPr lang="en-US" dirty="0" smtClean="0"/>
              <a:t>The Danish island of Samso and several other communities have achieved similar transformations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869950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European Cities Are Implementing Ambitious Plans</a:t>
            </a:r>
            <a:endParaRPr lang="en-US" sz="3200" b="0" dirty="0"/>
          </a:p>
        </p:txBody>
      </p:sp>
      <p:pic>
        <p:nvPicPr>
          <p:cNvPr id="5" name="Content Placeholder 4" descr="so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400270"/>
            <a:ext cx="3048000" cy="47719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95800" cy="4691063"/>
          </a:xfrm>
        </p:spPr>
        <p:txBody>
          <a:bodyPr/>
          <a:lstStyle/>
          <a:p>
            <a:r>
              <a:rPr lang="en-US" sz="2800" b="1" dirty="0" smtClean="0"/>
              <a:t>Barcelona, Spain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 2006 required new buildings to install solar panels to supply at least 60% of energy for hot 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Spain added 1.7 million kilowatts of capacity in 2008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They have become an example of how more ambitious policies can lead to real improvements</a:t>
            </a:r>
          </a:p>
          <a:p>
            <a:r>
              <a:rPr lang="en-US" sz="2000" dirty="0" smtClean="0"/>
              <a:t>	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UK has mandated Zero-Carbon Buildings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zero-carbon building is one that produces all its own energy on site with renewable energy and emits no Carbon Dioxide</a:t>
            </a:r>
          </a:p>
          <a:p>
            <a:r>
              <a:rPr lang="en-US" dirty="0" smtClean="0"/>
              <a:t>All new homes built after 2016 must be zero-carbon</a:t>
            </a:r>
          </a:p>
          <a:p>
            <a:r>
              <a:rPr lang="en-US" dirty="0" smtClean="0"/>
              <a:t>All commercial buildings constructed after 2019 must be zero carbon</a:t>
            </a:r>
            <a:endParaRPr lang="en-US" dirty="0"/>
          </a:p>
        </p:txBody>
      </p:sp>
      <p:pic>
        <p:nvPicPr>
          <p:cNvPr id="5" name="Content Placeholder 4" descr="zerocarbon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2434431"/>
            <a:ext cx="39624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Zero-Carbon House</a:t>
            </a:r>
            <a:endParaRPr lang="en-US" dirty="0"/>
          </a:p>
        </p:txBody>
      </p:sp>
      <p:pic>
        <p:nvPicPr>
          <p:cNvPr id="5" name="Content Placeholder 4" descr="zero-carbon-home-fant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3150" y="2134394"/>
            <a:ext cx="4457700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Put to Use</a:t>
            </a:r>
            <a:endParaRPr lang="en-US" dirty="0"/>
          </a:p>
        </p:txBody>
      </p:sp>
      <p:pic>
        <p:nvPicPr>
          <p:cNvPr id="4" name="Content Placeholder 3" descr="Spain_March_2009_(15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286000" cy="304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r>
              <a:rPr lang="en-US" sz="2400" dirty="0" smtClean="0"/>
              <a:t>Renewable energies already provide a significant share of the world’s energy</a:t>
            </a:r>
          </a:p>
          <a:p>
            <a:r>
              <a:rPr lang="en-US" sz="2400" dirty="0" smtClean="0"/>
              <a:t>In 2007, renewable energy generated more than 18% of global electricity</a:t>
            </a:r>
          </a:p>
          <a:p>
            <a:r>
              <a:rPr lang="en-US" sz="2400" dirty="0" smtClean="0"/>
              <a:t>At least 50 million households use the sun to heat water</a:t>
            </a:r>
          </a:p>
          <a:p>
            <a:r>
              <a:rPr lang="en-US" sz="2400" dirty="0" smtClean="0"/>
              <a:t>Renewable resources are universally distributed, as are the technologies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 i="1"/>
          </a:p>
          <a:p>
            <a:pPr>
              <a:lnSpc>
                <a:spcPct val="90000"/>
              </a:lnSpc>
            </a:pPr>
            <a:endParaRPr lang="en-US" sz="2400" i="1"/>
          </a:p>
          <a:p>
            <a:pPr>
              <a:lnSpc>
                <a:spcPct val="90000"/>
              </a:lnSpc>
            </a:pPr>
            <a:endParaRPr lang="en-US" sz="2400" i="1"/>
          </a:p>
          <a:p>
            <a:pPr>
              <a:lnSpc>
                <a:spcPct val="90000"/>
              </a:lnSpc>
            </a:pPr>
            <a:r>
              <a:rPr lang="en-US" sz="2400" i="1"/>
              <a:t>This map of the United States shows the amount of available solar power, ranging from 4 (blue) to 5.5 (red) kWh/m/day.</a:t>
            </a:r>
            <a:r>
              <a:rPr lang="en-US" sz="2400"/>
              <a:t> </a:t>
            </a:r>
          </a:p>
        </p:txBody>
      </p:sp>
      <p:pic>
        <p:nvPicPr>
          <p:cNvPr id="6149" name="Picture 5" descr="http://www.worldchanging.com/solar_image_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060" name="Picture 12" descr="3304512608_ce0a43c7a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1288"/>
            <a:ext cx="8305800" cy="648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Renewable Energy is any energy generated naturally such a sunlight, wind, tides, and geothermal heat.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6482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Some of the tasks that we need to accomplish include:</a:t>
            </a:r>
          </a:p>
          <a:p>
            <a:pPr>
              <a:lnSpc>
                <a:spcPct val="80000"/>
              </a:lnSpc>
            </a:pPr>
            <a:r>
              <a:rPr lang="en-US" sz="2000"/>
              <a:t>Build an industry based upon alternative energy technologies </a:t>
            </a:r>
          </a:p>
          <a:p>
            <a:pPr>
              <a:lnSpc>
                <a:spcPct val="80000"/>
              </a:lnSpc>
            </a:pPr>
            <a:r>
              <a:rPr lang="en-US" sz="2000"/>
              <a:t>Reduce energy costs</a:t>
            </a:r>
          </a:p>
          <a:p>
            <a:pPr>
              <a:lnSpc>
                <a:spcPct val="80000"/>
              </a:lnSpc>
            </a:pPr>
            <a:r>
              <a:rPr lang="en-US" sz="2000"/>
              <a:t>Reduce climate change</a:t>
            </a:r>
          </a:p>
          <a:p>
            <a:pPr>
              <a:lnSpc>
                <a:spcPct val="80000"/>
              </a:lnSpc>
            </a:pPr>
            <a:r>
              <a:rPr lang="en-US" sz="2000"/>
              <a:t>Increase energy security</a:t>
            </a:r>
          </a:p>
          <a:p>
            <a:pPr>
              <a:lnSpc>
                <a:spcPct val="80000"/>
              </a:lnSpc>
            </a:pPr>
            <a:r>
              <a:rPr lang="en-US" sz="2000"/>
              <a:t>Help to create conditions for long-term prosperity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In order to accomplish these tasks, we will have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	to:</a:t>
            </a:r>
          </a:p>
          <a:p>
            <a:pPr>
              <a:lnSpc>
                <a:spcPct val="80000"/>
              </a:lnSpc>
            </a:pPr>
            <a:r>
              <a:rPr lang="en-US" sz="2000"/>
              <a:t>Use a combination of wind power (both on and off-shore) </a:t>
            </a:r>
          </a:p>
          <a:p>
            <a:pPr>
              <a:lnSpc>
                <a:spcPct val="80000"/>
              </a:lnSpc>
            </a:pPr>
            <a:r>
              <a:rPr lang="en-US" sz="2000"/>
              <a:t>Use both concentrating and standard PV power systems </a:t>
            </a:r>
          </a:p>
          <a:p>
            <a:pPr>
              <a:lnSpc>
                <a:spcPct val="80000"/>
              </a:lnSpc>
            </a:pPr>
            <a:r>
              <a:rPr lang="en-US" sz="2000"/>
              <a:t>Use geothermal systems </a:t>
            </a:r>
          </a:p>
          <a:p>
            <a:pPr>
              <a:lnSpc>
                <a:spcPct val="80000"/>
              </a:lnSpc>
            </a:pPr>
            <a:r>
              <a:rPr lang="en-US" sz="2000"/>
              <a:t>Use fuel cell systems that generate hydrogen using electrolysis </a:t>
            </a:r>
          </a:p>
          <a:p>
            <a:pPr>
              <a:lnSpc>
                <a:spcPct val="80000"/>
              </a:lnSpc>
            </a:pPr>
            <a:r>
              <a:rPr lang="en-US" sz="2000"/>
              <a:t>Use biomass and municipal waste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Federal government is using voluntary and incentive-based programs to reduce emissions and has established programs to promote climate technology and science. </a:t>
            </a:r>
          </a:p>
        </p:txBody>
      </p:sp>
      <p:pic>
        <p:nvPicPr>
          <p:cNvPr id="7173" name="Picture 5" descr="http://joanpyeproject.org/wp-content/uploads/2008/10/istock_power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05800" cy="451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			</a:t>
            </a:r>
            <a:r>
              <a:rPr lang="en-US" sz="3200">
                <a:solidFill>
                  <a:srgbClr val="0000FF"/>
                </a:solidFill>
              </a:rPr>
              <a:t>Hydropower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FF00"/>
                </a:solidFill>
              </a:rPr>
              <a:t>Wind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FF00"/>
                </a:solidFill>
              </a:rPr>
              <a:t>	Energy</a:t>
            </a:r>
          </a:p>
        </p:txBody>
      </p:sp>
      <p:pic>
        <p:nvPicPr>
          <p:cNvPr id="9221" name="Picture 5" descr="http://www.nuclearpowerissues.org/images/hydropower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3905250"/>
          </a:xfrm>
          <a:prstGeom prst="rect">
            <a:avLst/>
          </a:prstGeom>
          <a:noFill/>
        </p:spPr>
      </p:pic>
      <p:pic>
        <p:nvPicPr>
          <p:cNvPr id="9223" name="Picture 7" descr="http://www.eia.doe.gov/kids/energy_fungames/energyslang/images/wind-fa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86200"/>
            <a:ext cx="7010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Field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Criminal Justice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2"/>
            <a:r>
              <a:rPr lang="en-US" dirty="0" smtClean="0"/>
              <a:t>Evaluate Current State of the World</a:t>
            </a:r>
          </a:p>
          <a:p>
            <a:pPr lvl="2"/>
            <a:r>
              <a:rPr lang="en-US" dirty="0" smtClean="0"/>
              <a:t>What Can We Do and Contribute</a:t>
            </a:r>
          </a:p>
          <a:p>
            <a:pPr lvl="1"/>
            <a:r>
              <a:rPr lang="en-US" dirty="0" smtClean="0"/>
              <a:t>Ethical Reasoning</a:t>
            </a:r>
          </a:p>
          <a:p>
            <a:pPr lvl="2"/>
            <a:r>
              <a:rPr lang="en-US" dirty="0" smtClean="0"/>
              <a:t>What is the Right Thing to Do</a:t>
            </a:r>
          </a:p>
          <a:p>
            <a:pPr lvl="2"/>
            <a:r>
              <a:rPr lang="en-US" dirty="0" smtClean="0"/>
              <a:t>What Will Produce the Greatest Outcome for Everyone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Content Placeholder 5" descr="Scales%20of%20Justic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447800"/>
            <a:ext cx="4152900" cy="4571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eestyle Script" pitchFamily="66" charset="0"/>
              </a:rPr>
              <a:t>Allie the ECO friendly accountant</a:t>
            </a:r>
            <a:endParaRPr lang="en-US" b="1" dirty="0">
              <a:latin typeface="Freestyle Scrip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Renewable Energies and their importance on our environment effects everyone. In everyday business there are many ways to turn any office into and ECO </a:t>
            </a:r>
            <a:r>
              <a:rPr lang="en-US" smtClean="0"/>
              <a:t>friendly office.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Biomass is organic material made from plants and animals. Biomass contains stored energy from the sun.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Geothermal is generated from the earths core.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190999" cy="45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Wind is air in motion.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Movement of water creating energy.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0"/>
            <a:ext cx="502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Solar energy is the sun’s rays that reach the earths surface.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transition to renewable energy?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Energy underpins virtually every aspect of our economy and everyday lives</a:t>
            </a:r>
          </a:p>
          <a:p>
            <a:r>
              <a:rPr lang="en-US" dirty="0" smtClean="0"/>
              <a:t>Until recently, fossil fuels were cheap and abundant; as a result they have been used very inefficiently</a:t>
            </a:r>
          </a:p>
          <a:p>
            <a:r>
              <a:rPr lang="en-US" dirty="0" smtClean="0"/>
              <a:t>The current use of fossil fuels release greenhouse gases (Carbon Dioxide and Methane) into the atmosphere</a:t>
            </a:r>
          </a:p>
          <a:p>
            <a:r>
              <a:rPr lang="en-GB" dirty="0" smtClean="0"/>
              <a:t>The demand for energy has increased to levels where the burning of fossil fuels is releasing enough greenhouse gases into the atmosphere to begin to directly affect our climate system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8750" y="1676400"/>
            <a:ext cx="28575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Transition Away from Fossil Fuels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urgent need to reduce the release of greenhouse gases has finally focused the world’s attention on the need for a rapid shift in how energy services are provided</a:t>
            </a:r>
          </a:p>
          <a:p>
            <a:r>
              <a:rPr lang="en-US" dirty="0" smtClean="0"/>
              <a:t>It involves a dual strategy:</a:t>
            </a:r>
          </a:p>
          <a:p>
            <a:pPr lvl="1"/>
            <a:r>
              <a:rPr lang="en-US" dirty="0" smtClean="0"/>
              <a:t>Reducing the amount of energy required through energy efficiency</a:t>
            </a:r>
          </a:p>
          <a:p>
            <a:pPr lvl="1"/>
            <a:r>
              <a:rPr lang="en-US" dirty="0" smtClean="0"/>
              <a:t>Meeting most of the remaining needs with renewable resources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672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Enduring Energy through Renewable Energies </vt:lpstr>
      <vt:lpstr>Slide 2</vt:lpstr>
      <vt:lpstr>Biomass</vt:lpstr>
      <vt:lpstr>Geothermal</vt:lpstr>
      <vt:lpstr>Wind</vt:lpstr>
      <vt:lpstr>Hydropower</vt:lpstr>
      <vt:lpstr>Solar</vt:lpstr>
      <vt:lpstr>Why transition to renewable energy?</vt:lpstr>
      <vt:lpstr>The Transition Away from Fossil Fuels</vt:lpstr>
      <vt:lpstr>The Earth Summit</vt:lpstr>
      <vt:lpstr>What is being done worldwide</vt:lpstr>
      <vt:lpstr>Gussing</vt:lpstr>
      <vt:lpstr>Gussing</vt:lpstr>
      <vt:lpstr>European Cities Are Implementing Ambitious Plans</vt:lpstr>
      <vt:lpstr>The UK has mandated Zero-Carbon Buildings</vt:lpstr>
      <vt:lpstr>Zero-Carbon House</vt:lpstr>
      <vt:lpstr>Renewable Energy Put to Use</vt:lpstr>
      <vt:lpstr>Slide 18</vt:lpstr>
      <vt:lpstr>Slide 19</vt:lpstr>
      <vt:lpstr>Slide 20</vt:lpstr>
      <vt:lpstr>Slide 21</vt:lpstr>
      <vt:lpstr>   Hydropower</vt:lpstr>
      <vt:lpstr>My Field of Study</vt:lpstr>
      <vt:lpstr>Allie the ECO friendly accountant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use renewable energy?</dc:title>
  <dc:creator>mario castro</dc:creator>
  <cp:lastModifiedBy>mario castro</cp:lastModifiedBy>
  <cp:revision>23</cp:revision>
  <dcterms:created xsi:type="dcterms:W3CDTF">2009-06-01T15:31:33Z</dcterms:created>
  <dcterms:modified xsi:type="dcterms:W3CDTF">2009-06-08T23:30:28Z</dcterms:modified>
</cp:coreProperties>
</file>