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7"/>
  </p:notesMasterIdLst>
  <p:handoutMasterIdLst>
    <p:handoutMasterId r:id="rId38"/>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92" r:id="rId21"/>
    <p:sldId id="291" r:id="rId22"/>
    <p:sldId id="287" r:id="rId23"/>
    <p:sldId id="288" r:id="rId24"/>
    <p:sldId id="289" r:id="rId25"/>
    <p:sldId id="290" r:id="rId26"/>
    <p:sldId id="276" r:id="rId27"/>
    <p:sldId id="277" r:id="rId28"/>
    <p:sldId id="278" r:id="rId29"/>
    <p:sldId id="279" r:id="rId30"/>
    <p:sldId id="280" r:id="rId31"/>
    <p:sldId id="281" r:id="rId32"/>
    <p:sldId id="283" r:id="rId33"/>
    <p:sldId id="284" r:id="rId34"/>
    <p:sldId id="293"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45" autoAdjust="0"/>
  </p:normalViewPr>
  <p:slideViewPr>
    <p:cSldViewPr>
      <p:cViewPr>
        <p:scale>
          <a:sx n="80" d="100"/>
          <a:sy n="80" d="100"/>
        </p:scale>
        <p:origin x="-102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A1D5C-27E2-4F43-B37C-B32118B20BBB}" type="datetimeFigureOut">
              <a:rPr lang="en-US" smtClean="0"/>
              <a:t>2/15/2011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608541-3AF7-43A4-917F-258D9EAF499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F33F3-75F9-4603-907A-3F6741B14AD1}" type="datetimeFigureOut">
              <a:rPr lang="en-US" smtClean="0"/>
              <a:pPr/>
              <a:t>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46BED-E387-46C9-8E6D-700C72E703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D46BED-E387-46C9-8E6D-700C72E703A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0FA3492-15D8-40B8-92F7-EC716D319D12}" type="datetimeFigureOut">
              <a:rPr lang="en-US" smtClean="0"/>
              <a:pPr/>
              <a:t>2/14/2011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A40FD4-E805-4564-9622-51ADF03EC0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FA3492-15D8-40B8-92F7-EC716D319D12}"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40FD4-E805-4564-9622-51ADF03EC0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0FA3492-15D8-40B8-92F7-EC716D319D12}" type="datetimeFigureOut">
              <a:rPr lang="en-US" smtClean="0"/>
              <a:pPr/>
              <a:t>2/14/2011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A40FD4-E805-4564-9622-51ADF03EC0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FA3492-15D8-40B8-92F7-EC716D319D12}" type="datetimeFigureOut">
              <a:rPr lang="en-US" smtClean="0"/>
              <a:pPr/>
              <a:t>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A40FD4-E805-4564-9622-51ADF03EC08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0FA3492-15D8-40B8-92F7-EC716D319D12}" type="datetimeFigureOut">
              <a:rPr lang="en-US" smtClean="0"/>
              <a:pPr/>
              <a:t>2/14/2011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A40FD4-E805-4564-9622-51ADF03EC08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0FA3492-15D8-40B8-92F7-EC716D319D12}" type="datetimeFigureOut">
              <a:rPr lang="en-US" smtClean="0"/>
              <a:pPr/>
              <a:t>2/14/2011</a:t>
            </a:fld>
            <a:endParaRPr lang="en-US"/>
          </a:p>
        </p:txBody>
      </p:sp>
      <p:sp>
        <p:nvSpPr>
          <p:cNvPr id="10" name="Slide Number Placeholder 9"/>
          <p:cNvSpPr>
            <a:spLocks noGrp="1"/>
          </p:cNvSpPr>
          <p:nvPr>
            <p:ph type="sldNum" sz="quarter" idx="16"/>
          </p:nvPr>
        </p:nvSpPr>
        <p:spPr/>
        <p:txBody>
          <a:bodyPr rtlCol="0"/>
          <a:lstStyle/>
          <a:p>
            <a:fld id="{04A40FD4-E805-4564-9622-51ADF03EC08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0FA3492-15D8-40B8-92F7-EC716D319D12}" type="datetimeFigureOut">
              <a:rPr lang="en-US" smtClean="0"/>
              <a:pPr/>
              <a:t>2/14/2011</a:t>
            </a:fld>
            <a:endParaRPr lang="en-US"/>
          </a:p>
        </p:txBody>
      </p:sp>
      <p:sp>
        <p:nvSpPr>
          <p:cNvPr id="12" name="Slide Number Placeholder 11"/>
          <p:cNvSpPr>
            <a:spLocks noGrp="1"/>
          </p:cNvSpPr>
          <p:nvPr>
            <p:ph type="sldNum" sz="quarter" idx="16"/>
          </p:nvPr>
        </p:nvSpPr>
        <p:spPr/>
        <p:txBody>
          <a:bodyPr rtlCol="0"/>
          <a:lstStyle/>
          <a:p>
            <a:fld id="{04A40FD4-E805-4564-9622-51ADF03EC08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FA3492-15D8-40B8-92F7-EC716D319D12}" type="datetimeFigureOut">
              <a:rPr lang="en-US" smtClean="0"/>
              <a:pPr/>
              <a:t>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A40FD4-E805-4564-9622-51ADF03EC0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A3492-15D8-40B8-92F7-EC716D319D12}" type="datetimeFigureOut">
              <a:rPr lang="en-US" smtClean="0"/>
              <a:pPr/>
              <a:t>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A40FD4-E805-4564-9622-51ADF03EC0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FA3492-15D8-40B8-92F7-EC716D319D12}" type="datetimeFigureOut">
              <a:rPr lang="en-US" smtClean="0"/>
              <a:pPr/>
              <a:t>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A40FD4-E805-4564-9622-51ADF03EC08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0FA3492-15D8-40B8-92F7-EC716D319D12}" type="datetimeFigureOut">
              <a:rPr lang="en-US" smtClean="0"/>
              <a:pPr/>
              <a:t>2/14/2011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A40FD4-E805-4564-9622-51ADF03EC08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0FA3492-15D8-40B8-92F7-EC716D319D12}" type="datetimeFigureOut">
              <a:rPr lang="en-US" smtClean="0"/>
              <a:pPr/>
              <a:t>2/14/2011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A40FD4-E805-4564-9622-51ADF03EC0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927225"/>
          </a:xfrm>
        </p:spPr>
        <p:txBody>
          <a:bodyPr>
            <a:normAutofit/>
          </a:bodyPr>
          <a:lstStyle/>
          <a:p>
            <a:r>
              <a:rPr lang="en-US" b="1" dirty="0" smtClean="0"/>
              <a:t>Education’s New Assignment: Sustainability</a:t>
            </a:r>
            <a:endParaRPr lang="en-US" b="1" dirty="0"/>
          </a:p>
        </p:txBody>
      </p:sp>
      <p:sp>
        <p:nvSpPr>
          <p:cNvPr id="3" name="Subtitle 2"/>
          <p:cNvSpPr>
            <a:spLocks noGrp="1"/>
          </p:cNvSpPr>
          <p:nvPr>
            <p:ph type="subTitle" idx="1"/>
          </p:nvPr>
        </p:nvSpPr>
        <p:spPr>
          <a:xfrm>
            <a:off x="762000" y="3581400"/>
            <a:ext cx="7391400" cy="1935237"/>
          </a:xfrm>
        </p:spPr>
        <p:txBody>
          <a:bodyPr>
            <a:normAutofit lnSpcReduction="10000"/>
          </a:bodyPr>
          <a:lstStyle/>
          <a:p>
            <a:pPr algn="l"/>
            <a:r>
              <a:rPr lang="en-US" dirty="0" smtClean="0"/>
              <a:t>Magdalena Dzieza</a:t>
            </a:r>
          </a:p>
          <a:p>
            <a:pPr algn="l"/>
            <a:r>
              <a:rPr lang="en-US" dirty="0" smtClean="0"/>
              <a:t>Brittany Chase</a:t>
            </a:r>
          </a:p>
          <a:p>
            <a:pPr algn="l"/>
            <a:r>
              <a:rPr lang="en-US" dirty="0" smtClean="0"/>
              <a:t>Abigail Aaron</a:t>
            </a:r>
          </a:p>
          <a:p>
            <a:pPr algn="l"/>
            <a:r>
              <a:rPr lang="en-US" dirty="0" smtClean="0"/>
              <a:t>Jeremy </a:t>
            </a:r>
            <a:r>
              <a:rPr lang="en-US" dirty="0" err="1" smtClean="0"/>
              <a:t>Gianfagna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From the time they are born, most American children are exposed to hundreds of messages per day designed to convince them that a happy, meaningful life depends in large part on what they own.</a:t>
            </a:r>
          </a:p>
          <a:p>
            <a:r>
              <a:rPr lang="en-US" dirty="0" smtClean="0"/>
              <a:t>Research shows that materialistic values negatively correlate with how frequently adults and children engage in pro-environmental behaviors such as commuting by bicycle, reusing paper, buying secondhand, and recycling. One study of 400 North American adults found that those with stronger materialistic values make transportation, food, and housing choices that result in higher ecological footprints.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a:t>
            </a:r>
            <a:endParaRPr lang="en-US" dirty="0"/>
          </a:p>
        </p:txBody>
      </p:sp>
      <p:sp>
        <p:nvSpPr>
          <p:cNvPr id="3" name="Content Placeholder 2"/>
          <p:cNvSpPr>
            <a:spLocks noGrp="1"/>
          </p:cNvSpPr>
          <p:nvPr>
            <p:ph sz="quarter" idx="1"/>
          </p:nvPr>
        </p:nvSpPr>
        <p:spPr/>
        <p:txBody>
          <a:bodyPr/>
          <a:lstStyle/>
          <a:p>
            <a:r>
              <a:rPr lang="en-US" dirty="0" smtClean="0"/>
              <a:t>K-12 schools can not only establish a framework for seeing connections and practicing skills. They need to implement sustainable practices with school lunch recycling and composting programs, school gardens, and student councils. </a:t>
            </a:r>
          </a:p>
          <a:p>
            <a:r>
              <a:rPr lang="en-US" dirty="0" smtClean="0"/>
              <a:t>Education is a key aspect of moving Florida toward sustainability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Commercialism in Children’s Lives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 </a:t>
            </a:r>
            <a:r>
              <a:rPr lang="en-US" dirty="0" smtClean="0"/>
              <a:t>“Advertising </a:t>
            </a:r>
            <a:r>
              <a:rPr lang="en-US" dirty="0" smtClean="0"/>
              <a:t>and marketing have been associated with eating disorders, </a:t>
            </a:r>
            <a:r>
              <a:rPr lang="en-US" dirty="0" err="1" smtClean="0"/>
              <a:t>sexualization</a:t>
            </a:r>
            <a:r>
              <a:rPr lang="en-US" dirty="0" smtClean="0"/>
              <a:t>, youth violence, family stress, and underage alcohol and tobacco use” (p.62) </a:t>
            </a:r>
          </a:p>
          <a:p>
            <a:pPr lvl="0"/>
            <a:r>
              <a:rPr lang="en-US" dirty="0" smtClean="0"/>
              <a:t> “The ability to play creatively is central to the human capacity to experiment, to act rather than react, and to differentiate oneself from the environment” (p.62) </a:t>
            </a:r>
          </a:p>
          <a:p>
            <a:r>
              <a:rPr lang="en-US" dirty="0" smtClean="0"/>
              <a:t>“Play promotes attributes essential to a democratic populace, such as curiosity, reasoning, empathy, sharing, cooperation, and a sense of competence – a belief that the individual can make a difference in the world” (P.62)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153400" cy="4602163"/>
          </a:xfrm>
        </p:spPr>
        <p:txBody>
          <a:bodyPr>
            <a:normAutofit/>
          </a:bodyPr>
          <a:lstStyle/>
          <a:p>
            <a:pPr lvl="0"/>
            <a:r>
              <a:rPr lang="en-US" dirty="0" smtClean="0"/>
              <a:t>400 US employers say that newer generations of employees lack critical thinking and problem solving skills, as well as creativity (P.63) </a:t>
            </a:r>
          </a:p>
          <a:p>
            <a:pPr lvl="0"/>
            <a:r>
              <a:rPr lang="en-US" dirty="0" smtClean="0"/>
              <a:t>“play” in six to eight year olds decreased in the US by 1/3; ½ of the parents in Japan and France consider shopping to be play. (p.63) </a:t>
            </a:r>
          </a:p>
          <a:p>
            <a:pPr lvl="0"/>
            <a:r>
              <a:rPr lang="en-US" dirty="0" smtClean="0"/>
              <a:t>A survey of 16 countries, only 27% of their children “play” and only 15% of the mothers think it’s important in development (p.63)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Commercialism</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in 1983 US marketers spent $100 million targeting children, and today it’s at $17 </a:t>
            </a:r>
            <a:r>
              <a:rPr lang="en-US" i="1" dirty="0" smtClean="0"/>
              <a:t>billion</a:t>
            </a:r>
            <a:r>
              <a:rPr lang="en-US" b="1" i="1" dirty="0" smtClean="0"/>
              <a:t>, </a:t>
            </a:r>
            <a:r>
              <a:rPr lang="en-US" i="1" dirty="0" smtClean="0"/>
              <a:t> </a:t>
            </a:r>
            <a:r>
              <a:rPr lang="en-US" dirty="0" smtClean="0"/>
              <a:t> and $1.9 billion globally just on food products (P.63-64) </a:t>
            </a:r>
          </a:p>
          <a:p>
            <a:pPr lvl="0"/>
            <a:r>
              <a:rPr lang="en-US" dirty="0" smtClean="0"/>
              <a:t>introducing television marketing in Fiji in 1995 resulted in eating disorders in females and in 1994 WWE broadcasted in Israel resulted in increased school fights (P. 64) </a:t>
            </a:r>
          </a:p>
          <a:p>
            <a:pPr lvl="0"/>
            <a:r>
              <a:rPr lang="en-US" dirty="0" smtClean="0"/>
              <a:t>“Research shows that children with more materialistic values are also less likely to engage in environmentally sustainable behaviors such as recycling or conserving water” (P.65)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Commercialism on Play</a:t>
            </a:r>
            <a:endParaRPr lang="en-US" dirty="0"/>
          </a:p>
        </p:txBody>
      </p:sp>
      <p:sp>
        <p:nvSpPr>
          <p:cNvPr id="3" name="Content Placeholder 2"/>
          <p:cNvSpPr>
            <a:spLocks noGrp="1"/>
          </p:cNvSpPr>
          <p:nvPr>
            <p:ph sz="quarter" idx="1"/>
          </p:nvPr>
        </p:nvSpPr>
        <p:spPr/>
        <p:txBody>
          <a:bodyPr>
            <a:normAutofit/>
          </a:bodyPr>
          <a:lstStyle/>
          <a:p>
            <a:pPr lvl="0"/>
            <a:r>
              <a:rPr lang="en-US" dirty="0" smtClean="0"/>
              <a:t>In the US kids spend more time in front of a </a:t>
            </a:r>
            <a:r>
              <a:rPr lang="en-US" dirty="0" err="1" smtClean="0"/>
              <a:t>tv</a:t>
            </a:r>
            <a:r>
              <a:rPr lang="en-US" dirty="0" smtClean="0"/>
              <a:t> than any other activity besides sleeping, about 40 hours a week. 19% of </a:t>
            </a:r>
            <a:r>
              <a:rPr lang="en-US" i="1" dirty="0" smtClean="0"/>
              <a:t>babies</a:t>
            </a:r>
            <a:r>
              <a:rPr lang="en-US" b="1" i="1" dirty="0" smtClean="0"/>
              <a:t> </a:t>
            </a:r>
            <a:r>
              <a:rPr lang="en-US" dirty="0" smtClean="0"/>
              <a:t>have televisions in their bedrooms. (P. 65) </a:t>
            </a:r>
          </a:p>
          <a:p>
            <a:pPr lvl="0"/>
            <a:r>
              <a:rPr lang="en-US" dirty="0" smtClean="0"/>
              <a:t>Children said to watch TV often are at 91% in Viet Nam, and 80% in Argentina, Brazil, India, and Indonesia (P.65) </a:t>
            </a:r>
          </a:p>
          <a:p>
            <a:pPr lvl="0"/>
            <a:r>
              <a:rPr lang="en-US" dirty="0" smtClean="0"/>
              <a:t>in 2007 toy brands made $6.2 billion in the US alone (P.66)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Nurturing Play</a:t>
            </a:r>
            <a:endParaRPr lang="en-US" dirty="0"/>
          </a:p>
        </p:txBody>
      </p:sp>
      <p:sp>
        <p:nvSpPr>
          <p:cNvPr id="3" name="Content Placeholder 2"/>
          <p:cNvSpPr>
            <a:spLocks noGrp="1"/>
          </p:cNvSpPr>
          <p:nvPr>
            <p:ph sz="quarter" idx="1"/>
          </p:nvPr>
        </p:nvSpPr>
        <p:spPr/>
        <p:txBody>
          <a:bodyPr>
            <a:normAutofit/>
          </a:bodyPr>
          <a:lstStyle/>
          <a:p>
            <a:pPr lvl="0"/>
            <a:r>
              <a:rPr lang="en-US" dirty="0" smtClean="0"/>
              <a:t>Laws in Quebec prohibit </a:t>
            </a:r>
            <a:r>
              <a:rPr lang="en-US" dirty="0" err="1" smtClean="0"/>
              <a:t>tv</a:t>
            </a:r>
            <a:r>
              <a:rPr lang="en-US" dirty="0" smtClean="0"/>
              <a:t> ads targeting under 13 years old, and under 12 years old in Norway and Sweden. Greece allows toy ads after 10PM. France bans programs towards children under 3 altogether. Brazil allows NO marketing towards children. (P.66) </a:t>
            </a:r>
          </a:p>
          <a:p>
            <a:pPr lvl="0"/>
            <a:r>
              <a:rPr lang="en-US" dirty="0" smtClean="0"/>
              <a:t>the UK regulates food marketing to children (P.66) </a:t>
            </a:r>
          </a:p>
          <a:p>
            <a:pPr lvl="0"/>
            <a:r>
              <a:rPr lang="en-US" dirty="0" smtClean="0"/>
              <a:t>Germany has </a:t>
            </a:r>
            <a:r>
              <a:rPr lang="en-US" dirty="0" err="1" smtClean="0"/>
              <a:t>Waldkindergärtens</a:t>
            </a:r>
            <a:r>
              <a:rPr lang="en-US" dirty="0" smtClean="0"/>
              <a:t> which are preschools primarily teaching out in nature (P.67)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Action</a:t>
            </a:r>
            <a:endParaRPr lang="en-US" dirty="0"/>
          </a:p>
        </p:txBody>
      </p:sp>
      <p:sp>
        <p:nvSpPr>
          <p:cNvPr id="3" name="Content Placeholder 2"/>
          <p:cNvSpPr>
            <a:spLocks noGrp="1"/>
          </p:cNvSpPr>
          <p:nvPr>
            <p:ph sz="quarter" idx="1"/>
          </p:nvPr>
        </p:nvSpPr>
        <p:spPr/>
        <p:txBody>
          <a:bodyPr/>
          <a:lstStyle/>
          <a:p>
            <a:pPr lvl="0"/>
            <a:r>
              <a:rPr lang="en-US" dirty="0" smtClean="0"/>
              <a:t>“Convention of the Rights of the Child” in November 1989, Adopted by the General Assembly of the United Nations Chapter IV 11.</a:t>
            </a:r>
          </a:p>
          <a:p>
            <a:pPr lvl="1"/>
            <a:r>
              <a:rPr lang="en-US" dirty="0" smtClean="0"/>
              <a:t>Over 185 States ratified the Convention</a:t>
            </a:r>
          </a:p>
          <a:p>
            <a:pPr lvl="1"/>
            <a:r>
              <a:rPr lang="en-US" dirty="0" smtClean="0"/>
              <a:t>Addresses 4 main points </a:t>
            </a:r>
          </a:p>
          <a:p>
            <a:pPr lvl="2"/>
            <a:r>
              <a:rPr lang="en-US" dirty="0" smtClean="0"/>
              <a:t>1 non discrimination</a:t>
            </a:r>
          </a:p>
          <a:p>
            <a:pPr lvl="2"/>
            <a:r>
              <a:rPr lang="en-US" dirty="0" smtClean="0"/>
              <a:t>2 best interests of the child</a:t>
            </a:r>
          </a:p>
          <a:p>
            <a:pPr lvl="2"/>
            <a:r>
              <a:rPr lang="en-US" dirty="0" smtClean="0"/>
              <a:t>3 right to survival and development</a:t>
            </a:r>
          </a:p>
          <a:p>
            <a:pPr lvl="2"/>
            <a:r>
              <a:rPr lang="en-US" dirty="0" smtClean="0"/>
              <a:t>4 right to opinion of the child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Action</a:t>
            </a:r>
            <a:endParaRPr lang="en-US" dirty="0"/>
          </a:p>
        </p:txBody>
      </p:sp>
      <p:sp>
        <p:nvSpPr>
          <p:cNvPr id="3" name="Content Placeholder 2"/>
          <p:cNvSpPr>
            <a:spLocks noGrp="1"/>
          </p:cNvSpPr>
          <p:nvPr>
            <p:ph sz="quarter" idx="1"/>
          </p:nvPr>
        </p:nvSpPr>
        <p:spPr/>
        <p:txBody>
          <a:bodyPr>
            <a:normAutofit/>
          </a:bodyPr>
          <a:lstStyle/>
          <a:p>
            <a:pPr lvl="0"/>
            <a:r>
              <a:rPr lang="en-US" dirty="0" smtClean="0"/>
              <a:t>US signed the Convention in 1995 but did not ratify it</a:t>
            </a:r>
          </a:p>
          <a:p>
            <a:pPr lvl="0"/>
            <a:r>
              <a:rPr lang="en-US" dirty="0" smtClean="0"/>
              <a:t>The Federal Trade Commission gathered research but fell through (60,000 pages of testimony) </a:t>
            </a:r>
          </a:p>
          <a:p>
            <a:pPr lvl="0"/>
            <a:r>
              <a:rPr lang="en-US" dirty="0" smtClean="0"/>
              <a:t>No Child Left Inside (NCLI)– Goals to establish Environmental Literacy through Environmental Education, closing the gap created by Nature Deficit Disorder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Action</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League of Environmental Educators in Florida (LEEF) is an extension of NCLI</a:t>
            </a:r>
          </a:p>
          <a:p>
            <a:pPr lvl="1"/>
            <a:r>
              <a:rPr lang="en-US" dirty="0" smtClean="0"/>
              <a:t>To promote community-based support for environmental issues. </a:t>
            </a:r>
          </a:p>
          <a:p>
            <a:pPr lvl="1"/>
            <a:r>
              <a:rPr lang="en-US" dirty="0" smtClean="0"/>
              <a:t>To support positive government action on environmental issues. </a:t>
            </a:r>
          </a:p>
          <a:p>
            <a:pPr lvl="1"/>
            <a:r>
              <a:rPr lang="en-US" dirty="0" smtClean="0"/>
              <a:t>To increase community involvement with the environment through education. </a:t>
            </a:r>
          </a:p>
          <a:p>
            <a:pPr lvl="1"/>
            <a:r>
              <a:rPr lang="en-US" dirty="0" smtClean="0"/>
              <a:t>To facilitate communication among environmental educators </a:t>
            </a:r>
          </a:p>
          <a:p>
            <a:pPr lvl="1"/>
            <a:r>
              <a:rPr lang="en-US" dirty="0" smtClean="0"/>
              <a:t>To use education as a change mechanism toward a society that lives on renewable resources.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Childhood Education to Transform Cultures for Sustainability</a:t>
            </a:r>
            <a:endParaRPr lang="en-US" dirty="0"/>
          </a:p>
        </p:txBody>
      </p:sp>
      <p:sp>
        <p:nvSpPr>
          <p:cNvPr id="3" name="Content Placeholder 2"/>
          <p:cNvSpPr>
            <a:spLocks noGrp="1"/>
          </p:cNvSpPr>
          <p:nvPr>
            <p:ph sz="quarter" idx="1"/>
          </p:nvPr>
        </p:nvSpPr>
        <p:spPr/>
        <p:txBody>
          <a:bodyPr/>
          <a:lstStyle/>
          <a:p>
            <a:r>
              <a:rPr lang="en-US" dirty="0" smtClean="0"/>
              <a:t>Education should have a stronger focus on promoting sustainability</a:t>
            </a:r>
          </a:p>
          <a:p>
            <a:r>
              <a:rPr lang="en-US" dirty="0" smtClean="0"/>
              <a:t>Education of children in their youngest years deserves special attention</a:t>
            </a:r>
          </a:p>
          <a:p>
            <a:r>
              <a:rPr lang="en-US" dirty="0" smtClean="0"/>
              <a:t>Children in the youngest ages are very quick learners and it is a perfect time to teach them about sustainability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6019800" cy="1146175"/>
          </a:xfrm>
        </p:spPr>
        <p:txBody>
          <a:bodyPr>
            <a:normAutofit fontScale="90000"/>
          </a:bodyPr>
          <a:lstStyle/>
          <a:p>
            <a:r>
              <a:rPr lang="en-US" dirty="0" smtClean="0"/>
              <a:t>Rethinking School Food</a:t>
            </a:r>
            <a:endParaRPr lang="en-US" dirty="0"/>
          </a:p>
        </p:txBody>
      </p:sp>
      <p:pic>
        <p:nvPicPr>
          <p:cNvPr id="146434" name="Picture 2" descr="http://lgcdn.lgcp.netdna-cdn.com/health/files/2011/01/childs_school_lunch_on_tray_healthy_908251.jpeg"/>
          <p:cNvPicPr>
            <a:picLocks noChangeAspect="1" noChangeArrowheads="1"/>
          </p:cNvPicPr>
          <p:nvPr/>
        </p:nvPicPr>
        <p:blipFill>
          <a:blip r:embed="rId2" cstate="print"/>
          <a:srcRect/>
          <a:stretch>
            <a:fillRect/>
          </a:stretch>
        </p:blipFill>
        <p:spPr bwMode="auto">
          <a:xfrm>
            <a:off x="4495800" y="4038600"/>
            <a:ext cx="3352800" cy="2341802"/>
          </a:xfrm>
          <a:prstGeom prst="rect">
            <a:avLst/>
          </a:prstGeom>
          <a:noFill/>
        </p:spPr>
      </p:pic>
      <p:sp>
        <p:nvSpPr>
          <p:cNvPr id="5" name="TextBox 4"/>
          <p:cNvSpPr txBox="1"/>
          <p:nvPr/>
        </p:nvSpPr>
        <p:spPr>
          <a:xfrm>
            <a:off x="457200" y="1828800"/>
            <a:ext cx="2743200" cy="3416320"/>
          </a:xfrm>
          <a:prstGeom prst="rect">
            <a:avLst/>
          </a:prstGeom>
          <a:noFill/>
        </p:spPr>
        <p:txBody>
          <a:bodyPr wrap="square" rtlCol="0">
            <a:spAutoFit/>
          </a:bodyPr>
          <a:lstStyle/>
          <a:p>
            <a:pPr>
              <a:buFont typeface="Arial" pitchFamily="34" charset="0"/>
              <a:buChar char="•"/>
            </a:pPr>
            <a:r>
              <a:rPr lang="en-US" dirty="0" smtClean="0"/>
              <a:t>Create  new generations  of knowledgeable  consumers</a:t>
            </a:r>
          </a:p>
          <a:p>
            <a:pPr>
              <a:buFont typeface="Arial" pitchFamily="34" charset="0"/>
              <a:buChar char="•"/>
            </a:pPr>
            <a:r>
              <a:rPr lang="en-US" dirty="0" smtClean="0"/>
              <a:t>Fashioning  sustainable  food  chains through  school  food reform</a:t>
            </a:r>
          </a:p>
          <a:p>
            <a:pPr>
              <a:buFont typeface="Arial" pitchFamily="34" charset="0"/>
              <a:buChar char="•"/>
            </a:pPr>
            <a:r>
              <a:rPr lang="en-US" dirty="0" smtClean="0"/>
              <a:t>Tapping the power of purchase</a:t>
            </a:r>
          </a:p>
          <a:p>
            <a:pPr>
              <a:buFont typeface="Arial" pitchFamily="34" charset="0"/>
              <a:buChar char="•"/>
            </a:pPr>
            <a:r>
              <a:rPr lang="en-US" dirty="0" smtClean="0"/>
              <a:t>Pioneers of the  school food revolution</a:t>
            </a:r>
          </a:p>
          <a:p>
            <a:pPr>
              <a:buFont typeface="Arial" pitchFamily="34" charset="0"/>
              <a:buChar char="•"/>
            </a:pPr>
            <a:r>
              <a:rPr lang="en-US" dirty="0" smtClean="0"/>
              <a:t>From school  to community  food</a:t>
            </a:r>
            <a:endParaRPr lang="en-US" dirty="0"/>
          </a:p>
        </p:txBody>
      </p:sp>
      <p:pic>
        <p:nvPicPr>
          <p:cNvPr id="146436" name="Picture 4" descr="http://healthbistro.lifescript.com/wp-content/uploads/2010/03/school-lunch-trays.jpg"/>
          <p:cNvPicPr>
            <a:picLocks noChangeAspect="1" noChangeArrowheads="1"/>
          </p:cNvPicPr>
          <p:nvPr/>
        </p:nvPicPr>
        <p:blipFill>
          <a:blip r:embed="rId3" cstate="print"/>
          <a:srcRect/>
          <a:stretch>
            <a:fillRect/>
          </a:stretch>
        </p:blipFill>
        <p:spPr bwMode="auto">
          <a:xfrm>
            <a:off x="4572000" y="1371600"/>
            <a:ext cx="2895600" cy="240505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the public plate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Most  children in industrial endure school than enjoy it; a rite of passage to the adult world</a:t>
            </a:r>
          </a:p>
          <a:p>
            <a:r>
              <a:rPr lang="en-US" dirty="0" smtClean="0"/>
              <a:t>The power of purchase can deliver a social, economic, and environmental dividend while promoting sustainability.  Healthy eating is associated with behavioral improvements (in terms of concentration and learning capacity)</a:t>
            </a:r>
          </a:p>
          <a:p>
            <a:r>
              <a:rPr lang="en-US" dirty="0" smtClean="0"/>
              <a:t>Three principles of sustainability development; human health, social justice, and environmental integrity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smtClean="0"/>
              <a:t>New  generation with knowledgeable consumers</a:t>
            </a:r>
            <a:endParaRPr lang="en-US" dirty="0"/>
          </a:p>
        </p:txBody>
      </p:sp>
      <p:sp>
        <p:nvSpPr>
          <p:cNvPr id="3" name="Content Placeholder 2"/>
          <p:cNvSpPr>
            <a:spLocks noGrp="1"/>
          </p:cNvSpPr>
          <p:nvPr>
            <p:ph sz="quarter" idx="1"/>
          </p:nvPr>
        </p:nvSpPr>
        <p:spPr/>
        <p:txBody>
          <a:bodyPr>
            <a:normAutofit/>
          </a:bodyPr>
          <a:lstStyle/>
          <a:p>
            <a:r>
              <a:rPr lang="en-US" dirty="0" smtClean="0"/>
              <a:t>Healthy eating message faced with two obstacles; junk food message and getting the right information to the public to induce cultural change</a:t>
            </a:r>
          </a:p>
          <a:p>
            <a:r>
              <a:rPr lang="en-US" dirty="0" smtClean="0"/>
              <a:t>The “whole school”: positive links between food, fitness, health, and physical and mental well-being</a:t>
            </a:r>
          </a:p>
          <a:p>
            <a:r>
              <a:rPr lang="en-US" dirty="0" smtClean="0"/>
              <a:t>Overall we need knowledgeable consumers who care about the origin of their food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chain through food reform</a:t>
            </a:r>
            <a:endParaRPr lang="en-US" dirty="0"/>
          </a:p>
        </p:txBody>
      </p:sp>
      <p:sp>
        <p:nvSpPr>
          <p:cNvPr id="3" name="Content Placeholder 2"/>
          <p:cNvSpPr>
            <a:spLocks noGrp="1"/>
          </p:cNvSpPr>
          <p:nvPr>
            <p:ph sz="quarter" idx="1"/>
          </p:nvPr>
        </p:nvSpPr>
        <p:spPr/>
        <p:txBody>
          <a:bodyPr/>
          <a:lstStyle/>
          <a:p>
            <a:r>
              <a:rPr lang="en-US" dirty="0" smtClean="0"/>
              <a:t>So far more than 1000 schools from 38 states are buying fresh products from local farms</a:t>
            </a:r>
          </a:p>
          <a:p>
            <a:r>
              <a:rPr lang="en-US" dirty="0" smtClean="0"/>
              <a:t>Local suppliers create important opportunities for economic development if they have the appropriate produce and infrastructure to distribute it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Pioneers of the school food revolution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challenge is to synchronize all three reforms to have a mutual, synergistic effect</a:t>
            </a:r>
          </a:p>
          <a:p>
            <a:r>
              <a:rPr lang="en-US" dirty="0" smtClean="0"/>
              <a:t>Creative procurement approach allows training sessions on nutrition and healthy eating for cooks, farmers brought into the classroom to tell how food is produced, and parents taken through demonstrations on healthy eating</a:t>
            </a:r>
          </a:p>
          <a:p>
            <a:r>
              <a:rPr lang="en-US" dirty="0" smtClean="0"/>
              <a:t>A recent survey stated: 67% think school food tastes better, 88% like fresh food, and 77% of parents believe this is a good use of local council’s money</a:t>
            </a:r>
          </a:p>
          <a:p>
            <a:r>
              <a:rPr lang="en-US" dirty="0" smtClean="0"/>
              <a:t>“shared willingness of going in a certain direction”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food to community food</a:t>
            </a:r>
            <a:endParaRPr lang="en-US" dirty="0"/>
          </a:p>
        </p:txBody>
      </p:sp>
      <p:sp>
        <p:nvSpPr>
          <p:cNvPr id="3" name="Content Placeholder 2"/>
          <p:cNvSpPr>
            <a:spLocks noGrp="1"/>
          </p:cNvSpPr>
          <p:nvPr>
            <p:ph sz="quarter" idx="1"/>
          </p:nvPr>
        </p:nvSpPr>
        <p:spPr/>
        <p:txBody>
          <a:bodyPr/>
          <a:lstStyle/>
          <a:p>
            <a:r>
              <a:rPr lang="en-US" dirty="0" smtClean="0"/>
              <a:t>Creating new generations of knowledgeable consumer-citizens</a:t>
            </a:r>
          </a:p>
          <a:p>
            <a:r>
              <a:rPr lang="en-US" dirty="0" smtClean="0"/>
              <a:t>Community food planning play a role in promoting the hallmarks (principles) of sustainability development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Higher Education For Now?</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“The ideas on which modern education worldwide is founded reflect a world that disappeared long ago.”(pg. 75)</a:t>
            </a:r>
          </a:p>
          <a:p>
            <a:r>
              <a:rPr lang="en-US" sz="2600" dirty="0" smtClean="0"/>
              <a:t>“rapid technological change is now reshaping the social, cultural, and ecological landscape everywhere. In short order, humans are creating a different planet, arguably a different human nature,” (pg. 76)</a:t>
            </a:r>
          </a:p>
          <a:p>
            <a:r>
              <a:rPr lang="en-US" sz="2600" dirty="0" smtClean="0"/>
              <a:t>What is Higher Education for Now? “.. the kind of education that enables students to live sustainably, competently, and decently in recognition of their dependence on the web of life.”(pg. 76)</a:t>
            </a:r>
          </a:p>
          <a:p>
            <a:endParaRPr lang="en-US" sz="2600" dirty="0" smtClean="0"/>
          </a:p>
          <a:p>
            <a:endParaRPr lang="en-US"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Development of Environmental Education</a:t>
            </a:r>
            <a:endParaRPr lang="en-US" dirty="0"/>
          </a:p>
        </p:txBody>
      </p:sp>
      <p:sp>
        <p:nvSpPr>
          <p:cNvPr id="3" name="Content Placeholder 2"/>
          <p:cNvSpPr>
            <a:spLocks noGrp="1"/>
          </p:cNvSpPr>
          <p:nvPr>
            <p:ph sz="quarter" idx="1"/>
          </p:nvPr>
        </p:nvSpPr>
        <p:spPr>
          <a:xfrm>
            <a:off x="612648" y="1600200"/>
            <a:ext cx="8153400" cy="4724400"/>
          </a:xfrm>
        </p:spPr>
        <p:txBody>
          <a:bodyPr>
            <a:normAutofit/>
          </a:bodyPr>
          <a:lstStyle/>
          <a:p>
            <a:r>
              <a:rPr lang="en-US" sz="2600" dirty="0" smtClean="0"/>
              <a:t>During 1977 the Tbilisi Declaration, which was organized by UNESCO and the U.N. Environment </a:t>
            </a:r>
            <a:r>
              <a:rPr lang="en-US" sz="2600" dirty="0" err="1" smtClean="0"/>
              <a:t>Programme</a:t>
            </a:r>
            <a:r>
              <a:rPr lang="en-US" sz="2600" dirty="0" smtClean="0"/>
              <a:t>, was signed by 66 countries which called for the inclusion of environmental education in their programs. (pg. 76)</a:t>
            </a:r>
          </a:p>
          <a:p>
            <a:r>
              <a:rPr lang="en-US" sz="2600" dirty="0" smtClean="0"/>
              <a:t>The Tbilisi Declaration and similar documents which were all calling for change but they could not address the scale of the problem. People were still under the assumption and belief that the environment was too vast to be significantly affected by human actions.</a:t>
            </a:r>
          </a:p>
          <a:p>
            <a:r>
              <a:rPr lang="en-US" sz="2600" dirty="0" smtClean="0"/>
              <a:t>Now we see a wide diversity of environmental education programs in the U.S.</a:t>
            </a:r>
          </a:p>
          <a:p>
            <a:endParaRPr lang="en-US" sz="2600" dirty="0" smtClean="0"/>
          </a:p>
          <a:p>
            <a:endParaRPr lang="en-US" sz="2600" dirty="0" smtClean="0"/>
          </a:p>
          <a:p>
            <a:endParaRPr lang="en-US"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Curriculum and Education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600" dirty="0" smtClean="0"/>
              <a:t>In the 1960s and 1970s is when the belief that the environment ought to be given special priority in the curriculum of higher education came of age with the creation of environmental studies programs at Williams College, Middlebury, and Brown University.</a:t>
            </a:r>
          </a:p>
          <a:p>
            <a:r>
              <a:rPr lang="en-US" sz="2600" dirty="0" smtClean="0"/>
              <a:t>“In October 1990, Tufts University Jean Mayer convened a meeting of 22 university presidents and chancellors that culminated in the </a:t>
            </a:r>
            <a:r>
              <a:rPr lang="en-US" sz="2600" dirty="0" err="1" smtClean="0"/>
              <a:t>Talloires</a:t>
            </a:r>
            <a:r>
              <a:rPr lang="en-US" sz="2600" dirty="0" smtClean="0"/>
              <a:t> Declaration (this document included 10 goals, including leadership to increase awareness of environmental challenges, fostering environmental literacy throughout the campus, and changing operations to reduce environmental impacts.) By 2008, about 360 presidents in 40 countries had signed the Declaration.”</a:t>
            </a:r>
          </a:p>
          <a:p>
            <a:endParaRPr lang="en-US" sz="2600" dirty="0" smtClean="0"/>
          </a:p>
          <a:p>
            <a:endParaRPr lang="en-US"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r>
              <a:rPr lang="en-US" sz="2600" dirty="0" smtClean="0"/>
              <a:t>Through Curriculum and Education we have seen a great deal of progress towards change. </a:t>
            </a:r>
            <a:endParaRPr lang="en-US" sz="2600" dirty="0" smtClean="0"/>
          </a:p>
          <a:p>
            <a:r>
              <a:rPr lang="en-US" sz="2600" dirty="0" smtClean="0"/>
              <a:t>“Education for sustainability is flourishing because of many factors, including committed faculty, imaginative leadership, student activism, response to specific opportunities, and larger societal changes.” (pg. 79)</a:t>
            </a:r>
          </a:p>
          <a:p>
            <a:r>
              <a:rPr lang="en-US" sz="2600" dirty="0" smtClean="0"/>
              <a:t>However we are experiences small bumps in the road. According to the National Wildlife Federation, between 2001 and 2008 “the amount of sustainability-related education [ in the U.S.] did not increase and may even have declined.” This conclusion is supported by global poll data that shows the majority of the public to be uninformed, sometimes misinformed, and otherwise confused about the fundamentals of ecology and science in general. (pg. 79)</a:t>
            </a: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00200"/>
            <a:ext cx="8229600" cy="4525963"/>
          </a:xfrm>
        </p:spPr>
        <p:txBody>
          <a:bodyPr>
            <a:normAutofit/>
          </a:bodyPr>
          <a:lstStyle/>
          <a:p>
            <a:r>
              <a:rPr lang="en-US" dirty="0" smtClean="0"/>
              <a:t>“Research shows that the human brain and biological pathways develop rapidly and that children’s experiences before they start primary school shape their attitudes, values, behaviors, habits, skills, and identity throughout life. Thus the first years of life provide a window of opportunity for nurturing children’s love of nature and the habits practices, and lifestyles that favor sustainability.”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Campus Design and Operations</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Alongside efforts to increase ecological awareness and literacy through education. There are others who are aimed to change the “design” of campuses by improving energy efficiency, lowering carbon emissions, reducing waste, recycling, and building the high-performance buildings that have become mainstream virtually everywhere. (pg. 79)</a:t>
            </a:r>
          </a:p>
          <a:p>
            <a:r>
              <a:rPr lang="en-US" sz="2600" dirty="0" smtClean="0"/>
              <a:t>At this time on the national level we see the emergence of the North American Association for Environmental Education for Sustainability in Higher Education (AASHE) which amplifies and coordinates otherwise disparate campus ecology efforts.</a:t>
            </a:r>
          </a:p>
          <a:p>
            <a:endParaRPr lang="en-US"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600" dirty="0" smtClean="0"/>
              <a:t>In the late 1990s is when we see rapid growth of the green building movement. The result has been an effort to reduce the environmental impacts of new construction on college campuses. The first substantially green building on a U.S. college campus was the at the Oberlin College, which is still the only entirely solar-powered, zero-discharge building on a U.S. college campus.</a:t>
            </a:r>
          </a:p>
          <a:p>
            <a:r>
              <a:rPr lang="en-US" sz="2600" dirty="0" smtClean="0"/>
              <a:t>The second driver in the green campus movement has been increasing concern about rapid climate change. This large body of scientific evidence points out that climate is changing and humans are the culprits.</a:t>
            </a:r>
            <a:endParaRPr lang="en-US"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Initiatives </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“Institutions of higher education must aim to create an ecologically literate and ecologically competent citizenry, one that knows how Earth works as a physical system and why that knowledge is vitally important to them personally and to the larger human prospect.” (pg. 81)</a:t>
            </a:r>
          </a:p>
          <a:p>
            <a:r>
              <a:rPr lang="en-US" sz="2600" dirty="0" smtClean="0"/>
              <a:t>The most far-reaching example of national leadership in education is the government of Bhutan. They replaced the yardstick of “gross national product” with the one that measures “gross national happiness” (GNH) in 1972, the government is now sponsoring an effort to educate its citizenry for happiness, sustainability, justice, and peace.</a:t>
            </a:r>
            <a:endParaRPr lang="en-US" sz="2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Local Action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FGCU is as local as we get. Here we can see the efforts of Campus Design and Operations. FGCU has been awarded the highest level award by the U.S. Green Building Council’s Leadership in Energy and Environmental Design, or LEED. </a:t>
            </a:r>
            <a:endParaRPr lang="en-US" dirty="0" smtClean="0"/>
          </a:p>
          <a:p>
            <a:r>
              <a:rPr lang="en-US" dirty="0" smtClean="0"/>
              <a:t>The LEED rating system provides external verification that buildings are designed and built to save energy, conserve water, reduce CO2 emissions, improve indoor air quality, and demonstrate stewardship of resources.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B7-front.jpg"/>
          <p:cNvPicPr>
            <a:picLocks noGrp="1" noChangeAspect="1"/>
          </p:cNvPicPr>
          <p:nvPr>
            <p:ph sz="quarter" idx="1"/>
          </p:nvPr>
        </p:nvPicPr>
        <p:blipFill>
          <a:blip r:embed="rId2" cstate="print"/>
          <a:stretch>
            <a:fillRect/>
          </a:stretch>
        </p:blipFill>
        <p:spPr>
          <a:xfrm>
            <a:off x="304800" y="457200"/>
            <a:ext cx="8652625" cy="5975452"/>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sz="quarter" idx="1"/>
          </p:nvPr>
        </p:nvSpPr>
        <p:spPr>
          <a:xfrm>
            <a:off x="533400" y="1600200"/>
            <a:ext cx="8232648" cy="4953000"/>
          </a:xfrm>
        </p:spPr>
        <p:txBody>
          <a:bodyPr>
            <a:normAutofit/>
          </a:bodyPr>
          <a:lstStyle/>
          <a:p>
            <a:r>
              <a:rPr lang="en-US" sz="2000" dirty="0" smtClean="0"/>
              <a:t>State of the World (Text)</a:t>
            </a:r>
          </a:p>
          <a:p>
            <a:r>
              <a:rPr lang="en-US" sz="2000" dirty="0" smtClean="0"/>
              <a:t>http</a:t>
            </a:r>
            <a:r>
              <a:rPr lang="en-US" sz="2000" dirty="0" smtClean="0"/>
              <a:t>://treaties.un.org/Pages/ViewDetails.aspx?src=TREATY&amp;mtdsg_no=IV-11&amp;chapter=4&amp;lang=en</a:t>
            </a:r>
          </a:p>
          <a:p>
            <a:r>
              <a:rPr lang="en-US" sz="2000" dirty="0" smtClean="0"/>
              <a:t>http://leef-florida.org/</a:t>
            </a:r>
          </a:p>
          <a:p>
            <a:r>
              <a:rPr lang="en-US" sz="2000" dirty="0" smtClean="0"/>
              <a:t>http://www.ohchr.org/Documents/Publications/FactSheet10rev.1en.pdf  (this is from http://www.ohchr.org/EN/Pages/WelcomePage.aspx).</a:t>
            </a:r>
          </a:p>
          <a:p>
            <a:r>
              <a:rPr lang="en-US" sz="2000" dirty="0" smtClean="0"/>
              <a:t>http://llr.lls.edu/volumes/v39-issue1/docs/westen.pdf</a:t>
            </a:r>
          </a:p>
          <a:p>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0"/>
            <a:ext cx="8229600" cy="4800600"/>
          </a:xfrm>
        </p:spPr>
        <p:txBody>
          <a:bodyPr/>
          <a:lstStyle/>
          <a:p>
            <a:r>
              <a:rPr lang="en-US" dirty="0" smtClean="0"/>
              <a:t>Before children go to school, parents are their first educators. </a:t>
            </a:r>
          </a:p>
          <a:p>
            <a:r>
              <a:rPr lang="en-US" dirty="0" smtClean="0"/>
              <a:t>They have the biggest influence on their children’s values, behaviors, attitudes, skills and habits.</a:t>
            </a:r>
          </a:p>
          <a:p>
            <a:r>
              <a:rPr lang="en-US" dirty="0" smtClean="0"/>
              <a:t>Parents should educate their children about sustainability development.</a:t>
            </a:r>
            <a:endParaRPr lang="en-US" dirty="0"/>
          </a:p>
        </p:txBody>
      </p:sp>
      <p:sp>
        <p:nvSpPr>
          <p:cNvPr id="4" name="TextBox 3"/>
          <p:cNvSpPr txBox="1"/>
          <p:nvPr/>
        </p:nvSpPr>
        <p:spPr>
          <a:xfrm>
            <a:off x="381000" y="381000"/>
            <a:ext cx="8305800" cy="769441"/>
          </a:xfrm>
          <a:prstGeom prst="rect">
            <a:avLst/>
          </a:prstGeom>
          <a:noFill/>
        </p:spPr>
        <p:txBody>
          <a:bodyPr wrap="square" rtlCol="0">
            <a:spAutoFit/>
          </a:bodyPr>
          <a:lstStyle/>
          <a:p>
            <a:pPr algn="ctr"/>
            <a:r>
              <a:rPr lang="en-US" sz="4400" dirty="0" smtClean="0"/>
              <a:t>Parents as First Educators</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Childhood Education</a:t>
            </a:r>
            <a:endParaRPr lang="en-US" dirty="0"/>
          </a:p>
        </p:txBody>
      </p:sp>
      <p:sp>
        <p:nvSpPr>
          <p:cNvPr id="3" name="Content Placeholder 2"/>
          <p:cNvSpPr>
            <a:spLocks noGrp="1"/>
          </p:cNvSpPr>
          <p:nvPr>
            <p:ph sz="quarter" idx="1"/>
          </p:nvPr>
        </p:nvSpPr>
        <p:spPr/>
        <p:txBody>
          <a:bodyPr/>
          <a:lstStyle/>
          <a:p>
            <a:r>
              <a:rPr lang="en-US" dirty="0" smtClean="0"/>
              <a:t>Early Childhood Education is probably the most important in development of children’s brain and intellectual skills</a:t>
            </a:r>
          </a:p>
          <a:p>
            <a:r>
              <a:rPr lang="en-US" dirty="0" smtClean="0"/>
              <a:t>Early Childhood education teach children about nature and also educate them about problems caused by unsustainable lifestyles.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7Rs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i="1" dirty="0" smtClean="0"/>
              <a:t>R</a:t>
            </a:r>
            <a:r>
              <a:rPr lang="en-US" i="1" dirty="0" smtClean="0"/>
              <a:t>educe </a:t>
            </a:r>
            <a:r>
              <a:rPr lang="en-US" dirty="0" smtClean="0"/>
              <a:t>is about reducing consumption of resources</a:t>
            </a:r>
            <a:endParaRPr lang="en-US" i="1" dirty="0" smtClean="0"/>
          </a:p>
          <a:p>
            <a:r>
              <a:rPr lang="en-US" b="1" i="1" dirty="0" smtClean="0"/>
              <a:t>R</a:t>
            </a:r>
            <a:r>
              <a:rPr lang="en-US" i="1" dirty="0" smtClean="0"/>
              <a:t>euse </a:t>
            </a:r>
            <a:r>
              <a:rPr lang="en-US" dirty="0" smtClean="0"/>
              <a:t>is about showing children that materials can be reused</a:t>
            </a:r>
          </a:p>
          <a:p>
            <a:r>
              <a:rPr lang="en-US" b="1" i="1" dirty="0" smtClean="0"/>
              <a:t>R</a:t>
            </a:r>
            <a:r>
              <a:rPr lang="en-US" i="1" dirty="0" smtClean="0"/>
              <a:t>ecycle </a:t>
            </a:r>
            <a:r>
              <a:rPr lang="en-US" dirty="0" smtClean="0"/>
              <a:t>is about teaching children how to recycle and encourage them to do so</a:t>
            </a:r>
          </a:p>
          <a:p>
            <a:r>
              <a:rPr lang="en-US" b="1" i="1" dirty="0" smtClean="0"/>
              <a:t>R</a:t>
            </a:r>
            <a:r>
              <a:rPr lang="en-US" i="1" dirty="0" smtClean="0"/>
              <a:t>espect </a:t>
            </a:r>
            <a:r>
              <a:rPr lang="en-US" dirty="0" smtClean="0"/>
              <a:t>is about respecting and understanding environment and nature</a:t>
            </a:r>
          </a:p>
          <a:p>
            <a:r>
              <a:rPr lang="en-US" b="1" i="1" dirty="0" smtClean="0"/>
              <a:t>R</a:t>
            </a:r>
            <a:r>
              <a:rPr lang="en-US" i="1" dirty="0" smtClean="0"/>
              <a:t>eflect </a:t>
            </a:r>
            <a:r>
              <a:rPr lang="en-US" dirty="0" smtClean="0"/>
              <a:t>is about learning how to reflect</a:t>
            </a:r>
          </a:p>
          <a:p>
            <a:r>
              <a:rPr lang="en-US" b="1" i="1" dirty="0" smtClean="0"/>
              <a:t>R</a:t>
            </a:r>
            <a:r>
              <a:rPr lang="en-US" i="1" dirty="0" smtClean="0"/>
              <a:t>epair  </a:t>
            </a:r>
            <a:r>
              <a:rPr lang="en-US" dirty="0" smtClean="0"/>
              <a:t>taking care of broken things and trying to fix them</a:t>
            </a:r>
          </a:p>
          <a:p>
            <a:r>
              <a:rPr lang="en-US" b="1" i="1" dirty="0" smtClean="0"/>
              <a:t>R</a:t>
            </a:r>
            <a:r>
              <a:rPr lang="en-US" i="1" dirty="0" smtClean="0"/>
              <a:t>esponsibility </a:t>
            </a:r>
            <a:r>
              <a:rPr lang="en-US" dirty="0" smtClean="0"/>
              <a:t>teaching children how to be responsible and take care of something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“Research Shows that the traditional subject teaching of knowledge that is common in schools does not give the best results in learning about issues related to sustainable development, which are interdisciplinary in nature”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Globally</a:t>
            </a:r>
            <a:endParaRPr lang="en-US" dirty="0"/>
          </a:p>
        </p:txBody>
      </p:sp>
      <p:sp>
        <p:nvSpPr>
          <p:cNvPr id="3" name="Content Placeholder 2"/>
          <p:cNvSpPr>
            <a:spLocks noGrp="1"/>
          </p:cNvSpPr>
          <p:nvPr>
            <p:ph sz="quarter" idx="1"/>
          </p:nvPr>
        </p:nvSpPr>
        <p:spPr/>
        <p:txBody>
          <a:bodyPr/>
          <a:lstStyle/>
          <a:p>
            <a:r>
              <a:rPr lang="en-US" dirty="0" smtClean="0"/>
              <a:t>In Australia, children have opportunities to work on small projects such us litter-less lunches, responsible cleaning, reusing and recycling things, a vegetable garden, a register of native plants, environmental aesthetics, efficient use of natural resources, and construction of frog pond.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Globally</a:t>
            </a:r>
            <a:endParaRPr lang="en-US" dirty="0"/>
          </a:p>
        </p:txBody>
      </p:sp>
      <p:sp>
        <p:nvSpPr>
          <p:cNvPr id="3" name="Content Placeholder 2"/>
          <p:cNvSpPr>
            <a:spLocks noGrp="1"/>
          </p:cNvSpPr>
          <p:nvPr>
            <p:ph sz="quarter" idx="1"/>
          </p:nvPr>
        </p:nvSpPr>
        <p:spPr/>
        <p:txBody>
          <a:bodyPr>
            <a:normAutofit/>
          </a:bodyPr>
          <a:lstStyle/>
          <a:p>
            <a:r>
              <a:rPr lang="en-US" dirty="0" smtClean="0"/>
              <a:t>In Japan, children in preschool were working on the project involving silkworm, a fascinating insect.</a:t>
            </a:r>
          </a:p>
          <a:p>
            <a:r>
              <a:rPr lang="en-US" dirty="0" smtClean="0"/>
              <a:t>In Sweden, the Swedish national curriculum for early childhood education and care spells out that teachers are responsible for promoting respect for the intrinsic values of each person as well as for the shared environment.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818</TotalTime>
  <Words>2419</Words>
  <Application>Microsoft Office PowerPoint</Application>
  <PresentationFormat>On-screen Show (4:3)</PresentationFormat>
  <Paragraphs>143</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Education’s New Assignment: Sustainability</vt:lpstr>
      <vt:lpstr>Early Childhood Education to Transform Cultures for Sustainability</vt:lpstr>
      <vt:lpstr>Slide 3</vt:lpstr>
      <vt:lpstr>Slide 4</vt:lpstr>
      <vt:lpstr>Early Childhood Education</vt:lpstr>
      <vt:lpstr>7Rs</vt:lpstr>
      <vt:lpstr>Slide 7</vt:lpstr>
      <vt:lpstr>Case Studies: Globally</vt:lpstr>
      <vt:lpstr>Case Studies: Globally</vt:lpstr>
      <vt:lpstr>United States</vt:lpstr>
      <vt:lpstr>Florida</vt:lpstr>
      <vt:lpstr>Commercialism in Children’s Lives</vt:lpstr>
      <vt:lpstr>Slide 13</vt:lpstr>
      <vt:lpstr>Rise of Commercialism</vt:lpstr>
      <vt:lpstr>Impact of Commercialism on Play</vt:lpstr>
      <vt:lpstr>Nurturing Play</vt:lpstr>
      <vt:lpstr>Global Action</vt:lpstr>
      <vt:lpstr>National Action</vt:lpstr>
      <vt:lpstr>Local Action</vt:lpstr>
      <vt:lpstr>Rethinking School Food</vt:lpstr>
      <vt:lpstr>The Power of the public plate</vt:lpstr>
      <vt:lpstr>New  generation with knowledgeable consumers</vt:lpstr>
      <vt:lpstr>Food chain through food reform</vt:lpstr>
      <vt:lpstr>Pioneers of the school food revolution</vt:lpstr>
      <vt:lpstr>School food to community food</vt:lpstr>
      <vt:lpstr>What Is Higher Education For Now?</vt:lpstr>
      <vt:lpstr>The Development of Environmental Education</vt:lpstr>
      <vt:lpstr>Curriculum and Education</vt:lpstr>
      <vt:lpstr>Slide 29</vt:lpstr>
      <vt:lpstr>Campus Design and Operations</vt:lpstr>
      <vt:lpstr>Slide 31</vt:lpstr>
      <vt:lpstr>Future Initiatives </vt:lpstr>
      <vt:lpstr>Local Action</vt:lpstr>
      <vt:lpstr>Slide 34</vt:lpstr>
      <vt:lpstr>Works Cited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Education’s New Assignment: Sustainability</dc:title>
  <dc:creator>Magda</dc:creator>
  <cp:lastModifiedBy>Jeremy Gianfagna</cp:lastModifiedBy>
  <cp:revision>43</cp:revision>
  <dcterms:created xsi:type="dcterms:W3CDTF">2011-02-13T18:19:12Z</dcterms:created>
  <dcterms:modified xsi:type="dcterms:W3CDTF">2011-02-15T12:37:25Z</dcterms:modified>
</cp:coreProperties>
</file>