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6" r:id="rId6"/>
    <p:sldId id="260" r:id="rId7"/>
    <p:sldId id="261" r:id="rId8"/>
    <p:sldId id="262" r:id="rId9"/>
    <p:sldId id="263" r:id="rId10"/>
    <p:sldId id="264" r:id="rId11"/>
    <p:sldId id="275" r:id="rId12"/>
    <p:sldId id="269" r:id="rId13"/>
    <p:sldId id="274" r:id="rId14"/>
    <p:sldId id="270" r:id="rId15"/>
    <p:sldId id="271" r:id="rId16"/>
    <p:sldId id="272" r:id="rId17"/>
    <p:sldId id="265" r:id="rId18"/>
    <p:sldId id="267" r:id="rId19"/>
    <p:sldId id="268"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6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BC0A4C-7006-40F6-8203-667BCED37CF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BB7149-8061-47AD-A0FE-8D98FD73548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8A26471-F35A-49FF-ABEB-2F69FCF5484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A32DA8A-1307-43FC-A7FD-70239800F6D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A78B687A-E531-4FA7-9110-476479B386D2}"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C3B6722C-1628-4C57-9B4A-41D190066A8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95E42E-ED02-43E7-B79E-27B5E3B5838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8B22D2-B5E8-4BF8-A5B8-90A736F9694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718EB38-B263-49B5-B590-33D88876461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1687FA4-6139-4F07-84E5-6FFF8E4C49A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D253B54-FBC0-46E9-841D-976B058027C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7630198-6C4A-4A78-85AF-89AD1412927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A4ED45C-3640-41AE-BDD7-8ED2F5B90DF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8E11CC1-274B-486F-8935-590544B6332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FFAE95F-5A9B-4A09-B564-355745B78FC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hyperlink" Target="http://video.about.com/housekeeping/Energy-Saving-Tips-for-Home.htm"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vcr.csrwire.com/node/777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inknews.com/news/local/185734" TargetMode="External"/><Relationship Id="rId2" Type="http://schemas.openxmlformats.org/officeDocument/2006/relationships/hyperlink" Target="http://www.eia.doe.gov/environment.h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blog.wired.com/wiredscience/20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blog.wired.com/wiredscience/files/newvulcan.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Southwest Florida’s</a:t>
            </a:r>
            <a:br>
              <a:rPr lang="en-US"/>
            </a:br>
            <a:r>
              <a:rPr lang="en-US"/>
              <a:t>Energy</a:t>
            </a:r>
          </a:p>
        </p:txBody>
      </p:sp>
      <p:sp>
        <p:nvSpPr>
          <p:cNvPr id="2051" name="Rectangle 3"/>
          <p:cNvSpPr>
            <a:spLocks noGrp="1" noChangeArrowheads="1"/>
          </p:cNvSpPr>
          <p:nvPr>
            <p:ph type="subTitle" idx="1"/>
          </p:nvPr>
        </p:nvSpPr>
        <p:spPr/>
        <p:txBody>
          <a:bodyPr/>
          <a:lstStyle/>
          <a:p>
            <a:r>
              <a:rPr lang="en-US" dirty="0"/>
              <a:t>Cassie </a:t>
            </a:r>
            <a:r>
              <a:rPr lang="en-US" dirty="0" err="1"/>
              <a:t>Fiorini</a:t>
            </a:r>
            <a:r>
              <a:rPr lang="en-US" dirty="0"/>
              <a:t> </a:t>
            </a:r>
          </a:p>
          <a:p>
            <a:r>
              <a:rPr lang="en-US" dirty="0"/>
              <a:t>&amp;</a:t>
            </a:r>
          </a:p>
          <a:p>
            <a:r>
              <a:rPr lang="en-US" dirty="0" smtClean="0"/>
              <a:t>Saeger </a:t>
            </a:r>
            <a:r>
              <a:rPr lang="en-US" dirty="0"/>
              <a:t>Morrison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152400"/>
            <a:ext cx="8229600" cy="1143000"/>
          </a:xfrm>
        </p:spPr>
        <p:txBody>
          <a:bodyPr/>
          <a:lstStyle/>
          <a:p>
            <a:r>
              <a:rPr lang="en-US"/>
              <a:t>What Can We Do?</a:t>
            </a:r>
          </a:p>
        </p:txBody>
      </p:sp>
      <p:sp>
        <p:nvSpPr>
          <p:cNvPr id="16393" name="Rectangle 9"/>
          <p:cNvSpPr>
            <a:spLocks noGrp="1" noChangeArrowheads="1"/>
          </p:cNvSpPr>
          <p:nvPr>
            <p:ph type="body" sz="half" idx="2"/>
          </p:nvPr>
        </p:nvSpPr>
        <p:spPr>
          <a:xfrm>
            <a:off x="4648200" y="1371600"/>
            <a:ext cx="4038600" cy="4525963"/>
          </a:xfrm>
        </p:spPr>
        <p:txBody>
          <a:bodyPr/>
          <a:lstStyle/>
          <a:p>
            <a:pPr>
              <a:lnSpc>
                <a:spcPct val="90000"/>
              </a:lnSpc>
            </a:pPr>
            <a:r>
              <a:rPr lang="en-US" sz="2400"/>
              <a:t>First off, we can try to conserve energy at home so that less energy has to be produced at the power plants.</a:t>
            </a:r>
          </a:p>
          <a:p>
            <a:pPr>
              <a:lnSpc>
                <a:spcPct val="90000"/>
              </a:lnSpc>
            </a:pPr>
            <a:r>
              <a:rPr lang="en-US" sz="2400"/>
              <a:t>Buy Energy Star appliances when old ones need replacing, keep you air conditioning a degree or two warmer, unplug electronics when not in use, use fluorescent light bulbs</a:t>
            </a:r>
          </a:p>
          <a:p>
            <a:pPr>
              <a:lnSpc>
                <a:spcPct val="90000"/>
              </a:lnSpc>
            </a:pPr>
            <a:r>
              <a:rPr lang="en-US" sz="2400"/>
              <a:t>It’s simple things like this that can make an impact.</a:t>
            </a:r>
          </a:p>
        </p:txBody>
      </p:sp>
      <p:pic>
        <p:nvPicPr>
          <p:cNvPr id="16394" name="Picture 10" descr="ES_Logo"/>
          <p:cNvPicPr>
            <a:picLocks noGrp="1" noChangeAspect="1" noChangeArrowheads="1"/>
          </p:cNvPicPr>
          <p:nvPr>
            <p:ph sz="half" idx="1"/>
          </p:nvPr>
        </p:nvPicPr>
        <p:blipFill>
          <a:blip r:embed="rId2"/>
          <a:srcRect/>
          <a:stretch>
            <a:fillRect/>
          </a:stretch>
        </p:blipFill>
        <p:spPr>
          <a:xfrm>
            <a:off x="536575" y="1295400"/>
            <a:ext cx="2151063" cy="2195513"/>
          </a:xfrm>
          <a:noFill/>
          <a:ln/>
        </p:spPr>
      </p:pic>
      <p:pic>
        <p:nvPicPr>
          <p:cNvPr id="16395" name="Picture 11" descr="spiral"/>
          <p:cNvPicPr>
            <a:picLocks noChangeAspect="1" noChangeArrowheads="1"/>
          </p:cNvPicPr>
          <p:nvPr/>
        </p:nvPicPr>
        <p:blipFill>
          <a:blip r:embed="rId3"/>
          <a:srcRect/>
          <a:stretch>
            <a:fillRect/>
          </a:stretch>
        </p:blipFill>
        <p:spPr bwMode="auto">
          <a:xfrm>
            <a:off x="2895600" y="3733800"/>
            <a:ext cx="1312863" cy="24765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Save Energy and CO2 Emissions.</a:t>
            </a:r>
            <a:endParaRPr lang="en-US" dirty="0"/>
          </a:p>
        </p:txBody>
      </p:sp>
      <p:sp>
        <p:nvSpPr>
          <p:cNvPr id="3" name="Content Placeholder 2"/>
          <p:cNvSpPr>
            <a:spLocks noGrp="1"/>
          </p:cNvSpPr>
          <p:nvPr>
            <p:ph sz="half" idx="1"/>
          </p:nvPr>
        </p:nvSpPr>
        <p:spPr>
          <a:xfrm>
            <a:off x="457200" y="1600200"/>
            <a:ext cx="8305800" cy="4800600"/>
          </a:xfrm>
        </p:spPr>
        <p:txBody>
          <a:bodyPr/>
          <a:lstStyle/>
          <a:p>
            <a:r>
              <a:rPr lang="en-US" u="sng" dirty="0" smtClean="0">
                <a:hlinkClick r:id="rId2"/>
              </a:rPr>
              <a:t>http://video.about.com/housekeeping/Energy-Saving-Tips-for-Home.htm</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Happening Globally?</a:t>
            </a:r>
            <a:endParaRPr lang="en-US" dirty="0"/>
          </a:p>
        </p:txBody>
      </p:sp>
      <p:sp>
        <p:nvSpPr>
          <p:cNvPr id="3" name="Content Placeholder 2"/>
          <p:cNvSpPr>
            <a:spLocks noGrp="1"/>
          </p:cNvSpPr>
          <p:nvPr>
            <p:ph idx="1"/>
          </p:nvPr>
        </p:nvSpPr>
        <p:spPr/>
        <p:txBody>
          <a:bodyPr/>
          <a:lstStyle/>
          <a:p>
            <a:r>
              <a:rPr lang="en-US" sz="2400" dirty="0" smtClean="0"/>
              <a:t>A great challenge for widespread adoption of renewable energy sources is fitting them into an energy system that was designed around fossil fuels, fuels that have the advantage of being concentrated and easily stored.</a:t>
            </a:r>
          </a:p>
          <a:p>
            <a:r>
              <a:rPr lang="en-US" sz="2400" dirty="0" smtClean="0"/>
              <a:t>Electricity is the single most important element of today's energy system, essentials for lighting, cooling, electronics, and many industrial processes. Its role will only grow as new technologies allow grid electricity to be used for plus in hybrid cars and to heat and cool homes efficiently through ground source heat pumps.</a:t>
            </a:r>
          </a:p>
          <a:p>
            <a:r>
              <a:rPr lang="en-US" sz="2400" dirty="0" smtClean="0"/>
              <a:t>Electricity also is the output of the largest and most easily replaced contributor to carbon </a:t>
            </a:r>
            <a:r>
              <a:rPr lang="en-US" sz="2400" dirty="0" smtClean="0"/>
              <a:t>emissions.</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 Cars… Will it happen?</a:t>
            </a:r>
            <a:endParaRPr lang="en-US" dirty="0"/>
          </a:p>
        </p:txBody>
      </p:sp>
      <p:sp>
        <p:nvSpPr>
          <p:cNvPr id="3" name="Content Placeholder 2"/>
          <p:cNvSpPr>
            <a:spLocks noGrp="1"/>
          </p:cNvSpPr>
          <p:nvPr>
            <p:ph idx="1"/>
          </p:nvPr>
        </p:nvSpPr>
        <p:spPr/>
        <p:txBody>
          <a:bodyPr/>
          <a:lstStyle/>
          <a:p>
            <a:r>
              <a:rPr lang="en-US" u="sng" dirty="0" smtClean="0">
                <a:hlinkClick r:id="rId2"/>
              </a:rPr>
              <a:t>http://vcr.csrwire.com/node/7772</a:t>
            </a:r>
            <a:r>
              <a:rPr lang="en-US" dirty="0" smtClean="0"/>
              <a:t>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14400"/>
          </a:xfrm>
        </p:spPr>
        <p:txBody>
          <a:bodyPr/>
          <a:lstStyle/>
          <a:p>
            <a:r>
              <a:rPr lang="en-US" sz="3200" dirty="0" smtClean="0"/>
              <a:t>Estimates of Potential Contribution of Renewable Energy Sources</a:t>
            </a:r>
            <a:endParaRPr lang="en-US" sz="3200" dirty="0"/>
          </a:p>
        </p:txBody>
      </p:sp>
      <p:graphicFrame>
        <p:nvGraphicFramePr>
          <p:cNvPr id="4" name="Table 3"/>
          <p:cNvGraphicFramePr>
            <a:graphicFrameLocks noGrp="1"/>
          </p:cNvGraphicFramePr>
          <p:nvPr/>
        </p:nvGraphicFramePr>
        <p:xfrm>
          <a:off x="228600" y="990600"/>
          <a:ext cx="8915400" cy="5730240"/>
        </p:xfrm>
        <a:graphic>
          <a:graphicData uri="http://schemas.openxmlformats.org/drawingml/2006/table">
            <a:tbl>
              <a:tblPr firstRow="1" bandRow="1">
                <a:tableStyleId>{5C22544A-7EE6-4342-B048-85BDC9FD1C3A}</a:tableStyleId>
              </a:tblPr>
              <a:tblGrid>
                <a:gridCol w="4457700"/>
                <a:gridCol w="4457700"/>
              </a:tblGrid>
              <a:tr h="482886">
                <a:tc>
                  <a:txBody>
                    <a:bodyPr/>
                    <a:lstStyle/>
                    <a:p>
                      <a:r>
                        <a:rPr lang="en-US" dirty="0" smtClean="0">
                          <a:solidFill>
                            <a:srgbClr val="FFFF00"/>
                          </a:solidFill>
                        </a:rPr>
                        <a:t>Energy Source</a:t>
                      </a:r>
                      <a:endParaRPr lang="en-US" dirty="0">
                        <a:solidFill>
                          <a:srgbClr val="FFFF00"/>
                        </a:solidFill>
                      </a:endParaRPr>
                    </a:p>
                  </a:txBody>
                  <a:tcPr/>
                </a:tc>
                <a:tc>
                  <a:txBody>
                    <a:bodyPr/>
                    <a:lstStyle/>
                    <a:p>
                      <a:r>
                        <a:rPr lang="en-US" dirty="0" smtClean="0">
                          <a:solidFill>
                            <a:srgbClr val="FFFF00"/>
                          </a:solidFill>
                        </a:rPr>
                        <a:t>Potential</a:t>
                      </a:r>
                      <a:r>
                        <a:rPr lang="en-US" baseline="0" dirty="0" smtClean="0">
                          <a:solidFill>
                            <a:srgbClr val="FFFF00"/>
                          </a:solidFill>
                        </a:rPr>
                        <a:t> Contribution</a:t>
                      </a:r>
                      <a:endParaRPr lang="en-US" dirty="0">
                        <a:solidFill>
                          <a:srgbClr val="FFFF00"/>
                        </a:solidFill>
                      </a:endParaRPr>
                    </a:p>
                  </a:txBody>
                  <a:tcPr/>
                </a:tc>
              </a:tr>
              <a:tr h="5247354">
                <a:tc>
                  <a:txBody>
                    <a:bodyPr/>
                    <a:lstStyle/>
                    <a:p>
                      <a:pPr>
                        <a:buFont typeface="Wingdings" pitchFamily="2" charset="2"/>
                        <a:buChar char="Ø"/>
                      </a:pPr>
                      <a:r>
                        <a:rPr lang="en-US" sz="1600" dirty="0" smtClean="0">
                          <a:solidFill>
                            <a:schemeClr val="accent4">
                              <a:lumMod val="10000"/>
                            </a:schemeClr>
                          </a:solidFill>
                        </a:rPr>
                        <a:t>Solar water</a:t>
                      </a:r>
                      <a:r>
                        <a:rPr lang="en-US" sz="1600" baseline="0" dirty="0" smtClean="0">
                          <a:solidFill>
                            <a:schemeClr val="accent4">
                              <a:lumMod val="10000"/>
                            </a:schemeClr>
                          </a:solidFill>
                        </a:rPr>
                        <a:t> heaters</a:t>
                      </a:r>
                    </a:p>
                    <a:p>
                      <a:pPr>
                        <a:buFont typeface="Wingdings" pitchFamily="2" charset="2"/>
                        <a:buChar char="Ø"/>
                      </a:pPr>
                      <a:endParaRPr lang="en-US" sz="1600" dirty="0" smtClean="0">
                        <a:solidFill>
                          <a:schemeClr val="accent4">
                            <a:lumMod val="10000"/>
                          </a:schemeClr>
                        </a:solidFill>
                      </a:endParaRPr>
                    </a:p>
                    <a:p>
                      <a:pPr>
                        <a:buFont typeface="Wingdings" pitchFamily="2" charset="2"/>
                        <a:buChar char="Ø"/>
                      </a:pPr>
                      <a:endParaRPr lang="en-US" sz="1600" dirty="0" smtClean="0">
                        <a:solidFill>
                          <a:schemeClr val="accent4">
                            <a:lumMod val="10000"/>
                          </a:schemeClr>
                        </a:solidFill>
                      </a:endParaRPr>
                    </a:p>
                    <a:p>
                      <a:pPr>
                        <a:buFont typeface="Wingdings" pitchFamily="2" charset="2"/>
                        <a:buChar char="Ø"/>
                      </a:pPr>
                      <a:r>
                        <a:rPr lang="en-US" sz="1600" dirty="0" smtClean="0">
                          <a:solidFill>
                            <a:schemeClr val="accent4">
                              <a:lumMod val="10000"/>
                            </a:schemeClr>
                          </a:solidFill>
                        </a:rPr>
                        <a:t>Solar cells</a:t>
                      </a:r>
                    </a:p>
                    <a:p>
                      <a:pPr>
                        <a:buFont typeface="Wingdings" pitchFamily="2" charset="2"/>
                        <a:buChar char="Ø"/>
                      </a:pPr>
                      <a:endParaRPr lang="en-US" sz="1600" dirty="0" smtClean="0">
                        <a:solidFill>
                          <a:schemeClr val="accent4">
                            <a:lumMod val="10000"/>
                          </a:schemeClr>
                        </a:solidFill>
                      </a:endParaRPr>
                    </a:p>
                    <a:p>
                      <a:pPr>
                        <a:buFont typeface="Wingdings" pitchFamily="2" charset="2"/>
                        <a:buChar char="Ø"/>
                      </a:pPr>
                      <a:endParaRPr lang="en-US" sz="1600" dirty="0" smtClean="0">
                        <a:solidFill>
                          <a:schemeClr val="accent4">
                            <a:lumMod val="10000"/>
                          </a:schemeClr>
                        </a:solidFill>
                      </a:endParaRPr>
                    </a:p>
                    <a:p>
                      <a:pPr>
                        <a:buFont typeface="Wingdings" pitchFamily="2" charset="2"/>
                        <a:buChar char="Ø"/>
                      </a:pPr>
                      <a:r>
                        <a:rPr lang="en-US" sz="1600" dirty="0" smtClean="0">
                          <a:solidFill>
                            <a:schemeClr val="accent4">
                              <a:lumMod val="10000"/>
                            </a:schemeClr>
                          </a:solidFill>
                        </a:rPr>
                        <a:t>Solar power plants</a:t>
                      </a:r>
                    </a:p>
                    <a:p>
                      <a:pPr>
                        <a:buFont typeface="Wingdings" pitchFamily="2" charset="2"/>
                        <a:buChar char="Ø"/>
                      </a:pPr>
                      <a:endParaRPr lang="en-US" sz="1600" dirty="0" smtClean="0">
                        <a:solidFill>
                          <a:schemeClr val="accent4">
                            <a:lumMod val="10000"/>
                          </a:schemeClr>
                        </a:solidFill>
                      </a:endParaRPr>
                    </a:p>
                    <a:p>
                      <a:pPr>
                        <a:buFont typeface="Wingdings" pitchFamily="2" charset="2"/>
                        <a:buChar char="Ø"/>
                      </a:pPr>
                      <a:endParaRPr lang="en-US" sz="1600" dirty="0" smtClean="0">
                        <a:solidFill>
                          <a:schemeClr val="accent4">
                            <a:lumMod val="10000"/>
                          </a:schemeClr>
                        </a:solidFill>
                      </a:endParaRPr>
                    </a:p>
                    <a:p>
                      <a:pPr>
                        <a:buFont typeface="Wingdings" pitchFamily="2" charset="2"/>
                        <a:buChar char="Ø"/>
                      </a:pPr>
                      <a:r>
                        <a:rPr lang="en-US" sz="1600" dirty="0" smtClean="0">
                          <a:solidFill>
                            <a:schemeClr val="accent4">
                              <a:lumMod val="10000"/>
                            </a:schemeClr>
                          </a:solidFill>
                        </a:rPr>
                        <a:t>Wind Power</a:t>
                      </a:r>
                    </a:p>
                    <a:p>
                      <a:pPr>
                        <a:buFont typeface="Wingdings" pitchFamily="2" charset="2"/>
                        <a:buChar char="Ø"/>
                      </a:pPr>
                      <a:endParaRPr lang="en-US" sz="1600" dirty="0" smtClean="0">
                        <a:solidFill>
                          <a:schemeClr val="accent4">
                            <a:lumMod val="10000"/>
                          </a:schemeClr>
                        </a:solidFill>
                      </a:endParaRPr>
                    </a:p>
                    <a:p>
                      <a:pPr>
                        <a:buFont typeface="Wingdings" pitchFamily="2" charset="2"/>
                        <a:buChar char="Ø"/>
                      </a:pPr>
                      <a:endParaRPr lang="en-US" sz="1600" dirty="0" smtClean="0">
                        <a:solidFill>
                          <a:schemeClr val="accent4">
                            <a:lumMod val="10000"/>
                          </a:schemeClr>
                        </a:solidFill>
                      </a:endParaRPr>
                    </a:p>
                    <a:p>
                      <a:pPr>
                        <a:buFont typeface="Wingdings" pitchFamily="2" charset="2"/>
                        <a:buChar char="Ø"/>
                      </a:pPr>
                      <a:r>
                        <a:rPr lang="en-US" sz="1600" dirty="0" smtClean="0">
                          <a:solidFill>
                            <a:schemeClr val="accent4">
                              <a:lumMod val="10000"/>
                            </a:schemeClr>
                          </a:solidFill>
                        </a:rPr>
                        <a:t>Biomass</a:t>
                      </a:r>
                    </a:p>
                    <a:p>
                      <a:pPr>
                        <a:buFont typeface="Wingdings" pitchFamily="2" charset="2"/>
                        <a:buChar char="Ø"/>
                      </a:pPr>
                      <a:endParaRPr lang="en-US" sz="1600" dirty="0" smtClean="0">
                        <a:solidFill>
                          <a:schemeClr val="accent4">
                            <a:lumMod val="10000"/>
                          </a:schemeClr>
                        </a:solidFill>
                      </a:endParaRPr>
                    </a:p>
                    <a:p>
                      <a:pPr>
                        <a:buFont typeface="Wingdings" pitchFamily="2" charset="2"/>
                        <a:buChar char="Ø"/>
                      </a:pPr>
                      <a:endParaRPr lang="en-US" sz="1600" dirty="0" smtClean="0">
                        <a:solidFill>
                          <a:schemeClr val="accent4">
                            <a:lumMod val="10000"/>
                          </a:schemeClr>
                        </a:solidFill>
                      </a:endParaRPr>
                    </a:p>
                    <a:p>
                      <a:pPr>
                        <a:buFont typeface="Wingdings" pitchFamily="2" charset="2"/>
                        <a:buChar char="Ø"/>
                      </a:pPr>
                      <a:endParaRPr lang="en-US" sz="1600" dirty="0" smtClean="0">
                        <a:solidFill>
                          <a:schemeClr val="accent4">
                            <a:lumMod val="10000"/>
                          </a:schemeClr>
                        </a:solidFill>
                      </a:endParaRPr>
                    </a:p>
                    <a:p>
                      <a:pPr>
                        <a:buFont typeface="Wingdings" pitchFamily="2" charset="2"/>
                        <a:buChar char="Ø"/>
                      </a:pPr>
                      <a:r>
                        <a:rPr lang="en-US" sz="1600" dirty="0" smtClean="0">
                          <a:solidFill>
                            <a:schemeClr val="accent4">
                              <a:lumMod val="10000"/>
                            </a:schemeClr>
                          </a:solidFill>
                        </a:rPr>
                        <a:t>Geothermal Heat</a:t>
                      </a:r>
                    </a:p>
                    <a:p>
                      <a:pPr>
                        <a:buFont typeface="Wingdings" pitchFamily="2" charset="2"/>
                        <a:buChar char="Ø"/>
                      </a:pPr>
                      <a:endParaRPr lang="en-US" sz="1600" dirty="0" smtClean="0">
                        <a:solidFill>
                          <a:schemeClr val="accent4">
                            <a:lumMod val="10000"/>
                          </a:schemeClr>
                        </a:solidFill>
                      </a:endParaRPr>
                    </a:p>
                    <a:p>
                      <a:pPr>
                        <a:buFont typeface="Wingdings" pitchFamily="2" charset="2"/>
                        <a:buChar char="Ø"/>
                      </a:pPr>
                      <a:endParaRPr lang="en-US" sz="1600" dirty="0" smtClean="0">
                        <a:solidFill>
                          <a:schemeClr val="accent4">
                            <a:lumMod val="10000"/>
                          </a:schemeClr>
                        </a:solidFill>
                      </a:endParaRPr>
                    </a:p>
                    <a:p>
                      <a:pPr>
                        <a:buFont typeface="Wingdings" pitchFamily="2" charset="2"/>
                        <a:buChar char="Ø"/>
                      </a:pPr>
                      <a:r>
                        <a:rPr lang="en-US" sz="1600" dirty="0" smtClean="0">
                          <a:solidFill>
                            <a:schemeClr val="accent4">
                              <a:lumMod val="10000"/>
                            </a:schemeClr>
                          </a:solidFill>
                        </a:rPr>
                        <a:t>Wave and ocean</a:t>
                      </a:r>
                      <a:r>
                        <a:rPr lang="en-US" sz="1600" baseline="0" dirty="0" smtClean="0">
                          <a:solidFill>
                            <a:schemeClr val="accent4">
                              <a:lumMod val="10000"/>
                            </a:schemeClr>
                          </a:solidFill>
                        </a:rPr>
                        <a:t> thermal energy</a:t>
                      </a:r>
                      <a:endParaRPr lang="en-US" sz="1600" dirty="0">
                        <a:solidFill>
                          <a:schemeClr val="accent4">
                            <a:lumMod val="10000"/>
                          </a:schemeClr>
                        </a:solidFill>
                      </a:endParaRPr>
                    </a:p>
                  </a:txBody>
                  <a:tcPr/>
                </a:tc>
                <a:tc>
                  <a:txBody>
                    <a:bodyPr/>
                    <a:lstStyle/>
                    <a:p>
                      <a:pPr>
                        <a:buFont typeface="Wingdings" pitchFamily="2" charset="2"/>
                        <a:buChar char="Ø"/>
                      </a:pPr>
                      <a:r>
                        <a:rPr lang="en-US" sz="1600" dirty="0" smtClean="0">
                          <a:solidFill>
                            <a:srgbClr val="006600"/>
                          </a:solidFill>
                        </a:rPr>
                        <a:t>Could provide half the world’s hot water</a:t>
                      </a:r>
                    </a:p>
                    <a:p>
                      <a:pPr>
                        <a:buFont typeface="Wingdings" pitchFamily="2" charset="2"/>
                        <a:buChar char="Ø"/>
                      </a:pPr>
                      <a:endParaRPr lang="en-US" sz="1600" dirty="0" smtClean="0">
                        <a:solidFill>
                          <a:srgbClr val="006600"/>
                        </a:solidFill>
                      </a:endParaRPr>
                    </a:p>
                    <a:p>
                      <a:pPr>
                        <a:buFont typeface="Wingdings" pitchFamily="2" charset="2"/>
                        <a:buChar char="Ø"/>
                      </a:pPr>
                      <a:r>
                        <a:rPr lang="en-US" sz="1600" dirty="0" smtClean="0">
                          <a:solidFill>
                            <a:srgbClr val="006600"/>
                          </a:solidFill>
                        </a:rPr>
                        <a:t>Could supply 10 percent of</a:t>
                      </a:r>
                      <a:r>
                        <a:rPr lang="en-US" sz="1600" baseline="0" dirty="0" smtClean="0">
                          <a:solidFill>
                            <a:srgbClr val="006600"/>
                          </a:solidFill>
                        </a:rPr>
                        <a:t> grid electricity in the United States by 2030</a:t>
                      </a:r>
                    </a:p>
                    <a:p>
                      <a:pPr>
                        <a:buFont typeface="Wingdings" pitchFamily="2" charset="2"/>
                        <a:buChar char="Ø"/>
                      </a:pPr>
                      <a:endParaRPr lang="en-US" sz="1600" baseline="0" dirty="0" smtClean="0">
                        <a:solidFill>
                          <a:srgbClr val="006600"/>
                        </a:solidFill>
                      </a:endParaRPr>
                    </a:p>
                    <a:p>
                      <a:pPr>
                        <a:buFont typeface="Wingdings" pitchFamily="2" charset="2"/>
                        <a:buChar char="Ø"/>
                      </a:pPr>
                      <a:r>
                        <a:rPr lang="en-US" sz="1600" baseline="0" dirty="0" smtClean="0">
                          <a:solidFill>
                            <a:srgbClr val="006600"/>
                          </a:solidFill>
                        </a:rPr>
                        <a:t>Seven states in U.S. Southwest could provide more than 7,000 </a:t>
                      </a:r>
                      <a:r>
                        <a:rPr lang="en-US" sz="1600" baseline="0" dirty="0" err="1" smtClean="0">
                          <a:solidFill>
                            <a:srgbClr val="006600"/>
                          </a:solidFill>
                        </a:rPr>
                        <a:t>gigawatts</a:t>
                      </a:r>
                      <a:r>
                        <a:rPr lang="en-US" sz="1600" baseline="0" dirty="0" smtClean="0">
                          <a:solidFill>
                            <a:srgbClr val="006600"/>
                          </a:solidFill>
                        </a:rPr>
                        <a:t> of solar generating capacity—nearly seven times U.S. electric from all sources.</a:t>
                      </a:r>
                    </a:p>
                    <a:p>
                      <a:pPr>
                        <a:buFont typeface="Wingdings" pitchFamily="2" charset="2"/>
                        <a:buChar char="Ø"/>
                      </a:pPr>
                      <a:endParaRPr lang="en-US" sz="1600" baseline="0" dirty="0" smtClean="0">
                        <a:solidFill>
                          <a:srgbClr val="006600"/>
                        </a:solidFill>
                      </a:endParaRPr>
                    </a:p>
                    <a:p>
                      <a:pPr>
                        <a:buFont typeface="Wingdings" pitchFamily="2" charset="2"/>
                        <a:buChar char="Ø"/>
                      </a:pPr>
                      <a:r>
                        <a:rPr lang="en-US" sz="1600" baseline="0" dirty="0" smtClean="0">
                          <a:solidFill>
                            <a:srgbClr val="006600"/>
                          </a:solidFill>
                        </a:rPr>
                        <a:t>Could provide 20 percent of worlds electricity.</a:t>
                      </a:r>
                    </a:p>
                    <a:p>
                      <a:pPr>
                        <a:buFont typeface="Wingdings" pitchFamily="2" charset="2"/>
                        <a:buChar char="Ø"/>
                      </a:pPr>
                      <a:endParaRPr lang="en-US" sz="1600" baseline="0" dirty="0" smtClean="0">
                        <a:solidFill>
                          <a:srgbClr val="006600"/>
                        </a:solidFill>
                      </a:endParaRPr>
                    </a:p>
                    <a:p>
                      <a:pPr>
                        <a:buFont typeface="Wingdings" pitchFamily="2" charset="2"/>
                        <a:buChar char="Ø"/>
                      </a:pPr>
                      <a:r>
                        <a:rPr lang="en-US" sz="1600" baseline="0" dirty="0" smtClean="0">
                          <a:solidFill>
                            <a:srgbClr val="006600"/>
                          </a:solidFill>
                        </a:rPr>
                        <a:t>1 Billion tons could be available for energy conversion in the United States in 2025, replacing one third of current oil use.</a:t>
                      </a:r>
                    </a:p>
                    <a:p>
                      <a:pPr>
                        <a:buFont typeface="Wingdings" pitchFamily="2" charset="2"/>
                        <a:buChar char="Ø"/>
                      </a:pPr>
                      <a:endParaRPr lang="en-US" sz="1600" baseline="0" dirty="0" smtClean="0">
                        <a:solidFill>
                          <a:srgbClr val="006600"/>
                        </a:solidFill>
                      </a:endParaRPr>
                    </a:p>
                    <a:p>
                      <a:pPr>
                        <a:buFont typeface="Wingdings" pitchFamily="2" charset="2"/>
                        <a:buChar char="Ø"/>
                      </a:pPr>
                      <a:r>
                        <a:rPr lang="en-US" sz="1600" baseline="0" dirty="0" smtClean="0">
                          <a:solidFill>
                            <a:srgbClr val="006600"/>
                          </a:solidFill>
                        </a:rPr>
                        <a:t>Could provide 100gigawatts of generating capacity in the U.S. alone</a:t>
                      </a:r>
                    </a:p>
                    <a:p>
                      <a:pPr>
                        <a:buFont typeface="Wingdings" pitchFamily="2" charset="2"/>
                        <a:buChar char="Ø"/>
                      </a:pPr>
                      <a:endParaRPr lang="en-US" sz="1600" baseline="0" dirty="0" smtClean="0">
                        <a:solidFill>
                          <a:srgbClr val="006600"/>
                        </a:solidFill>
                      </a:endParaRPr>
                    </a:p>
                    <a:p>
                      <a:pPr>
                        <a:buFont typeface="Wingdings" pitchFamily="2" charset="2"/>
                        <a:buChar char="Ø"/>
                      </a:pPr>
                      <a:r>
                        <a:rPr lang="en-US" sz="1600" baseline="0" dirty="0" smtClean="0">
                          <a:solidFill>
                            <a:srgbClr val="006600"/>
                          </a:solidFill>
                        </a:rPr>
                        <a:t>Long-run contribution could be on same order of magnitude as current world energy use</a:t>
                      </a:r>
                      <a:endParaRPr lang="en-US" sz="1600" dirty="0">
                        <a:solidFill>
                          <a:srgbClr val="006600"/>
                        </a:solidFill>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Expect?</a:t>
            </a:r>
            <a:endParaRPr lang="en-US" dirty="0"/>
          </a:p>
        </p:txBody>
      </p:sp>
      <p:sp>
        <p:nvSpPr>
          <p:cNvPr id="3" name="Content Placeholder 2"/>
          <p:cNvSpPr>
            <a:spLocks noGrp="1"/>
          </p:cNvSpPr>
          <p:nvPr>
            <p:ph idx="1"/>
          </p:nvPr>
        </p:nvSpPr>
        <p:spPr/>
        <p:txBody>
          <a:bodyPr/>
          <a:lstStyle/>
          <a:p>
            <a:r>
              <a:rPr lang="en-US" sz="2800" dirty="0" smtClean="0"/>
              <a:t>There are good reasons to think that the world may be on the verge of a major transformation of energy markets.</a:t>
            </a:r>
          </a:p>
          <a:p>
            <a:r>
              <a:rPr lang="en-US" sz="2800" dirty="0" smtClean="0"/>
              <a:t>The interaction of advancing technology, private investment, and policy reform have led to a pace of change.</a:t>
            </a:r>
          </a:p>
          <a:p>
            <a:r>
              <a:rPr lang="en-US" sz="2800" dirty="0" smtClean="0"/>
              <a:t>There were growing signs in 2007 that the years of political paralysis on climate change may be coming to an end, spurred by the warnings of scientists and the concerns of citizens.</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sz="3600" dirty="0" smtClean="0"/>
              <a:t>Potential Game-Changing Political Developments in 2007</a:t>
            </a:r>
            <a:endParaRPr lang="en-US" sz="3600" dirty="0"/>
          </a:p>
        </p:txBody>
      </p:sp>
      <p:sp>
        <p:nvSpPr>
          <p:cNvPr id="3" name="Content Placeholder 2"/>
          <p:cNvSpPr>
            <a:spLocks noGrp="1"/>
          </p:cNvSpPr>
          <p:nvPr>
            <p:ph idx="1"/>
          </p:nvPr>
        </p:nvSpPr>
        <p:spPr>
          <a:xfrm>
            <a:off x="457200" y="1219200"/>
            <a:ext cx="8229600" cy="4525963"/>
          </a:xfrm>
        </p:spPr>
        <p:txBody>
          <a:bodyPr/>
          <a:lstStyle/>
          <a:p>
            <a:r>
              <a:rPr lang="en-US" sz="2000" dirty="0" smtClean="0"/>
              <a:t>Twenty-seven major U.S. companies– from Alcoa and Dow chemical to Duke energy, General Motors, and Xerox– announced support for national regulation of CO2 emissions</a:t>
            </a:r>
          </a:p>
          <a:p>
            <a:r>
              <a:rPr lang="en-US" sz="2000" dirty="0" smtClean="0"/>
              <a:t>The European Union committed to reducing its carbon dioxide emissions 20 percent below 1990 levels by 2020, and member states are ramping up their energy efficiency and renewable energy programs in order to achieve these goals.</a:t>
            </a:r>
          </a:p>
          <a:p>
            <a:r>
              <a:rPr lang="en-US" sz="2000" dirty="0" smtClean="0"/>
              <a:t>China announced its first national climate policy, pledging to step up its energy efficiency and renewable energy programs and acknowledge that earlier policies were not sufficient.</a:t>
            </a:r>
          </a:p>
          <a:p>
            <a:r>
              <a:rPr lang="en-US" sz="2000" dirty="0" smtClean="0"/>
              <a:t>Seventeen states in the United States moved toward adopting regulations on CO2 emissions, increasing pressure on the U.S. Congress, which was considering national legislation.</a:t>
            </a:r>
          </a:p>
          <a:p>
            <a:r>
              <a:rPr lang="en-US" sz="2000" dirty="0" smtClean="0"/>
              <a:t>Brazil recognized the threat that climate change poses to the country’s economically crucial agriculture and forestry industries and signaled a new commitment to strengthening international climate agreements.</a:t>
            </a:r>
          </a:p>
          <a:p>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Works Cited</a:t>
            </a:r>
          </a:p>
        </p:txBody>
      </p:sp>
      <p:sp>
        <p:nvSpPr>
          <p:cNvPr id="20483" name="Rectangle 3"/>
          <p:cNvSpPr>
            <a:spLocks noGrp="1" noChangeArrowheads="1"/>
          </p:cNvSpPr>
          <p:nvPr>
            <p:ph type="body" idx="1"/>
          </p:nvPr>
        </p:nvSpPr>
        <p:spPr/>
        <p:txBody>
          <a:bodyPr/>
          <a:lstStyle/>
          <a:p>
            <a:pPr>
              <a:lnSpc>
                <a:spcPct val="90000"/>
              </a:lnSpc>
            </a:pPr>
            <a:r>
              <a:rPr lang="en-US" sz="2800"/>
              <a:t>Ansolabehere, S. et al (2003). The Future 	of Nuclear Power: An Interdisciplinary 	MIT Study. Cambridge, MA: 	Massachusetts Institute of Technology.</a:t>
            </a:r>
          </a:p>
          <a:p>
            <a:pPr>
              <a:lnSpc>
                <a:spcPct val="90000"/>
              </a:lnSpc>
            </a:pPr>
            <a:r>
              <a:rPr lang="en-US" sz="2800"/>
              <a:t>Ansolabehere, S. et al (2007). The Future </a:t>
            </a:r>
          </a:p>
          <a:p>
            <a:pPr>
              <a:lnSpc>
                <a:spcPct val="90000"/>
              </a:lnSpc>
              <a:buFontTx/>
              <a:buNone/>
            </a:pPr>
            <a:r>
              <a:rPr lang="en-US" sz="2800"/>
              <a:t>		of Coal: Options for a Carbon 	Constrained World. Cambridge, MA: 	Massachusetts Institute of Technology.</a:t>
            </a:r>
          </a:p>
          <a:p>
            <a:pPr>
              <a:lnSpc>
                <a:spcPct val="90000"/>
              </a:lnSpc>
            </a:pPr>
            <a:r>
              <a:rPr lang="en-US" sz="2800"/>
              <a:t>Cox, J. (2007, April 6). Southwest Florida’s future appears flooded. Naples Dailey News.</a:t>
            </a:r>
          </a:p>
          <a:p>
            <a:pPr>
              <a:lnSpc>
                <a:spcPct val="90000"/>
              </a:lnSpc>
              <a:buFontTx/>
              <a:buNone/>
            </a:pPr>
            <a:endParaRPr lang="en-US" sz="2800"/>
          </a:p>
          <a:p>
            <a:pPr>
              <a:lnSpc>
                <a:spcPct val="90000"/>
              </a:lnSpc>
              <a:buFontTx/>
              <a:buNone/>
            </a:pPr>
            <a:endParaRPr lang="en-US" sz="2800"/>
          </a:p>
          <a:p>
            <a:pPr>
              <a:lnSpc>
                <a:spcPct val="90000"/>
              </a:lnSpc>
              <a:buFontTx/>
              <a:buNone/>
            </a:pPr>
            <a:endParaRPr lang="en-US"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Works Cited</a:t>
            </a:r>
          </a:p>
        </p:txBody>
      </p:sp>
      <p:sp>
        <p:nvSpPr>
          <p:cNvPr id="24579" name="Rectangle 3"/>
          <p:cNvSpPr>
            <a:spLocks noGrp="1" noChangeArrowheads="1"/>
          </p:cNvSpPr>
          <p:nvPr>
            <p:ph type="body" idx="1"/>
          </p:nvPr>
        </p:nvSpPr>
        <p:spPr/>
        <p:txBody>
          <a:bodyPr/>
          <a:lstStyle/>
          <a:p>
            <a:pPr>
              <a:lnSpc>
                <a:spcPct val="90000"/>
              </a:lnSpc>
            </a:pPr>
            <a:r>
              <a:rPr lang="en-US" sz="2800"/>
              <a:t>Energy Information Association (March 	2008). U.S. Carbon Dioxide Emissions. 	Retrieved May 13, 2008 from 	</a:t>
            </a:r>
            <a:r>
              <a:rPr lang="en-US" sz="2800">
                <a:solidFill>
                  <a:schemeClr val="hlink"/>
                </a:solidFill>
                <a:hlinkClick r:id="rId2"/>
              </a:rPr>
              <a:t>http://</a:t>
            </a:r>
            <a:r>
              <a:rPr lang="en-US" sz="2800" u="sng">
                <a:solidFill>
                  <a:schemeClr val="hlink"/>
                </a:solidFill>
                <a:hlinkClick r:id="rId2"/>
              </a:rPr>
              <a:t>www.eia.doe.gov/environment.ht</a:t>
            </a:r>
            <a:r>
              <a:rPr lang="en-US" sz="2800" u="sng">
                <a:solidFill>
                  <a:schemeClr val="hlink"/>
                </a:solidFill>
              </a:rPr>
              <a:t>ml.</a:t>
            </a:r>
          </a:p>
          <a:p>
            <a:pPr>
              <a:lnSpc>
                <a:spcPct val="90000"/>
              </a:lnSpc>
            </a:pPr>
            <a:r>
              <a:rPr lang="en-US" sz="2800"/>
              <a:t>WINK News (May 5, 2008). Simply Green: 	Energy Audit Part 1. Retrieved May 13, 2008 	from 	</a:t>
            </a:r>
            <a:r>
              <a:rPr lang="en-US" sz="2800">
                <a:hlinkClick r:id="rId3"/>
              </a:rPr>
              <a:t>http://www.winknews.com/news/local/185734</a:t>
            </a:r>
            <a:r>
              <a:rPr lang="en-US" sz="2800"/>
              <a:t>	</a:t>
            </a:r>
            <a:r>
              <a:rPr lang="en-US" sz="2800" u="sng">
                <a:solidFill>
                  <a:schemeClr val="hlink"/>
                </a:solidFill>
              </a:rPr>
              <a:t>74.html.</a:t>
            </a:r>
          </a:p>
          <a:p>
            <a:pPr>
              <a:lnSpc>
                <a:spcPct val="90000"/>
              </a:lnSpc>
            </a:pPr>
            <a:r>
              <a:rPr lang="en-US" sz="2800"/>
              <a:t>Miller, K ( 2008 May, 18). On southwest Florida 	coast, college going solar. Palm Beach Post. </a:t>
            </a:r>
          </a:p>
          <a:p>
            <a:pPr>
              <a:lnSpc>
                <a:spcPct val="90000"/>
              </a:lnSpc>
            </a:pPr>
            <a:endParaRPr lang="en-US" sz="2800"/>
          </a:p>
          <a:p>
            <a:pPr>
              <a:lnSpc>
                <a:spcPct val="90000"/>
              </a:lnSpc>
            </a:pPr>
            <a:endParaRPr lang="en-US" sz="2800">
              <a:solidFill>
                <a:schemeClr val="hlink"/>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Works Cited</a:t>
            </a:r>
          </a:p>
        </p:txBody>
      </p:sp>
      <p:sp>
        <p:nvSpPr>
          <p:cNvPr id="25603" name="Rectangle 3"/>
          <p:cNvSpPr>
            <a:spLocks noGrp="1" noChangeArrowheads="1"/>
          </p:cNvSpPr>
          <p:nvPr>
            <p:ph type="body" idx="1"/>
          </p:nvPr>
        </p:nvSpPr>
        <p:spPr/>
        <p:txBody>
          <a:bodyPr/>
          <a:lstStyle/>
          <a:p>
            <a:r>
              <a:rPr lang="en-US"/>
              <a:t>Madrigal, A ( April 16, 2008). New High-	Res Map of U.S. Per-Capita CO2 	Emissions. Retrieved May 13, 2008 	from 	</a:t>
            </a:r>
            <a:r>
              <a:rPr lang="en-US">
                <a:solidFill>
                  <a:schemeClr val="hlink"/>
                </a:solidFill>
                <a:hlinkClick r:id="rId2"/>
              </a:rPr>
              <a:t>http://blog.wired.com/wiredscience/200</a:t>
            </a:r>
            <a:r>
              <a:rPr lang="en-US">
                <a:solidFill>
                  <a:schemeClr val="hlink"/>
                </a:solidFill>
              </a:rPr>
              <a:t>	</a:t>
            </a:r>
            <a:r>
              <a:rPr lang="en-US" u="sng">
                <a:solidFill>
                  <a:schemeClr val="hlink"/>
                </a:solidFill>
              </a:rPr>
              <a:t>8/04/new-high-res-ma.html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Energy Sources</a:t>
            </a:r>
          </a:p>
        </p:txBody>
      </p:sp>
      <p:sp>
        <p:nvSpPr>
          <p:cNvPr id="7171" name="Rectangle 3"/>
          <p:cNvSpPr>
            <a:spLocks noGrp="1" noChangeArrowheads="1"/>
          </p:cNvSpPr>
          <p:nvPr>
            <p:ph type="body" idx="1"/>
          </p:nvPr>
        </p:nvSpPr>
        <p:spPr/>
        <p:txBody>
          <a:bodyPr/>
          <a:lstStyle/>
          <a:p>
            <a:pPr>
              <a:lnSpc>
                <a:spcPct val="90000"/>
              </a:lnSpc>
            </a:pPr>
            <a:r>
              <a:rPr lang="en-US" sz="2800"/>
              <a:t>Fossil Fuels account for 80% of all the energy sources produced.</a:t>
            </a:r>
          </a:p>
          <a:p>
            <a:pPr>
              <a:lnSpc>
                <a:spcPct val="90000"/>
              </a:lnSpc>
            </a:pPr>
            <a:r>
              <a:rPr lang="en-US" sz="2800"/>
              <a:t>Coal: 25%</a:t>
            </a:r>
          </a:p>
          <a:p>
            <a:pPr>
              <a:lnSpc>
                <a:spcPct val="90000"/>
              </a:lnSpc>
            </a:pPr>
            <a:r>
              <a:rPr lang="en-US" sz="2800"/>
              <a:t>Natural Gas: 21%</a:t>
            </a:r>
          </a:p>
          <a:p>
            <a:pPr>
              <a:lnSpc>
                <a:spcPct val="90000"/>
              </a:lnSpc>
            </a:pPr>
            <a:r>
              <a:rPr lang="en-US" sz="2800"/>
              <a:t>Petroleum: 34%</a:t>
            </a:r>
          </a:p>
          <a:p>
            <a:pPr>
              <a:lnSpc>
                <a:spcPct val="90000"/>
              </a:lnSpc>
            </a:pPr>
            <a:r>
              <a:rPr lang="en-US" sz="2800"/>
              <a:t>Nuclear: 6.5%</a:t>
            </a:r>
          </a:p>
          <a:p>
            <a:pPr>
              <a:lnSpc>
                <a:spcPct val="90000"/>
              </a:lnSpc>
            </a:pPr>
            <a:r>
              <a:rPr lang="en-US" sz="2800"/>
              <a:t>Hydro: 2.2%</a:t>
            </a:r>
          </a:p>
          <a:p>
            <a:pPr>
              <a:lnSpc>
                <a:spcPct val="90000"/>
              </a:lnSpc>
            </a:pPr>
            <a:r>
              <a:rPr lang="en-US" sz="2800"/>
              <a:t>Biomass &amp; Waste: 11%</a:t>
            </a:r>
          </a:p>
          <a:p>
            <a:pPr>
              <a:lnSpc>
                <a:spcPct val="90000"/>
              </a:lnSpc>
            </a:pPr>
            <a:r>
              <a:rPr lang="en-US" sz="2800"/>
              <a:t>Solar, geothermal, &amp; wind: .4%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7"/>
          <p:cNvSpPr>
            <a:spLocks noGrp="1" noChangeArrowheads="1"/>
          </p:cNvSpPr>
          <p:nvPr>
            <p:ph type="title"/>
          </p:nvPr>
        </p:nvSpPr>
        <p:spPr/>
        <p:txBody>
          <a:bodyPr/>
          <a:lstStyle/>
          <a:p>
            <a:r>
              <a:rPr lang="en-US"/>
              <a:t>Traditional Energy Sources</a:t>
            </a:r>
          </a:p>
        </p:txBody>
      </p:sp>
      <p:sp>
        <p:nvSpPr>
          <p:cNvPr id="4104" name="Rectangle 8"/>
          <p:cNvSpPr>
            <a:spLocks noGrp="1" noChangeArrowheads="1"/>
          </p:cNvSpPr>
          <p:nvPr>
            <p:ph type="body" sz="half" idx="1"/>
          </p:nvPr>
        </p:nvSpPr>
        <p:spPr/>
        <p:txBody>
          <a:bodyPr/>
          <a:lstStyle/>
          <a:p>
            <a:pPr>
              <a:lnSpc>
                <a:spcPct val="90000"/>
              </a:lnSpc>
            </a:pPr>
            <a:r>
              <a:rPr lang="en-US" sz="2800"/>
              <a:t>Carbon Emissions for the United States:</a:t>
            </a:r>
          </a:p>
          <a:p>
            <a:pPr>
              <a:lnSpc>
                <a:spcPct val="90000"/>
              </a:lnSpc>
            </a:pPr>
            <a:r>
              <a:rPr lang="en-US" sz="2800"/>
              <a:t>Coal Power-</a:t>
            </a:r>
          </a:p>
          <a:p>
            <a:pPr>
              <a:lnSpc>
                <a:spcPct val="90000"/>
              </a:lnSpc>
              <a:buFontTx/>
              <a:buNone/>
            </a:pPr>
            <a:r>
              <a:rPr lang="en-US" sz="2800"/>
              <a:t>1.5 billion tons per year</a:t>
            </a:r>
          </a:p>
          <a:p>
            <a:pPr>
              <a:lnSpc>
                <a:spcPct val="90000"/>
              </a:lnSpc>
            </a:pPr>
            <a:r>
              <a:rPr lang="en-US" sz="2800"/>
              <a:t>Natural Gas Power-</a:t>
            </a:r>
          </a:p>
          <a:p>
            <a:pPr>
              <a:lnSpc>
                <a:spcPct val="90000"/>
              </a:lnSpc>
              <a:buFontTx/>
              <a:buNone/>
            </a:pPr>
            <a:r>
              <a:rPr lang="en-US" sz="2800"/>
              <a:t>237.270 million metric tons.</a:t>
            </a:r>
          </a:p>
          <a:p>
            <a:pPr>
              <a:lnSpc>
                <a:spcPct val="90000"/>
              </a:lnSpc>
            </a:pPr>
            <a:r>
              <a:rPr lang="en-US" sz="2800"/>
              <a:t>Petroleum Power-</a:t>
            </a:r>
          </a:p>
          <a:p>
            <a:pPr>
              <a:lnSpc>
                <a:spcPct val="90000"/>
              </a:lnSpc>
              <a:buFontTx/>
              <a:buNone/>
            </a:pPr>
            <a:r>
              <a:rPr lang="en-US" sz="2800"/>
              <a:t>100.320 million metric tons</a:t>
            </a:r>
          </a:p>
          <a:p>
            <a:pPr>
              <a:lnSpc>
                <a:spcPct val="90000"/>
              </a:lnSpc>
              <a:buFontTx/>
              <a:buNone/>
            </a:pPr>
            <a:endParaRPr lang="en-US" sz="2800"/>
          </a:p>
        </p:txBody>
      </p:sp>
      <p:pic>
        <p:nvPicPr>
          <p:cNvPr id="4106" name="Picture 10" descr="9812076w"/>
          <p:cNvPicPr>
            <a:picLocks noGrp="1" noChangeAspect="1" noChangeArrowheads="1"/>
          </p:cNvPicPr>
          <p:nvPr>
            <p:ph sz="half" idx="2"/>
          </p:nvPr>
        </p:nvPicPr>
        <p:blipFill>
          <a:blip r:embed="rId2"/>
          <a:srcRect/>
          <a:stretch>
            <a:fillRect/>
          </a:stretch>
        </p:blipFill>
        <p:spPr>
          <a:xfrm>
            <a:off x="4953000" y="1524000"/>
            <a:ext cx="3302000" cy="4953000"/>
          </a:xfrm>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r>
              <a:rPr lang="en-US"/>
              <a:t>Alternative Energy Sources</a:t>
            </a:r>
          </a:p>
        </p:txBody>
      </p:sp>
      <p:sp>
        <p:nvSpPr>
          <p:cNvPr id="8198" name="Rectangle 6"/>
          <p:cNvSpPr>
            <a:spLocks noGrp="1" noChangeArrowheads="1"/>
          </p:cNvSpPr>
          <p:nvPr>
            <p:ph type="body" sz="half" idx="2"/>
          </p:nvPr>
        </p:nvSpPr>
        <p:spPr/>
        <p:txBody>
          <a:bodyPr/>
          <a:lstStyle/>
          <a:p>
            <a:r>
              <a:rPr lang="en-US" sz="2800"/>
              <a:t>Carbon Emissions:</a:t>
            </a:r>
          </a:p>
          <a:p>
            <a:r>
              <a:rPr lang="en-US" sz="2800"/>
              <a:t>Nuclear-</a:t>
            </a:r>
          </a:p>
          <a:p>
            <a:r>
              <a:rPr lang="en-US" sz="2800"/>
              <a:t>Hydro-</a:t>
            </a:r>
          </a:p>
          <a:p>
            <a:r>
              <a:rPr lang="en-US" sz="2800"/>
              <a:t>Biomass &amp; Waste-</a:t>
            </a:r>
          </a:p>
          <a:p>
            <a:r>
              <a:rPr lang="en-US" sz="2800"/>
              <a:t>Solar, Geothermal, &amp; Wind-</a:t>
            </a:r>
          </a:p>
          <a:p>
            <a:pPr>
              <a:buFontTx/>
              <a:buNone/>
            </a:pPr>
            <a:r>
              <a:rPr lang="en-US" sz="2800"/>
              <a:t>All Have Zero Carbon Emissions</a:t>
            </a:r>
          </a:p>
          <a:p>
            <a:pPr>
              <a:buFontTx/>
              <a:buNone/>
            </a:pPr>
            <a:endParaRPr lang="en-US" sz="2800"/>
          </a:p>
        </p:txBody>
      </p:sp>
      <p:pic>
        <p:nvPicPr>
          <p:cNvPr id="8199" name="Picture 7" descr="solar"/>
          <p:cNvPicPr>
            <a:picLocks noGrp="1" noChangeAspect="1" noChangeArrowheads="1"/>
          </p:cNvPicPr>
          <p:nvPr>
            <p:ph sz="half" idx="1"/>
          </p:nvPr>
        </p:nvPicPr>
        <p:blipFill>
          <a:blip r:embed="rId2"/>
          <a:srcRect/>
          <a:stretch>
            <a:fillRect/>
          </a:stretch>
        </p:blipFill>
        <p:spPr>
          <a:xfrm>
            <a:off x="609600" y="3810000"/>
            <a:ext cx="2971800" cy="2624138"/>
          </a:xfrm>
          <a:noFill/>
          <a:ln/>
        </p:spPr>
      </p:pic>
      <p:pic>
        <p:nvPicPr>
          <p:cNvPr id="8225" name="Picture 33" descr="wind"/>
          <p:cNvPicPr>
            <a:picLocks noChangeAspect="1" noChangeArrowheads="1"/>
          </p:cNvPicPr>
          <p:nvPr/>
        </p:nvPicPr>
        <p:blipFill>
          <a:blip r:embed="rId3"/>
          <a:srcRect/>
          <a:stretch>
            <a:fillRect/>
          </a:stretch>
        </p:blipFill>
        <p:spPr bwMode="auto">
          <a:xfrm>
            <a:off x="533400" y="1447800"/>
            <a:ext cx="3429000" cy="21431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4000"/>
              <a:t>Carbon Emissions Across the Country</a:t>
            </a:r>
          </a:p>
        </p:txBody>
      </p:sp>
      <p:pic>
        <p:nvPicPr>
          <p:cNvPr id="21509" name="Picture 5" descr="newvulcan">
            <a:hlinkClick r:id="rId2"/>
          </p:cNvPr>
          <p:cNvPicPr>
            <a:picLocks noGrp="1" noChangeAspect="1" noChangeArrowheads="1"/>
          </p:cNvPicPr>
          <p:nvPr>
            <p:ph idx="1"/>
          </p:nvPr>
        </p:nvPicPr>
        <p:blipFill>
          <a:blip r:embed="rId3"/>
          <a:srcRect/>
          <a:stretch>
            <a:fillRect/>
          </a:stretch>
        </p:blipFill>
        <p:spPr>
          <a:xfrm>
            <a:off x="1600200" y="1416050"/>
            <a:ext cx="5867400" cy="5441950"/>
          </a:xfrm>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What are we Doing Locally?</a:t>
            </a:r>
          </a:p>
        </p:txBody>
      </p:sp>
      <p:sp>
        <p:nvSpPr>
          <p:cNvPr id="10244" name="Rectangle 4"/>
          <p:cNvSpPr>
            <a:spLocks noGrp="1" noChangeArrowheads="1"/>
          </p:cNvSpPr>
          <p:nvPr>
            <p:ph type="body" sz="half" idx="1"/>
          </p:nvPr>
        </p:nvSpPr>
        <p:spPr/>
        <p:txBody>
          <a:bodyPr/>
          <a:lstStyle/>
          <a:p>
            <a:pPr>
              <a:lnSpc>
                <a:spcPct val="90000"/>
              </a:lnSpc>
            </a:pPr>
            <a:r>
              <a:rPr lang="en-US" sz="2800"/>
              <a:t>FGCU is building a solar field. </a:t>
            </a:r>
          </a:p>
          <a:p>
            <a:pPr>
              <a:lnSpc>
                <a:spcPct val="90000"/>
              </a:lnSpc>
            </a:pPr>
            <a:r>
              <a:rPr lang="en-US" sz="2800"/>
              <a:t>If this project is successful it will be able to provide power for the entire campus, including housing.</a:t>
            </a:r>
          </a:p>
          <a:p>
            <a:pPr>
              <a:lnSpc>
                <a:spcPct val="90000"/>
              </a:lnSpc>
            </a:pPr>
            <a:r>
              <a:rPr lang="en-US" sz="2800"/>
              <a:t>Not only that, but over 30 years it should save the school $22 million.</a:t>
            </a:r>
          </a:p>
        </p:txBody>
      </p:sp>
      <p:pic>
        <p:nvPicPr>
          <p:cNvPr id="10247" name="Picture 7" descr="fgcu"/>
          <p:cNvPicPr>
            <a:picLocks noGrp="1" noChangeAspect="1" noChangeArrowheads="1"/>
          </p:cNvPicPr>
          <p:nvPr>
            <p:ph sz="quarter" idx="2"/>
          </p:nvPr>
        </p:nvPicPr>
        <p:blipFill>
          <a:blip r:embed="rId2"/>
          <a:srcRect/>
          <a:stretch>
            <a:fillRect/>
          </a:stretch>
        </p:blipFill>
        <p:spPr>
          <a:xfrm>
            <a:off x="4648200" y="1219200"/>
            <a:ext cx="3886200" cy="1946275"/>
          </a:xfrm>
          <a:noFill/>
          <a:ln/>
        </p:spPr>
      </p:pic>
      <p:sp>
        <p:nvSpPr>
          <p:cNvPr id="10248" name="Text Box 8"/>
          <p:cNvSpPr txBox="1">
            <a:spLocks noChangeArrowheads="1"/>
          </p:cNvSpPr>
          <p:nvPr/>
        </p:nvSpPr>
        <p:spPr bwMode="auto">
          <a:xfrm>
            <a:off x="5486400" y="3200400"/>
            <a:ext cx="2057400" cy="641350"/>
          </a:xfrm>
          <a:prstGeom prst="rect">
            <a:avLst/>
          </a:prstGeom>
          <a:noFill/>
          <a:ln w="9525">
            <a:noFill/>
            <a:miter lim="800000"/>
            <a:headEnd/>
            <a:tailEnd/>
          </a:ln>
          <a:effectLst/>
        </p:spPr>
        <p:txBody>
          <a:bodyPr>
            <a:spAutoFit/>
          </a:bodyPr>
          <a:lstStyle/>
          <a:p>
            <a:pPr>
              <a:spcBef>
                <a:spcPct val="50000"/>
              </a:spcBef>
            </a:pPr>
            <a:r>
              <a:rPr lang="en-US" sz="3600"/>
              <a:t>      +</a:t>
            </a:r>
          </a:p>
        </p:txBody>
      </p:sp>
      <p:pic>
        <p:nvPicPr>
          <p:cNvPr id="10249" name="Picture 9" descr="solar2"/>
          <p:cNvPicPr>
            <a:picLocks noGrp="1" noChangeAspect="1" noChangeArrowheads="1"/>
          </p:cNvPicPr>
          <p:nvPr>
            <p:ph sz="quarter" idx="3"/>
          </p:nvPr>
        </p:nvPicPr>
        <p:blipFill>
          <a:blip r:embed="rId3"/>
          <a:srcRect/>
          <a:stretch>
            <a:fillRect/>
          </a:stretch>
        </p:blipFill>
        <p:spPr>
          <a:xfrm>
            <a:off x="5410200" y="3733800"/>
            <a:ext cx="2235200" cy="1589088"/>
          </a:xfrm>
          <a:noFill/>
          <a:ln/>
        </p:spPr>
      </p:pic>
      <p:sp>
        <p:nvSpPr>
          <p:cNvPr id="10250" name="Text Box 10"/>
          <p:cNvSpPr txBox="1">
            <a:spLocks noChangeArrowheads="1"/>
          </p:cNvSpPr>
          <p:nvPr/>
        </p:nvSpPr>
        <p:spPr bwMode="auto">
          <a:xfrm>
            <a:off x="4953000" y="5410200"/>
            <a:ext cx="3200400" cy="1144588"/>
          </a:xfrm>
          <a:prstGeom prst="rect">
            <a:avLst/>
          </a:prstGeom>
          <a:noFill/>
          <a:ln w="9525">
            <a:noFill/>
            <a:miter lim="800000"/>
            <a:headEnd/>
            <a:tailEnd/>
          </a:ln>
          <a:effectLst/>
        </p:spPr>
        <p:txBody>
          <a:bodyPr>
            <a:spAutoFit/>
          </a:bodyPr>
          <a:lstStyle/>
          <a:p>
            <a:pPr>
              <a:spcBef>
                <a:spcPct val="50000"/>
              </a:spcBef>
            </a:pPr>
            <a:r>
              <a:rPr lang="en-US" sz="2400"/>
              <a:t>                =</a:t>
            </a:r>
            <a:r>
              <a:rPr lang="en-US"/>
              <a:t> </a:t>
            </a:r>
          </a:p>
          <a:p>
            <a:pPr>
              <a:spcBef>
                <a:spcPct val="50000"/>
              </a:spcBef>
            </a:pPr>
            <a:r>
              <a:rPr lang="en-US"/>
              <a:t>Independent, carbon free energy.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Lee County Energy</a:t>
            </a:r>
          </a:p>
        </p:txBody>
      </p:sp>
      <p:sp>
        <p:nvSpPr>
          <p:cNvPr id="12292" name="Rectangle 4"/>
          <p:cNvSpPr>
            <a:spLocks noGrp="1" noChangeArrowheads="1"/>
          </p:cNvSpPr>
          <p:nvPr>
            <p:ph type="body" sz="half" idx="1"/>
          </p:nvPr>
        </p:nvSpPr>
        <p:spPr/>
        <p:txBody>
          <a:bodyPr/>
          <a:lstStyle/>
          <a:p>
            <a:r>
              <a:rPr lang="en-US" sz="2800"/>
              <a:t>Covanta Energy:</a:t>
            </a:r>
          </a:p>
          <a:p>
            <a:r>
              <a:rPr lang="en-US" sz="2800"/>
              <a:t>Recycles solid waste, and turns it into energy.</a:t>
            </a:r>
          </a:p>
          <a:p>
            <a:r>
              <a:rPr lang="en-US" sz="2800"/>
              <a:t>Zero carbon emissions.</a:t>
            </a:r>
          </a:p>
          <a:p>
            <a:r>
              <a:rPr lang="en-US" sz="2800"/>
              <a:t>Helps reduce space in landfills, increases landfills lifespan.</a:t>
            </a:r>
          </a:p>
        </p:txBody>
      </p:sp>
      <p:pic>
        <p:nvPicPr>
          <p:cNvPr id="12294" name="Picture 6" descr="1128610250515"/>
          <p:cNvPicPr>
            <a:picLocks noGrp="1" noChangeAspect="1" noChangeArrowheads="1"/>
          </p:cNvPicPr>
          <p:nvPr>
            <p:ph sz="half" idx="2"/>
          </p:nvPr>
        </p:nvPicPr>
        <p:blipFill>
          <a:blip r:embed="rId2"/>
          <a:srcRect/>
          <a:stretch>
            <a:fillRect/>
          </a:stretch>
        </p:blipFill>
        <p:spPr>
          <a:xfrm>
            <a:off x="4552950" y="2438400"/>
            <a:ext cx="4591050" cy="2424113"/>
          </a:xfrm>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What does all this Mean?</a:t>
            </a:r>
          </a:p>
        </p:txBody>
      </p:sp>
      <p:sp>
        <p:nvSpPr>
          <p:cNvPr id="14339" name="Rectangle 3"/>
          <p:cNvSpPr>
            <a:spLocks noGrp="1" noChangeArrowheads="1"/>
          </p:cNvSpPr>
          <p:nvPr>
            <p:ph type="body" idx="1"/>
          </p:nvPr>
        </p:nvSpPr>
        <p:spPr/>
        <p:txBody>
          <a:bodyPr/>
          <a:lstStyle/>
          <a:p>
            <a:r>
              <a:rPr lang="en-US"/>
              <a:t>So what about Carbon Emissions? What do they have to do with us here in South West Florida?</a:t>
            </a:r>
          </a:p>
          <a:p>
            <a:r>
              <a:rPr lang="en-US"/>
              <a:t>Carbon Dioxide gas being released into the atmosphere contributing to global warming.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4000"/>
              <a:t>Global Warming at a Local Level</a:t>
            </a:r>
          </a:p>
        </p:txBody>
      </p:sp>
      <p:sp>
        <p:nvSpPr>
          <p:cNvPr id="15363" name="Rectangle 3"/>
          <p:cNvSpPr>
            <a:spLocks noGrp="1" noChangeArrowheads="1"/>
          </p:cNvSpPr>
          <p:nvPr>
            <p:ph type="body" idx="1"/>
          </p:nvPr>
        </p:nvSpPr>
        <p:spPr/>
        <p:txBody>
          <a:bodyPr/>
          <a:lstStyle/>
          <a:p>
            <a:r>
              <a:rPr lang="en-US"/>
              <a:t>We all know that the polar ice caps are melting, so what right? That’s thousands of miles away and has nothing to with us.</a:t>
            </a:r>
          </a:p>
          <a:p>
            <a:r>
              <a:rPr lang="en-US"/>
              <a:t>But what if I told you it has everything to do with you and me.</a:t>
            </a:r>
          </a:p>
          <a:p>
            <a:r>
              <a:rPr lang="en-US"/>
              <a:t>If those Ice Caps melt, the sea level will increase, just a five foot increase will place about 1/3 of Collier County underwater.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156</TotalTime>
  <Words>929</Words>
  <Application>Microsoft Office PowerPoint</Application>
  <PresentationFormat>On-screen Show (4:3)</PresentationFormat>
  <Paragraphs>118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Southwest Florida’s Energy</vt:lpstr>
      <vt:lpstr>Energy Sources</vt:lpstr>
      <vt:lpstr>Traditional Energy Sources</vt:lpstr>
      <vt:lpstr>Alternative Energy Sources</vt:lpstr>
      <vt:lpstr>Carbon Emissions Across the Country</vt:lpstr>
      <vt:lpstr>What are we Doing Locally?</vt:lpstr>
      <vt:lpstr>Lee County Energy</vt:lpstr>
      <vt:lpstr>What does all this Mean?</vt:lpstr>
      <vt:lpstr>Global Warming at a Local Level</vt:lpstr>
      <vt:lpstr>What Can We Do?</vt:lpstr>
      <vt:lpstr>Ways to Save Energy and CO2 Emissions.</vt:lpstr>
      <vt:lpstr>What’s Happening Globally?</vt:lpstr>
      <vt:lpstr>Electric Cars… Will it happen?</vt:lpstr>
      <vt:lpstr>Estimates of Potential Contribution of Renewable Energy Sources</vt:lpstr>
      <vt:lpstr>What to Expect?</vt:lpstr>
      <vt:lpstr>Potential Game-Changing Political Developments in 2007</vt:lpstr>
      <vt:lpstr>Works Cited</vt:lpstr>
      <vt:lpstr>Works Cited</vt:lpstr>
      <vt:lpstr>Works Cited</vt:lpstr>
    </vt:vector>
  </TitlesOfParts>
  <Company>Acticom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Southwest Florida’s Energy</dc:title>
  <dc:creator>Joseph Fiorini</dc:creator>
  <cp:lastModifiedBy>Saeger</cp:lastModifiedBy>
  <cp:revision>13</cp:revision>
  <dcterms:created xsi:type="dcterms:W3CDTF">2008-05-21T17:54:35Z</dcterms:created>
  <dcterms:modified xsi:type="dcterms:W3CDTF">2008-05-27T02:09:35Z</dcterms:modified>
</cp:coreProperties>
</file>