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1"/>
  </p:sldMasterIdLst>
  <p:notesMasterIdLst>
    <p:notesMasterId r:id="rId33"/>
  </p:notesMasterIdLst>
  <p:handoutMasterIdLst>
    <p:handoutMasterId r:id="rId34"/>
  </p:handoutMasterIdLst>
  <p:sldIdLst>
    <p:sldId id="290" r:id="rId2"/>
    <p:sldId id="257" r:id="rId3"/>
    <p:sldId id="326" r:id="rId4"/>
    <p:sldId id="327" r:id="rId5"/>
    <p:sldId id="330" r:id="rId6"/>
    <p:sldId id="274" r:id="rId7"/>
    <p:sldId id="408" r:id="rId8"/>
    <p:sldId id="409" r:id="rId9"/>
    <p:sldId id="277" r:id="rId10"/>
    <p:sldId id="410" r:id="rId11"/>
    <p:sldId id="411" r:id="rId12"/>
    <p:sldId id="394" r:id="rId13"/>
    <p:sldId id="414" r:id="rId14"/>
    <p:sldId id="412" r:id="rId15"/>
    <p:sldId id="413" r:id="rId16"/>
    <p:sldId id="416" r:id="rId17"/>
    <p:sldId id="417" r:id="rId18"/>
    <p:sldId id="395" r:id="rId19"/>
    <p:sldId id="396" r:id="rId20"/>
    <p:sldId id="364" r:id="rId21"/>
    <p:sldId id="397" r:id="rId22"/>
    <p:sldId id="398" r:id="rId23"/>
    <p:sldId id="399" r:id="rId24"/>
    <p:sldId id="418" r:id="rId25"/>
    <p:sldId id="400" r:id="rId26"/>
    <p:sldId id="407" r:id="rId27"/>
    <p:sldId id="401" r:id="rId28"/>
    <p:sldId id="402" r:id="rId29"/>
    <p:sldId id="419" r:id="rId30"/>
    <p:sldId id="403" r:id="rId31"/>
    <p:sldId id="289" r:id="rId3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6699"/>
    <a:srgbClr val="777777"/>
    <a:srgbClr val="5F5F5F"/>
    <a:srgbClr val="4D4D4D"/>
    <a:srgbClr val="1F3200"/>
    <a:srgbClr val="669900"/>
    <a:srgbClr val="618FFD"/>
    <a:srgbClr val="66FFFF"/>
    <a:srgbClr val="666699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25" autoAdjust="0"/>
    <p:restoredTop sz="90929"/>
  </p:normalViewPr>
  <p:slideViewPr>
    <p:cSldViewPr snapToGrid="0">
      <p:cViewPr>
        <p:scale>
          <a:sx n="75" d="100"/>
          <a:sy n="75" d="100"/>
        </p:scale>
        <p:origin x="-492" y="0"/>
      </p:cViewPr>
      <p:guideLst>
        <p:guide orient="horz" pos="4232"/>
        <p:guide pos="1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85EECAE4-355A-4C22-B5AD-916D713ED01C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2F8504AC-CF63-45D1-A0E6-74F33E8D02F6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52388"/>
            <a:ext cx="1971675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764213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206852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96"/>
                  </a:cxn>
                  <a:cxn ang="0">
                    <a:pos x="85" y="816"/>
                  </a:cxn>
                  <a:cxn ang="0">
                    <a:pos x="0" y="912"/>
                  </a:cxn>
                  <a:cxn ang="0">
                    <a:pos x="0" y="0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53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0" y="93"/>
                  </a:cxn>
                  <a:cxn ang="0">
                    <a:pos x="0" y="813"/>
                  </a:cxn>
                  <a:cxn ang="0">
                    <a:pos x="86" y="909"/>
                  </a:cxn>
                  <a:cxn ang="0">
                    <a:pos x="86" y="0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54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84" y="3"/>
                  </a:cxn>
                  <a:cxn ang="0">
                    <a:pos x="5093" y="102"/>
                  </a:cxn>
                  <a:cxn ang="0">
                    <a:pos x="88" y="102"/>
                  </a:cxn>
                  <a:cxn ang="0">
                    <a:pos x="0" y="0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206856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107"/>
                  </a:cxn>
                  <a:cxn ang="0">
                    <a:pos x="78" y="3166"/>
                  </a:cxn>
                  <a:cxn ang="0">
                    <a:pos x="0" y="3273"/>
                  </a:cxn>
                  <a:cxn ang="0">
                    <a:pos x="0" y="0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57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3" y="109"/>
                  </a:cxn>
                  <a:cxn ang="0">
                    <a:pos x="0" y="3233"/>
                  </a:cxn>
                  <a:cxn ang="0">
                    <a:pos x="83" y="3324"/>
                  </a:cxn>
                  <a:cxn ang="0">
                    <a:pos x="83" y="0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58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184" y="87"/>
                  </a:cxn>
                  <a:cxn ang="0">
                    <a:pos x="5095" y="0"/>
                  </a:cxn>
                  <a:cxn ang="0">
                    <a:pos x="89" y="0"/>
                  </a:cxn>
                  <a:cxn ang="0">
                    <a:pos x="0" y="87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59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6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686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8867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012658" y="6296819"/>
            <a:ext cx="5434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  </a:t>
            </a:r>
            <a:fld id="{52D30340-E83C-4288-85A8-74FE9C04A5A1}" type="slidenum">
              <a:rPr lang="en-US" sz="1500" baseline="0">
                <a:effectLst/>
              </a:rPr>
              <a:pPr algn="l"/>
              <a:t>‹#›</a:t>
            </a:fld>
            <a:endParaRPr lang="en-US" sz="1500" baseline="0" dirty="0">
              <a:effectLst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596733" y="6060282"/>
            <a:ext cx="831850" cy="5975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            </a:t>
            </a:r>
            <a:r>
              <a:rPr lang="en-US" sz="1500" baseline="0" dirty="0">
                <a:effectLst/>
              </a:rPr>
              <a:t>Slide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87921" y="6244432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2011  Cengage Learning.  All </a:t>
            </a:r>
            <a:r>
              <a:rPr lang="en-US" sz="15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Rights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3" descr="ASW0324590067_amzn"/>
          <p:cNvSpPr>
            <a:spLocks noChangeAspect="1" noChangeArrowheads="1"/>
          </p:cNvSpPr>
          <p:nvPr/>
        </p:nvSpPr>
        <p:spPr bwMode="auto">
          <a:xfrm>
            <a:off x="3071813" y="811213"/>
            <a:ext cx="3914775" cy="4829175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AutoShape 29" descr="ftp://swcpimages:allIwant@ftp.thomsonlearning.com/2008_Covers/Decision%20Sciences/ASW_MS/ASW0324399804_amzn.jpg"/>
          <p:cNvSpPr>
            <a:spLocks noChangeAspect="1" noChangeArrowheads="1"/>
          </p:cNvSpPr>
          <p:nvPr/>
        </p:nvSpPr>
        <p:spPr bwMode="auto">
          <a:xfrm>
            <a:off x="3187700" y="874713"/>
            <a:ext cx="4114800" cy="51085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3" name="AutoShape 30" descr="ftp://swcpimages:allIwant@ftp.thomsonlearning.com/2008_Covers/Decision%20Sciences/ASW_MS/ASW0324399804_amzn.jpg"/>
          <p:cNvSpPr>
            <a:spLocks noChangeAspect="1" noChangeArrowheads="1"/>
          </p:cNvSpPr>
          <p:nvPr/>
        </p:nvSpPr>
        <p:spPr bwMode="auto">
          <a:xfrm>
            <a:off x="3187700" y="874713"/>
            <a:ext cx="4114800" cy="51085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4" name="AutoShape 31" descr="ftp://swcpimages:allIwant@ftp.thomsonlearning.com/2008_Covers/Decision%20Sciences/ASW_MS/ASW0324399804_amzn.jpg"/>
          <p:cNvSpPr>
            <a:spLocks noChangeAspect="1" noChangeArrowheads="1"/>
          </p:cNvSpPr>
          <p:nvPr/>
        </p:nvSpPr>
        <p:spPr bwMode="auto">
          <a:xfrm>
            <a:off x="3187700" y="874713"/>
            <a:ext cx="4114800" cy="51085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271935" y="650882"/>
            <a:ext cx="6640151" cy="5356217"/>
            <a:chOff x="1271935" y="650882"/>
            <a:chExt cx="6640151" cy="5356217"/>
          </a:xfrm>
        </p:grpSpPr>
        <p:pic>
          <p:nvPicPr>
            <p:cNvPr id="16" name="Picture 15" descr="asw_intro-ms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71935" y="650882"/>
              <a:ext cx="4341465" cy="5356217"/>
            </a:xfrm>
            <a:prstGeom prst="rect">
              <a:avLst/>
            </a:prstGeom>
          </p:spPr>
        </p:pic>
        <p:grpSp>
          <p:nvGrpSpPr>
            <p:cNvPr id="17" name="Group 13"/>
            <p:cNvGrpSpPr/>
            <p:nvPr/>
          </p:nvGrpSpPr>
          <p:grpSpPr>
            <a:xfrm>
              <a:off x="5453060" y="3214688"/>
              <a:ext cx="2459026" cy="1932464"/>
              <a:chOff x="3757610" y="3748088"/>
              <a:chExt cx="2459026" cy="1932464"/>
            </a:xfrm>
          </p:grpSpPr>
          <p:sp>
            <p:nvSpPr>
              <p:cNvPr id="18" name="Rectangle 38"/>
              <p:cNvSpPr>
                <a:spLocks noChangeArrowheads="1"/>
              </p:cNvSpPr>
              <p:nvPr/>
            </p:nvSpPr>
            <p:spPr bwMode="auto">
              <a:xfrm>
                <a:off x="3790927" y="3749675"/>
                <a:ext cx="2262189" cy="1930400"/>
              </a:xfrm>
              <a:prstGeom prst="rect">
                <a:avLst/>
              </a:prstGeom>
              <a:gradFill flip="none" rotWithShape="1">
                <a:gsLst>
                  <a:gs pos="0">
                    <a:srgbClr val="5A3812"/>
                  </a:gs>
                  <a:gs pos="100000">
                    <a:srgbClr val="D58E3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76200">
                <a:noFill/>
                <a:miter lim="800000"/>
                <a:headEnd/>
                <a:tailEnd/>
              </a:ln>
              <a:effectLst>
                <a:outerShdw dist="12700" dir="10800000" algn="ctr" rotWithShape="0">
                  <a:srgbClr val="F9DFB5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AutoShape 39"/>
              <p:cNvSpPr>
                <a:spLocks noChangeArrowheads="1"/>
              </p:cNvSpPr>
              <p:nvPr/>
            </p:nvSpPr>
            <p:spPr bwMode="auto">
              <a:xfrm>
                <a:off x="4444986" y="3803650"/>
                <a:ext cx="1771650" cy="1825625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500" b="1" dirty="0">
                    <a:solidFill>
                      <a:srgbClr val="FFFFFF"/>
                    </a:solidFill>
                    <a:effectLst/>
                    <a:latin typeface="Futura Md BT" pitchFamily="34" charset="0"/>
                  </a:rPr>
                  <a:t>Slides by</a:t>
                </a:r>
              </a:p>
              <a:p>
                <a:endParaRPr lang="en-US" sz="600" dirty="0">
                  <a:solidFill>
                    <a:srgbClr val="FFFFFF"/>
                  </a:solidFill>
                  <a:effectLst/>
                  <a:latin typeface="Futura Md BT" pitchFamily="34" charset="0"/>
                </a:endParaRPr>
              </a:p>
              <a:p>
                <a:r>
                  <a:rPr lang="en-US" sz="2400" b="1" dirty="0">
                    <a:solidFill>
                      <a:srgbClr val="FFFFFF"/>
                    </a:solidFill>
                    <a:effectLst/>
                    <a:latin typeface="Futura Md BT" pitchFamily="34" charset="0"/>
                  </a:rPr>
                  <a:t>John</a:t>
                </a:r>
              </a:p>
              <a:p>
                <a:r>
                  <a:rPr lang="en-US" sz="2400" b="1" dirty="0" err="1">
                    <a:solidFill>
                      <a:srgbClr val="FFFFFF"/>
                    </a:solidFill>
                    <a:effectLst/>
                    <a:latin typeface="Futura Md BT" pitchFamily="34" charset="0"/>
                  </a:rPr>
                  <a:t>Loucks</a:t>
                </a:r>
                <a:endParaRPr lang="en-US" sz="2400" b="1" dirty="0">
                  <a:solidFill>
                    <a:srgbClr val="FFFFFF"/>
                  </a:solidFill>
                  <a:effectLst/>
                  <a:latin typeface="Futura Md BT" pitchFamily="34" charset="0"/>
                </a:endParaRPr>
              </a:p>
              <a:p>
                <a:endParaRPr lang="en-US" sz="400" dirty="0">
                  <a:solidFill>
                    <a:srgbClr val="FFFFFF"/>
                  </a:solidFill>
                  <a:effectLst/>
                  <a:latin typeface="Futura Md BT" pitchFamily="34" charset="0"/>
                </a:endParaRPr>
              </a:p>
              <a:p>
                <a:r>
                  <a:rPr lang="en-US" sz="1500" b="1" dirty="0">
                    <a:solidFill>
                      <a:srgbClr val="FFFFFF"/>
                    </a:solidFill>
                    <a:effectLst/>
                    <a:latin typeface="Futura Md BT" pitchFamily="34" charset="0"/>
                  </a:rPr>
                  <a:t>St. Edward’s</a:t>
                </a:r>
              </a:p>
              <a:p>
                <a:r>
                  <a:rPr lang="en-US" sz="1500" b="1" dirty="0">
                    <a:solidFill>
                      <a:srgbClr val="FFFFFF"/>
                    </a:solidFill>
                    <a:effectLst/>
                    <a:latin typeface="Futura Md BT" pitchFamily="34" charset="0"/>
                  </a:rPr>
                  <a:t>University</a:t>
                </a:r>
              </a:p>
            </p:txBody>
          </p:sp>
          <p:grpSp>
            <p:nvGrpSpPr>
              <p:cNvPr id="20" name="Group 12"/>
              <p:cNvGrpSpPr/>
              <p:nvPr/>
            </p:nvGrpSpPr>
            <p:grpSpPr>
              <a:xfrm>
                <a:off x="3757610" y="3748088"/>
                <a:ext cx="944816" cy="1932464"/>
                <a:chOff x="5443535" y="3309938"/>
                <a:chExt cx="944816" cy="1932464"/>
              </a:xfrm>
            </p:grpSpPr>
            <p:sp>
              <p:nvSpPr>
                <p:cNvPr id="21" name="Arc 41"/>
                <p:cNvSpPr>
                  <a:spLocks/>
                </p:cNvSpPr>
                <p:nvPr/>
              </p:nvSpPr>
              <p:spPr bwMode="auto">
                <a:xfrm rot="10284592" flipH="1">
                  <a:off x="5600951" y="3360330"/>
                  <a:ext cx="787400" cy="1865897"/>
                </a:xfrm>
                <a:custGeom>
                  <a:avLst/>
                  <a:gdLst>
                    <a:gd name="G0" fmla="+- 0 0 0"/>
                    <a:gd name="G1" fmla="+- 20364 0 0"/>
                    <a:gd name="G2" fmla="+- 21600 0 0"/>
                    <a:gd name="T0" fmla="*/ 7201 w 21600"/>
                    <a:gd name="T1" fmla="*/ 0 h 20364"/>
                    <a:gd name="T2" fmla="*/ 21600 w 21600"/>
                    <a:gd name="T3" fmla="*/ 20364 h 20364"/>
                    <a:gd name="T4" fmla="*/ 0 w 21600"/>
                    <a:gd name="T5" fmla="*/ 20364 h 203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364" fill="none" extrusionOk="0">
                      <a:moveTo>
                        <a:pt x="7201" y="-1"/>
                      </a:moveTo>
                      <a:cubicBezTo>
                        <a:pt x="15830" y="3051"/>
                        <a:pt x="21600" y="11210"/>
                        <a:pt x="21600" y="20364"/>
                      </a:cubicBezTo>
                    </a:path>
                    <a:path w="21600" h="20364" stroke="0" extrusionOk="0">
                      <a:moveTo>
                        <a:pt x="7201" y="-1"/>
                      </a:moveTo>
                      <a:cubicBezTo>
                        <a:pt x="15830" y="3051"/>
                        <a:pt x="21600" y="11210"/>
                        <a:pt x="21600" y="20364"/>
                      </a:cubicBezTo>
                      <a:lnTo>
                        <a:pt x="0" y="2036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AutoShape 42"/>
                <p:cNvSpPr>
                  <a:spLocks noChangeArrowheads="1"/>
                </p:cNvSpPr>
                <p:nvPr/>
              </p:nvSpPr>
              <p:spPr bwMode="auto">
                <a:xfrm flipV="1">
                  <a:off x="5448295" y="3310273"/>
                  <a:ext cx="807657" cy="237363"/>
                </a:xfrm>
                <a:prstGeom prst="rtTriangle">
                  <a:avLst/>
                </a:prstGeom>
                <a:solidFill>
                  <a:srgbClr val="FFFFFF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AutoShape 43"/>
                <p:cNvSpPr>
                  <a:spLocks noChangeArrowheads="1"/>
                </p:cNvSpPr>
                <p:nvPr/>
              </p:nvSpPr>
              <p:spPr bwMode="auto">
                <a:xfrm>
                  <a:off x="5486397" y="3319463"/>
                  <a:ext cx="523058" cy="1922939"/>
                </a:xfrm>
                <a:prstGeom prst="rtTriangle">
                  <a:avLst/>
                </a:prstGeom>
                <a:solidFill>
                  <a:srgbClr val="FFFFFF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Rectangle 44"/>
                <p:cNvSpPr>
                  <a:spLocks noChangeArrowheads="1"/>
                </p:cNvSpPr>
                <p:nvPr/>
              </p:nvSpPr>
              <p:spPr bwMode="auto">
                <a:xfrm>
                  <a:off x="5443535" y="3309938"/>
                  <a:ext cx="214313" cy="193198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39"/>
          <p:cNvSpPr>
            <a:spLocks noChangeArrowheads="1"/>
          </p:cNvSpPr>
          <p:nvPr/>
        </p:nvSpPr>
        <p:spPr bwMode="auto">
          <a:xfrm>
            <a:off x="304800" y="1409700"/>
            <a:ext cx="8502649" cy="47625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240"/>
          <p:cNvSpPr txBox="1">
            <a:spLocks noChangeArrowheads="1"/>
          </p:cNvSpPr>
          <p:nvPr/>
        </p:nvSpPr>
        <p:spPr bwMode="auto">
          <a:xfrm>
            <a:off x="444500" y="2293938"/>
            <a:ext cx="882650" cy="34163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Mar.Apr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MayJun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Jul.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Aug.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Sep.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Oct.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Nov.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Text Box 241"/>
          <p:cNvSpPr txBox="1">
            <a:spLocks noChangeArrowheads="1"/>
          </p:cNvSpPr>
          <p:nvPr/>
        </p:nvSpPr>
        <p:spPr bwMode="auto">
          <a:xfrm>
            <a:off x="1593850" y="2293938"/>
            <a:ext cx="646331" cy="34163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353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387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342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374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396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409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399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412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408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" name="Text Box 245"/>
          <p:cNvSpPr txBox="1">
            <a:spLocks noChangeArrowheads="1"/>
          </p:cNvSpPr>
          <p:nvPr/>
        </p:nvSpPr>
        <p:spPr bwMode="auto">
          <a:xfrm>
            <a:off x="2497138" y="2284413"/>
            <a:ext cx="1031051" cy="34163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357.07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364.47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371.87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379.27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386.67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394.07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401.47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408.87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416.27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1" name="Text Box 248"/>
          <p:cNvSpPr txBox="1">
            <a:spLocks noChangeArrowheads="1"/>
          </p:cNvSpPr>
          <p:nvPr/>
        </p:nvSpPr>
        <p:spPr bwMode="auto">
          <a:xfrm>
            <a:off x="393700" y="1798638"/>
            <a:ext cx="110479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Month</a:t>
            </a:r>
            <a:endParaRPr lang="en-US" sz="2400" u="sng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Text Box 249"/>
          <p:cNvSpPr txBox="1">
            <a:spLocks noChangeArrowheads="1"/>
          </p:cNvSpPr>
          <p:nvPr/>
        </p:nvSpPr>
        <p:spPr bwMode="auto">
          <a:xfrm>
            <a:off x="1533525" y="1798638"/>
            <a:ext cx="75533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Jobs</a:t>
            </a:r>
            <a:endParaRPr lang="en-US" sz="2400" u="sng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" name="Text Box 250"/>
          <p:cNvSpPr txBox="1">
            <a:spLocks noChangeArrowheads="1"/>
          </p:cNvSpPr>
          <p:nvPr/>
        </p:nvSpPr>
        <p:spPr bwMode="auto">
          <a:xfrm>
            <a:off x="2335213" y="1436688"/>
            <a:ext cx="131478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Trend</a:t>
            </a:r>
          </a:p>
          <a:p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Forecast</a:t>
            </a:r>
            <a:endParaRPr lang="en-US" sz="2400" u="sng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" name="Rectangle 238"/>
          <p:cNvSpPr>
            <a:spLocks noChangeArrowheads="1"/>
          </p:cNvSpPr>
          <p:nvPr/>
        </p:nvSpPr>
        <p:spPr bwMode="auto">
          <a:xfrm>
            <a:off x="4089400" y="5607050"/>
            <a:ext cx="723900" cy="381000"/>
          </a:xfrm>
          <a:prstGeom prst="rect">
            <a:avLst/>
          </a:prstGeom>
          <a:noFill/>
          <a:ln w="19050">
            <a:solidFill>
              <a:srgbClr val="66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45"/>
          <p:cNvSpPr txBox="1">
            <a:spLocks noChangeArrowheads="1"/>
          </p:cNvSpPr>
          <p:nvPr/>
        </p:nvSpPr>
        <p:spPr bwMode="auto">
          <a:xfrm>
            <a:off x="3849688" y="2284413"/>
            <a:ext cx="979755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-4.07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22.53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-29.87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-5.27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9.33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14.93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-2.47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3.13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-8.27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0.00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8" name="Text Box 250"/>
          <p:cNvSpPr txBox="1">
            <a:spLocks noChangeArrowheads="1"/>
          </p:cNvSpPr>
          <p:nvPr/>
        </p:nvSpPr>
        <p:spPr bwMode="auto">
          <a:xfrm>
            <a:off x="3678238" y="1449388"/>
            <a:ext cx="131478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Forecast</a:t>
            </a:r>
          </a:p>
          <a:p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Error</a:t>
            </a:r>
            <a:endParaRPr lang="en-US" sz="2400" u="sng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9" name="Text Box 250"/>
          <p:cNvSpPr txBox="1">
            <a:spLocks noChangeArrowheads="1"/>
          </p:cNvSpPr>
          <p:nvPr/>
        </p:nvSpPr>
        <p:spPr bwMode="auto">
          <a:xfrm>
            <a:off x="4973638" y="1449388"/>
            <a:ext cx="141577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Absolute</a:t>
            </a:r>
          </a:p>
          <a:p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Error</a:t>
            </a:r>
            <a:endParaRPr lang="en-US" sz="2400" u="sng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0" name="Text Box 250"/>
          <p:cNvSpPr txBox="1">
            <a:spLocks noChangeArrowheads="1"/>
          </p:cNvSpPr>
          <p:nvPr/>
        </p:nvSpPr>
        <p:spPr bwMode="auto">
          <a:xfrm>
            <a:off x="6383338" y="1449388"/>
            <a:ext cx="1316386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Squared</a:t>
            </a:r>
          </a:p>
          <a:p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Error</a:t>
            </a:r>
            <a:endParaRPr lang="en-US" sz="2400" u="sng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1" name="Rectangle 238"/>
          <p:cNvSpPr>
            <a:spLocks noChangeArrowheads="1"/>
          </p:cNvSpPr>
          <p:nvPr/>
        </p:nvSpPr>
        <p:spPr bwMode="auto">
          <a:xfrm>
            <a:off x="5245101" y="5607050"/>
            <a:ext cx="920750" cy="381000"/>
          </a:xfrm>
          <a:prstGeom prst="rect">
            <a:avLst/>
          </a:prstGeom>
          <a:noFill/>
          <a:ln w="19050">
            <a:solidFill>
              <a:srgbClr val="66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38"/>
          <p:cNvSpPr>
            <a:spLocks noChangeArrowheads="1"/>
          </p:cNvSpPr>
          <p:nvPr/>
        </p:nvSpPr>
        <p:spPr bwMode="auto">
          <a:xfrm>
            <a:off x="6438900" y="5607050"/>
            <a:ext cx="1216025" cy="381000"/>
          </a:xfrm>
          <a:prstGeom prst="rect">
            <a:avLst/>
          </a:prstGeom>
          <a:noFill/>
          <a:ln w="19050">
            <a:solidFill>
              <a:srgbClr val="66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45"/>
          <p:cNvSpPr txBox="1">
            <a:spLocks noChangeArrowheads="1"/>
          </p:cNvSpPr>
          <p:nvPr/>
        </p:nvSpPr>
        <p:spPr bwMode="auto">
          <a:xfrm>
            <a:off x="6459538" y="2284413"/>
            <a:ext cx="118494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16.54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507.75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892.02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27.74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87.11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223.00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6.08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9.82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68.34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1838.40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9" name="Text Box 250"/>
          <p:cNvSpPr txBox="1">
            <a:spLocks noChangeArrowheads="1"/>
          </p:cNvSpPr>
          <p:nvPr/>
        </p:nvSpPr>
        <p:spPr bwMode="auto">
          <a:xfrm>
            <a:off x="7678738" y="1449388"/>
            <a:ext cx="1058303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Abs.%</a:t>
            </a:r>
          </a:p>
          <a:p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Error</a:t>
            </a:r>
            <a:endParaRPr lang="en-US" sz="2400" u="sng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0" name="Rectangle 238"/>
          <p:cNvSpPr>
            <a:spLocks noChangeArrowheads="1"/>
          </p:cNvSpPr>
          <p:nvPr/>
        </p:nvSpPr>
        <p:spPr bwMode="auto">
          <a:xfrm>
            <a:off x="7743825" y="5607050"/>
            <a:ext cx="895350" cy="381000"/>
          </a:xfrm>
          <a:prstGeom prst="rect">
            <a:avLst/>
          </a:prstGeom>
          <a:noFill/>
          <a:ln w="19050">
            <a:solidFill>
              <a:srgbClr val="66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45"/>
          <p:cNvSpPr txBox="1">
            <a:spLocks noChangeArrowheads="1"/>
          </p:cNvSpPr>
          <p:nvPr/>
        </p:nvSpPr>
        <p:spPr bwMode="auto">
          <a:xfrm>
            <a:off x="7751763" y="2284413"/>
            <a:ext cx="877163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1.15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5.82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8.73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1.41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2.36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3.65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0.62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0.76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2.03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26.53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4" name="Text Box 249"/>
          <p:cNvSpPr txBox="1">
            <a:spLocks noChangeArrowheads="1"/>
          </p:cNvSpPr>
          <p:nvPr/>
        </p:nvSpPr>
        <p:spPr bwMode="auto">
          <a:xfrm>
            <a:off x="2774950" y="5551488"/>
            <a:ext cx="88678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Total</a:t>
            </a:r>
            <a:endParaRPr lang="en-US" sz="2400" u="sng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5" name="Rectangle 69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Trend Projection</a:t>
            </a:r>
          </a:p>
        </p:txBody>
      </p:sp>
      <p:sp>
        <p:nvSpPr>
          <p:cNvPr id="36" name="Text Box 245"/>
          <p:cNvSpPr txBox="1">
            <a:spLocks noChangeArrowheads="1"/>
          </p:cNvSpPr>
          <p:nvPr/>
        </p:nvSpPr>
        <p:spPr bwMode="auto">
          <a:xfrm>
            <a:off x="5208588" y="2284413"/>
            <a:ext cx="954107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4.07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22.53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29.87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5.27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9.33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14.93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2.47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3.13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8.27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99.87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3" name="Rectangle 57"/>
          <p:cNvSpPr>
            <a:spLocks noChangeArrowheads="1"/>
          </p:cNvSpPr>
          <p:nvPr/>
        </p:nvSpPr>
        <p:spPr bwMode="auto">
          <a:xfrm>
            <a:off x="692151" y="976313"/>
            <a:ext cx="4117974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Forecast Accuracy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Trend Projection</a:t>
            </a:r>
          </a:p>
        </p:txBody>
      </p:sp>
      <p:sp>
        <p:nvSpPr>
          <p:cNvPr id="3" name="Rectangle 57"/>
          <p:cNvSpPr>
            <a:spLocks noChangeArrowheads="1"/>
          </p:cNvSpPr>
          <p:nvPr/>
        </p:nvSpPr>
        <p:spPr bwMode="auto">
          <a:xfrm>
            <a:off x="692151" y="1077913"/>
            <a:ext cx="4117974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Forecast Accuracy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17850" y="1789113"/>
          <a:ext cx="2928938" cy="811212"/>
        </p:xfrm>
        <a:graphic>
          <a:graphicData uri="http://schemas.openxmlformats.org/presentationml/2006/ole">
            <p:oleObj spid="_x0000_s221186" name="Equation" r:id="rId3" imgW="1422360" imgH="393480" progId="Equation.DSMT4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922588" y="2789238"/>
          <a:ext cx="3321050" cy="811212"/>
        </p:xfrm>
        <a:graphic>
          <a:graphicData uri="http://schemas.openxmlformats.org/presentationml/2006/ole">
            <p:oleObj spid="_x0000_s221187" name="Equation" r:id="rId4" imgW="1612800" imgH="393480" progId="Equation.DSMT4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974975" y="3836988"/>
          <a:ext cx="3216275" cy="811212"/>
        </p:xfrm>
        <a:graphic>
          <a:graphicData uri="http://schemas.openxmlformats.org/presentationml/2006/ole">
            <p:oleObj spid="_x0000_s221188" name="Equation" r:id="rId5" imgW="1562040" imgH="39348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Nonlinear Trend Regression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700088" y="1106488"/>
            <a:ext cx="786288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Sometimes time series have a curvilinear or nonlinear trend.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0088" y="2733886"/>
            <a:ext cx="7704137" cy="5808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 example is this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quadratic trend equation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07348" y="1897504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variety of nonlinear functions can be used to develop an estimate of the trend in a time series.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248025" y="3257550"/>
            <a:ext cx="2619375" cy="571500"/>
            <a:chOff x="3248025" y="3257550"/>
            <a:chExt cx="2619375" cy="5715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248025" y="3257550"/>
              <a:ext cx="2619375" cy="57150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shade val="30000"/>
                    <a:satMod val="115000"/>
                  </a:schemeClr>
                </a:gs>
                <a:gs pos="50000">
                  <a:schemeClr val="tx1">
                    <a:lumMod val="50000"/>
                    <a:shade val="67500"/>
                    <a:satMod val="115000"/>
                  </a:schemeClr>
                </a:gs>
                <a:gs pos="100000">
                  <a:schemeClr val="tx1">
                    <a:lumMod val="5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05175" y="3286125"/>
              <a:ext cx="25042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T</a:t>
              </a:r>
              <a:r>
                <a:rPr lang="en-US" sz="2400" i="1" baseline="-25000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t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= </a:t>
              </a:r>
              <a:r>
                <a:rPr lang="en-US" sz="240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b</a:t>
              </a:r>
              <a:r>
                <a:rPr lang="en-US" sz="2400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0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+ </a:t>
              </a:r>
              <a:r>
                <a:rPr lang="en-US" sz="240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b</a:t>
              </a:r>
              <a:r>
                <a:rPr lang="en-US" sz="2400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1</a:t>
              </a:r>
              <a:r>
                <a:rPr lang="en-US" sz="240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t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+ </a:t>
              </a:r>
              <a:r>
                <a:rPr lang="en-US" sz="240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b</a:t>
              </a:r>
              <a:r>
                <a:rPr lang="en-US" sz="2400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2</a:t>
              </a:r>
              <a:r>
                <a:rPr lang="en-US" sz="240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t</a:t>
              </a:r>
              <a:r>
                <a:rPr lang="en-US" sz="2400" baseline="30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2</a:t>
              </a:r>
              <a:endParaRPr lang="en-US" sz="2400" dirty="0"/>
            </a:p>
          </p:txBody>
        </p:sp>
      </p:grp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00088" y="3981661"/>
            <a:ext cx="7704137" cy="5808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Another example is this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exponential trend equation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248025" y="4505325"/>
            <a:ext cx="2619375" cy="571500"/>
            <a:chOff x="3248025" y="4505325"/>
            <a:chExt cx="2619375" cy="5715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248025" y="4505325"/>
              <a:ext cx="2619375" cy="57150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shade val="30000"/>
                    <a:satMod val="115000"/>
                  </a:schemeClr>
                </a:gs>
                <a:gs pos="50000">
                  <a:schemeClr val="tx1">
                    <a:lumMod val="50000"/>
                    <a:shade val="67500"/>
                    <a:satMod val="115000"/>
                  </a:schemeClr>
                </a:gs>
                <a:gs pos="100000">
                  <a:schemeClr val="tx1">
                    <a:lumMod val="5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81425" y="4533900"/>
              <a:ext cx="15456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T</a:t>
              </a:r>
              <a:r>
                <a:rPr lang="en-US" sz="2400" i="1" baseline="-25000" dirty="0" err="1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t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= </a:t>
              </a:r>
              <a:r>
                <a:rPr lang="en-US" sz="240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b</a:t>
              </a:r>
              <a:r>
                <a:rPr lang="en-US" sz="2400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0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40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b</a:t>
              </a:r>
              <a:r>
                <a:rPr lang="en-US" sz="2400" baseline="-25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1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</a:t>
              </a:r>
              <a:r>
                <a:rPr lang="en-US" sz="2400" i="1" baseline="300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t</a:t>
              </a:r>
              <a:endParaRPr lang="en-US" sz="2400" i="1" dirty="0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7"/>
          <p:cNvSpPr>
            <a:spLocks noChangeArrowheads="1"/>
          </p:cNvSpPr>
          <p:nvPr/>
        </p:nvSpPr>
        <p:spPr bwMode="auto">
          <a:xfrm>
            <a:off x="692150" y="1077913"/>
            <a:ext cx="5289550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Cholesterol Drug Sales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Nonlinear Trend Regression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35000" y="1581150"/>
            <a:ext cx="7977188" cy="3422650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    Consider the annual revenue in millions of dollars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for a cholesterol drug for the first ten years of sales.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This data indicates an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overall increasing trend.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A curvilinear function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appears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to be needed to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400" kern="0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  <a:r>
              <a:rPr lang="en-US" sz="2400" kern="0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model the long-term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  <a:r>
              <a:rPr lang="en-US" sz="2400" kern="0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trend.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578350" y="2587625"/>
            <a:ext cx="4133850" cy="2876550"/>
            <a:chOff x="4311650" y="2574925"/>
            <a:chExt cx="4133850" cy="2876550"/>
          </a:xfrm>
        </p:grpSpPr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4311650" y="2574925"/>
              <a:ext cx="4133850" cy="287655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6330950" y="2754313"/>
              <a:ext cx="0" cy="256381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72"/>
            <p:cNvSpPr txBox="1">
              <a:spLocks noChangeArrowheads="1"/>
            </p:cNvSpPr>
            <p:nvPr/>
          </p:nvSpPr>
          <p:spPr bwMode="auto">
            <a:xfrm>
              <a:off x="4356100" y="2709863"/>
              <a:ext cx="1880643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</a:t>
              </a:r>
              <a:r>
                <a:rPr lang="en-US" sz="2400" u="sng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Year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</a:t>
              </a:r>
              <a:r>
                <a:rPr lang="en-US" sz="2400" u="sng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Sales</a:t>
              </a:r>
              <a:endPara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0" name="Text Box 73"/>
            <p:cNvSpPr txBox="1">
              <a:spLocks noChangeArrowheads="1"/>
            </p:cNvSpPr>
            <p:nvPr/>
          </p:nvSpPr>
          <p:spPr bwMode="auto">
            <a:xfrm>
              <a:off x="4324350" y="3148013"/>
              <a:ext cx="1800493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1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  23.1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1" name="Text Box 74"/>
            <p:cNvSpPr txBox="1">
              <a:spLocks noChangeArrowheads="1"/>
            </p:cNvSpPr>
            <p:nvPr/>
          </p:nvSpPr>
          <p:spPr bwMode="auto">
            <a:xfrm>
              <a:off x="4349750" y="4024313"/>
              <a:ext cx="1800493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3       27.4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2" name="Text Box 75"/>
            <p:cNvSpPr txBox="1">
              <a:spLocks noChangeArrowheads="1"/>
            </p:cNvSpPr>
            <p:nvPr/>
          </p:nvSpPr>
          <p:spPr bwMode="auto">
            <a:xfrm>
              <a:off x="4333875" y="3586163"/>
              <a:ext cx="1800493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2       21.3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3" name="Text Box 76"/>
            <p:cNvSpPr txBox="1">
              <a:spLocks noChangeArrowheads="1"/>
            </p:cNvSpPr>
            <p:nvPr/>
          </p:nvSpPr>
          <p:spPr bwMode="auto">
            <a:xfrm>
              <a:off x="4381500" y="4900613"/>
              <a:ext cx="1800493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5       33.8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4" name="Text Box 77"/>
            <p:cNvSpPr txBox="1">
              <a:spLocks noChangeArrowheads="1"/>
            </p:cNvSpPr>
            <p:nvPr/>
          </p:nvSpPr>
          <p:spPr bwMode="auto">
            <a:xfrm>
              <a:off x="4429125" y="4462463"/>
              <a:ext cx="1723549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4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  34.6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5" name="Text Box 78"/>
            <p:cNvSpPr txBox="1">
              <a:spLocks noChangeArrowheads="1"/>
            </p:cNvSpPr>
            <p:nvPr/>
          </p:nvSpPr>
          <p:spPr bwMode="auto">
            <a:xfrm>
              <a:off x="6432550" y="3128963"/>
              <a:ext cx="1800493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6        43.2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6" name="Text Box 79"/>
            <p:cNvSpPr txBox="1">
              <a:spLocks noChangeArrowheads="1"/>
            </p:cNvSpPr>
            <p:nvPr/>
          </p:nvSpPr>
          <p:spPr bwMode="auto">
            <a:xfrm>
              <a:off x="6451600" y="3586163"/>
              <a:ext cx="1800493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7        59.5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7" name="Text Box 80"/>
            <p:cNvSpPr txBox="1">
              <a:spLocks noChangeArrowheads="1"/>
            </p:cNvSpPr>
            <p:nvPr/>
          </p:nvSpPr>
          <p:spPr bwMode="auto">
            <a:xfrm>
              <a:off x="6432550" y="4024313"/>
              <a:ext cx="1877437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8        64.4 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8" name="Text Box 81"/>
            <p:cNvSpPr txBox="1">
              <a:spLocks noChangeArrowheads="1"/>
            </p:cNvSpPr>
            <p:nvPr/>
          </p:nvSpPr>
          <p:spPr bwMode="auto">
            <a:xfrm>
              <a:off x="6432550" y="4462463"/>
              <a:ext cx="1800493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9        74.2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9" name="Text Box 82"/>
            <p:cNvSpPr txBox="1">
              <a:spLocks noChangeArrowheads="1"/>
            </p:cNvSpPr>
            <p:nvPr/>
          </p:nvSpPr>
          <p:spPr bwMode="auto">
            <a:xfrm>
              <a:off x="6464300" y="2709863"/>
              <a:ext cx="1803699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u="sng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Year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</a:t>
              </a:r>
              <a:r>
                <a:rPr lang="en-US" sz="2400" u="sng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Sales</a:t>
              </a:r>
              <a:endPara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1" name="Text Box 81"/>
            <p:cNvSpPr txBox="1">
              <a:spLocks noChangeArrowheads="1"/>
            </p:cNvSpPr>
            <p:nvPr/>
          </p:nvSpPr>
          <p:spPr bwMode="auto">
            <a:xfrm>
              <a:off x="6432550" y="4906963"/>
              <a:ext cx="1800493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9 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 99.3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584200" y="1638300"/>
            <a:ext cx="8102600" cy="4394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9617" name="Object 1"/>
          <p:cNvGraphicFramePr>
            <a:graphicFrameLocks noChangeAspect="1"/>
          </p:cNvGraphicFramePr>
          <p:nvPr/>
        </p:nvGraphicFramePr>
        <p:xfrm>
          <a:off x="774700" y="1765300"/>
          <a:ext cx="7769225" cy="4114800"/>
        </p:xfrm>
        <a:graphic>
          <a:graphicData uri="http://schemas.openxmlformats.org/presentationml/2006/ole">
            <p:oleObj spid="_x0000_s239617" name="Equation" r:id="rId3" imgW="4038480" imgH="2133360" progId="Equation.DSMT4">
              <p:embed/>
            </p:oleObj>
          </a:graphicData>
        </a:graphic>
      </p:graphicFrame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Quadratic</a:t>
            </a:r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Trend </a:t>
            </a:r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Equation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57"/>
          <p:cNvSpPr>
            <a:spLocks noChangeArrowheads="1"/>
          </p:cNvSpPr>
          <p:nvPr/>
        </p:nvSpPr>
        <p:spPr bwMode="auto">
          <a:xfrm>
            <a:off x="692151" y="1077913"/>
            <a:ext cx="4117974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Model Formulation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937000" y="4254500"/>
            <a:ext cx="4102100" cy="6858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28700" y="1549400"/>
            <a:ext cx="78867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This model can be solved with Excel Solver or LINGO.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The optimal values are: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 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b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latin typeface="+mn-lt"/>
                <a:cs typeface="Times New Roman" pitchFamily="18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 = 24.182,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b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latin typeface="+mn-lt"/>
                <a:cs typeface="Times New Roman" pitchFamily="18" charset="0"/>
              </a:rPr>
              <a:t>1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= -2.11,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b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latin typeface="+mn-lt"/>
                <a:cs typeface="Times New Roman" pitchFamily="18" charset="0"/>
              </a:rPr>
              <a:t>2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= .922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	Sum of squared errors = 110.65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	MSE = 110.65/10 = 11.065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The fitted curve is:      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latin typeface="+mn-lt"/>
                <a:cs typeface="Times New Roman" pitchFamily="18" charset="0"/>
              </a:rPr>
              <a:t>T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latin typeface="+mn-lt"/>
                <a:cs typeface="Times New Roman" pitchFamily="18" charset="0"/>
              </a:rPr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 = 24.182 – 2.11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 + .922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t 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latin typeface="+mn-lt"/>
                <a:cs typeface="Times New Roman" pitchFamily="18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latin typeface="+mn-lt"/>
            </a:endParaRPr>
          </a:p>
        </p:txBody>
      </p:sp>
      <p:sp>
        <p:nvSpPr>
          <p:cNvPr id="3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Quadratic </a:t>
            </a:r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Trend </a:t>
            </a:r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Equation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57"/>
          <p:cNvSpPr>
            <a:spLocks noChangeArrowheads="1"/>
          </p:cNvSpPr>
          <p:nvPr/>
        </p:nvSpPr>
        <p:spPr bwMode="auto">
          <a:xfrm>
            <a:off x="692151" y="1077913"/>
            <a:ext cx="4117974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Model Solution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787400" y="1676400"/>
            <a:ext cx="7658100" cy="43561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Exponential </a:t>
            </a:r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Trend </a:t>
            </a:r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Equation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7026" name="Object 2"/>
          <p:cNvGraphicFramePr>
            <a:graphicFrameLocks noChangeAspect="1"/>
          </p:cNvGraphicFramePr>
          <p:nvPr/>
        </p:nvGraphicFramePr>
        <p:xfrm>
          <a:off x="1011238" y="1792288"/>
          <a:ext cx="7246937" cy="4127500"/>
        </p:xfrm>
        <a:graphic>
          <a:graphicData uri="http://schemas.openxmlformats.org/presentationml/2006/ole">
            <p:oleObj spid="_x0000_s257026" name="Equation" r:id="rId3" imgW="3924000" imgH="2234880" progId="Equation.DSMT4">
              <p:embed/>
            </p:oleObj>
          </a:graphicData>
        </a:graphic>
      </p:graphicFrame>
      <p:sp>
        <p:nvSpPr>
          <p:cNvPr id="6" name="Rectangle 57"/>
          <p:cNvSpPr>
            <a:spLocks noChangeArrowheads="1"/>
          </p:cNvSpPr>
          <p:nvPr/>
        </p:nvSpPr>
        <p:spPr bwMode="auto">
          <a:xfrm>
            <a:off x="692151" y="1077913"/>
            <a:ext cx="4117974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Model Formulation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Exponential </a:t>
            </a:r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Trend </a:t>
            </a:r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Equation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61121" name="Rectangle 1"/>
          <p:cNvSpPr>
            <a:spLocks noChangeArrowheads="1"/>
          </p:cNvSpPr>
          <p:nvPr/>
        </p:nvSpPr>
        <p:spPr bwMode="auto">
          <a:xfrm>
            <a:off x="1765300" y="5156200"/>
            <a:ext cx="5880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Based on MSE, </a:t>
            </a:r>
            <a:r>
              <a:rPr lang="en-US" sz="2400" dirty="0" smtClean="0"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quadratic model </a:t>
            </a:r>
            <a:r>
              <a:rPr lang="en-US" sz="2400" dirty="0" smtClean="0"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rovides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better fit than the exponential model.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7"/>
          <p:cNvSpPr>
            <a:spLocks noChangeArrowheads="1"/>
          </p:cNvSpPr>
          <p:nvPr/>
        </p:nvSpPr>
        <p:spPr bwMode="auto">
          <a:xfrm>
            <a:off x="692151" y="1077913"/>
            <a:ext cx="4117974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Solution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937000" y="4254500"/>
            <a:ext cx="2527300" cy="6858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28700" y="1549400"/>
            <a:ext cx="78867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This model can be solved with Excel Solver or LINGO.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The optimal values are: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 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b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latin typeface="+mn-lt"/>
                <a:cs typeface="Times New Roman" pitchFamily="18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 = 15.42,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b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latin typeface="+mn-lt"/>
                <a:cs typeface="Times New Roman" pitchFamily="18" charset="0"/>
              </a:rPr>
              <a:t>1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= 1.20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	Sum of squared errors = 123.12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	MSE = 123.12/10 = 12.312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The fitted curve is:      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latin typeface="+mn-lt"/>
                <a:cs typeface="Times New Roman" pitchFamily="18" charset="0"/>
              </a:rPr>
              <a:t>T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latin typeface="+mn-lt"/>
                <a:cs typeface="Times New Roman" pitchFamily="18" charset="0"/>
              </a:rPr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latin typeface="+mn-lt"/>
                <a:cs typeface="Times New Roman" pitchFamily="18" charset="0"/>
              </a:rPr>
              <a:t> = 15.42(1.20)</a:t>
            </a:r>
            <a:r>
              <a:rPr kumimoji="0" lang="en-US" sz="2400" b="0" i="1" u="none" strike="noStrike" cap="none" normalizeH="0" baseline="30000" dirty="0" smtClean="0">
                <a:ln>
                  <a:noFill/>
                </a:ln>
                <a:latin typeface="+mn-lt"/>
                <a:cs typeface="Times New Roman" pitchFamily="18" charset="0"/>
              </a:rPr>
              <a:t>t</a:t>
            </a:r>
            <a:endParaRPr kumimoji="0" lang="en-US" sz="2400" b="0" i="1" u="none" strike="noStrike" cap="none" normalizeH="0" baseline="0" dirty="0" smtClean="0">
              <a:ln>
                <a:noFill/>
              </a:ln>
              <a:latin typeface="+mn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without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700088" y="1106488"/>
            <a:ext cx="786288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the extent that seasonality exists, we need to incorporate it into our forecasting models to ensure accurate forecasts.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07348" y="2211829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will first look at the case of a seasonal time series with no trend and then discuss how to model seasonality with trend.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without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71650" y="1663700"/>
          <a:ext cx="584835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Year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Quarter 1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Quarter 2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Quarter</a:t>
                      </a:r>
                      <a:r>
                        <a:rPr lang="en-US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Quarter 4</a:t>
                      </a:r>
                      <a:endParaRPr lang="en-US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125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153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106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118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161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133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102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138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144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113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109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137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125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109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130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165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128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66"/>
          <p:cNvSpPr>
            <a:spLocks noChangeArrowheads="1"/>
          </p:cNvSpPr>
          <p:nvPr/>
        </p:nvSpPr>
        <p:spPr bwMode="auto">
          <a:xfrm>
            <a:off x="698501" y="1077913"/>
            <a:ext cx="6248400" cy="468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Umbrella Sales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07348" y="4097779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Sometimes it is difficult to identify patterns in a time series presented in a table.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07348" y="4935979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Plotting the time series can be very informative.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-1588"/>
            <a:ext cx="7772400" cy="1100138"/>
          </a:xfrm>
          <a:noFill/>
          <a:ln/>
        </p:spPr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15, Part 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Forecasting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717550" y="1279525"/>
            <a:ext cx="5910263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Trend Projection 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717550" y="1717675"/>
            <a:ext cx="6215063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and Trend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without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4" name="Picture 3" descr="Seasonal Time Series Plot0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332" y="1679829"/>
            <a:ext cx="6117336" cy="3707892"/>
          </a:xfrm>
          <a:prstGeom prst="rect">
            <a:avLst/>
          </a:prstGeom>
        </p:spPr>
      </p:pic>
      <p:sp>
        <p:nvSpPr>
          <p:cNvPr id="5" name="Rectangle 166"/>
          <p:cNvSpPr>
            <a:spLocks noChangeArrowheads="1"/>
          </p:cNvSpPr>
          <p:nvPr/>
        </p:nvSpPr>
        <p:spPr bwMode="auto">
          <a:xfrm>
            <a:off x="698501" y="1077913"/>
            <a:ext cx="6502400" cy="468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Umbrella Sales Time Series Plot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without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00088" y="1106488"/>
            <a:ext cx="786288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time series plot does not indicate any long-term trend in sales.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07348" y="1964178"/>
            <a:ext cx="7704137" cy="24935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However, close inspection of the plot does reveal a seasonal pattern.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07348" y="2754754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59748" y="2326128"/>
            <a:ext cx="7704137" cy="20458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first and third quarters have moderate sales,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second quarter the highest sales, and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fourth quarter tends to be the lowest quarter in terms of sales.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without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94648" y="1110104"/>
            <a:ext cx="7704137" cy="512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will treat the season as a categorical variable.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94648" y="1900679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94648" y="1633979"/>
            <a:ext cx="7704137" cy="512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Recall that when a categorical variable has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k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levels,    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k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1 dummy variables are required.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94648" y="2691254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94648" y="2424554"/>
            <a:ext cx="7704137" cy="23220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there are four seasons, we need three dummy variables.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Qtr1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 if Quarter 1, 0 otherwise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Qtr2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 if Quarter 2, 0 otherwise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Qtr3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 if Quarter 3, 0 otherwise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without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00088" y="1106488"/>
            <a:ext cx="7862887" cy="531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General Form of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Equation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is: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07348" y="2278504"/>
            <a:ext cx="7704137" cy="512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Optimal Model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is: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07348" y="3402454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07348" y="3364354"/>
            <a:ext cx="7704137" cy="21696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forecasts of quarterly sales in year 6 are: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Quarter 1: Sales = 95 + 29(1) + 57(0) + 26(0) =  124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Quarter 2: Sales = 95 + 29(0) + 57(1) + 26(0) =  152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Quarter 3: Sales = 95 + 29(0) + 57(0) + 26(1) =  121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Quarter 4: Sales = 95 + 29(0) + 57(0) + 26(0) =    95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817688" y="1611313"/>
          <a:ext cx="5451475" cy="474662"/>
        </p:xfrm>
        <a:graphic>
          <a:graphicData uri="http://schemas.openxmlformats.org/presentationml/2006/ole">
            <p:oleObj spid="_x0000_s200706" name="Equation" r:id="rId3" imgW="2628720" imgH="228600" progId="Equation.DSMT4">
              <p:embed/>
            </p:oleObj>
          </a:graphicData>
        </a:graphic>
      </p:graphicFrame>
      <p:graphicFrame>
        <p:nvGraphicFramePr>
          <p:cNvPr id="200707" name="Object 3"/>
          <p:cNvGraphicFramePr>
            <a:graphicFrameLocks noChangeAspect="1"/>
          </p:cNvGraphicFramePr>
          <p:nvPr/>
        </p:nvGraphicFramePr>
        <p:xfrm>
          <a:off x="1095375" y="2813050"/>
          <a:ext cx="6919913" cy="461963"/>
        </p:xfrm>
        <a:graphic>
          <a:graphicData uri="http://schemas.openxmlformats.org/presentationml/2006/ole">
            <p:oleObj spid="_x0000_s200707" name="Equation" r:id="rId4" imgW="3429000" imgH="228600" progId="Equation.DSMT4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 bwMode="auto">
          <a:xfrm>
            <a:off x="7645400" y="3705225"/>
            <a:ext cx="676275" cy="1695450"/>
          </a:xfrm>
          <a:prstGeom prst="rect">
            <a:avLst/>
          </a:prstGeom>
          <a:noFill/>
          <a:ln w="2857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without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87400" y="1676400"/>
            <a:ext cx="7658100" cy="43561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941388" y="1697038"/>
          <a:ext cx="7386637" cy="4316412"/>
        </p:xfrm>
        <a:graphic>
          <a:graphicData uri="http://schemas.openxmlformats.org/presentationml/2006/ole">
            <p:oleObj spid="_x0000_s262146" name="Equation" r:id="rId3" imgW="4000320" imgH="2336760" progId="Equation.DSMT4">
              <p:embed/>
            </p:oleObj>
          </a:graphicData>
        </a:graphic>
      </p:graphicFrame>
      <p:sp>
        <p:nvSpPr>
          <p:cNvPr id="5" name="Rectangle 57"/>
          <p:cNvSpPr>
            <a:spLocks noChangeArrowheads="1"/>
          </p:cNvSpPr>
          <p:nvPr/>
        </p:nvSpPr>
        <p:spPr bwMode="auto">
          <a:xfrm>
            <a:off x="692151" y="1077913"/>
            <a:ext cx="4117974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Model Formulation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38175" y="50800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and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00088" y="1106488"/>
            <a:ext cx="786288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will now extend the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curve-fitting approach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include situations where the time series contains both a seasonal effect and a linear trend.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07348" y="2278504"/>
            <a:ext cx="7903252" cy="512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will introduce an additional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variable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represent time.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98500" y="1566864"/>
            <a:ext cx="7680325" cy="1947862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Business at Terry's Tie Shop can be viewed as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falling into three distinct seasons: (1) Christmas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(November and December); (2) Father's Day (late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May to mid June); and (3) all other times.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95"/>
          <p:cNvSpPr>
            <a:spLocks noChangeArrowheads="1"/>
          </p:cNvSpPr>
          <p:nvPr/>
        </p:nvSpPr>
        <p:spPr bwMode="auto">
          <a:xfrm>
            <a:off x="693738" y="1066800"/>
            <a:ext cx="4438650" cy="471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Terry’s Tie Shop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66"/>
          <p:cNvSpPr>
            <a:spLocks noChangeArrowheads="1"/>
          </p:cNvSpPr>
          <p:nvPr/>
        </p:nvSpPr>
        <p:spPr bwMode="auto">
          <a:xfrm>
            <a:off x="638175" y="50800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and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8975" y="3319464"/>
            <a:ext cx="7680325" cy="1452562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Average weekly sales ($) during each of the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three seasons during the past four years are shown on the next slide.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38175" y="50800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and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33650" y="1733550"/>
            <a:ext cx="3943350" cy="25527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93737" y="1066800"/>
            <a:ext cx="8027987" cy="5095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Example:  Terry’s Tie Shop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163"/>
          <p:cNvSpPr txBox="1">
            <a:spLocks noChangeArrowheads="1"/>
          </p:cNvSpPr>
          <p:nvPr/>
        </p:nvSpPr>
        <p:spPr bwMode="auto">
          <a:xfrm>
            <a:off x="1565275" y="4414838"/>
            <a:ext cx="6122988" cy="895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Determine a forecast for the average weekly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sales in year 5 for each of the three seasons.</a:t>
            </a:r>
          </a:p>
        </p:txBody>
      </p:sp>
      <p:sp>
        <p:nvSpPr>
          <p:cNvPr id="6" name="Text Box 202"/>
          <p:cNvSpPr txBox="1">
            <a:spLocks noChangeArrowheads="1"/>
          </p:cNvSpPr>
          <p:nvPr/>
        </p:nvSpPr>
        <p:spPr bwMode="auto">
          <a:xfrm>
            <a:off x="2708275" y="2205038"/>
            <a:ext cx="806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Year</a:t>
            </a:r>
          </a:p>
        </p:txBody>
      </p:sp>
      <p:sp>
        <p:nvSpPr>
          <p:cNvPr id="7" name="Text Box 203"/>
          <p:cNvSpPr txBox="1">
            <a:spLocks noChangeArrowheads="1"/>
          </p:cNvSpPr>
          <p:nvPr/>
        </p:nvSpPr>
        <p:spPr bwMode="auto">
          <a:xfrm>
            <a:off x="4479925" y="1804988"/>
            <a:ext cx="11160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</a:t>
            </a:r>
          </a:p>
        </p:txBody>
      </p:sp>
      <p:sp>
        <p:nvSpPr>
          <p:cNvPr id="8" name="Text Box 204"/>
          <p:cNvSpPr txBox="1">
            <a:spLocks noChangeArrowheads="1"/>
          </p:cNvSpPr>
          <p:nvPr/>
        </p:nvSpPr>
        <p:spPr bwMode="auto">
          <a:xfrm>
            <a:off x="4079875" y="2243138"/>
            <a:ext cx="2698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</a:t>
            </a:r>
            <a:endParaRPr lang="en-US" sz="2400" u="sng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Text Box 205"/>
          <p:cNvSpPr txBox="1">
            <a:spLocks noChangeArrowheads="1"/>
          </p:cNvSpPr>
          <p:nvPr/>
        </p:nvSpPr>
        <p:spPr bwMode="auto">
          <a:xfrm>
            <a:off x="3832225" y="2700338"/>
            <a:ext cx="2470150" cy="384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1856   2012     985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Text Box 206"/>
          <p:cNvSpPr txBox="1">
            <a:spLocks noChangeArrowheads="1"/>
          </p:cNvSpPr>
          <p:nvPr/>
        </p:nvSpPr>
        <p:spPr bwMode="auto">
          <a:xfrm>
            <a:off x="3832225" y="3062288"/>
            <a:ext cx="2470150" cy="384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1995   2168   1072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07"/>
          <p:cNvSpPr txBox="1">
            <a:spLocks noChangeArrowheads="1"/>
          </p:cNvSpPr>
          <p:nvPr/>
        </p:nvSpPr>
        <p:spPr bwMode="auto">
          <a:xfrm>
            <a:off x="3851275" y="3424238"/>
            <a:ext cx="2470150" cy="384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2241   2306   1105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208"/>
          <p:cNvSpPr txBox="1">
            <a:spLocks noChangeArrowheads="1"/>
          </p:cNvSpPr>
          <p:nvPr/>
        </p:nvSpPr>
        <p:spPr bwMode="auto">
          <a:xfrm>
            <a:off x="3851275" y="3786188"/>
            <a:ext cx="2470150" cy="384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2280   2408   1120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09"/>
          <p:cNvSpPr txBox="1">
            <a:spLocks noChangeArrowheads="1"/>
          </p:cNvSpPr>
          <p:nvPr/>
        </p:nvSpPr>
        <p:spPr bwMode="auto">
          <a:xfrm>
            <a:off x="2995613" y="2643188"/>
            <a:ext cx="33655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38175" y="50800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and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94648" y="1357754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94648" y="1110105"/>
            <a:ext cx="7704137" cy="16838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There are three seasons, so we will need two dummy variables.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Seas1</a:t>
            </a:r>
            <a:r>
              <a:rPr lang="en-US" sz="2400" i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1 if Season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 in time period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 otherwise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Seas2</a:t>
            </a:r>
            <a:r>
              <a:rPr lang="en-US" sz="2400" i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1 if Season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 in time period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 otherwise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7388" y="2757488"/>
            <a:ext cx="7862887" cy="531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General Form of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Equation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is: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082800" y="3262313"/>
          <a:ext cx="4895850" cy="474662"/>
        </p:xfrm>
        <a:graphic>
          <a:graphicData uri="http://schemas.openxmlformats.org/presentationml/2006/ole">
            <p:oleObj spid="_x0000_s201730" name="Equation" r:id="rId3" imgW="2361960" imgH="22860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38175" y="50800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and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87400" y="1676400"/>
            <a:ext cx="7658100" cy="43561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836613" y="1697038"/>
          <a:ext cx="7596187" cy="4316412"/>
        </p:xfrm>
        <a:graphic>
          <a:graphicData uri="http://schemas.openxmlformats.org/presentationml/2006/ole">
            <p:oleObj spid="_x0000_s263170" name="Equation" r:id="rId3" imgW="4114800" imgH="2336760" progId="Equation.DSMT4">
              <p:embed/>
            </p:oleObj>
          </a:graphicData>
        </a:graphic>
      </p:graphicFrame>
      <p:sp>
        <p:nvSpPr>
          <p:cNvPr id="5" name="Rectangle 57"/>
          <p:cNvSpPr>
            <a:spLocks noChangeArrowheads="1"/>
          </p:cNvSpPr>
          <p:nvPr/>
        </p:nvSpPr>
        <p:spPr bwMode="auto">
          <a:xfrm>
            <a:off x="692151" y="1077913"/>
            <a:ext cx="4117974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Model Formulation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836613" y="242888"/>
            <a:ext cx="7475537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Linear Trend Model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512763" y="1058863"/>
            <a:ext cx="8001000" cy="903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latin typeface="Book Antiqua" pitchFamily="18" charset="0"/>
              </a:rPr>
              <a:t>If a time series exhibits a linear trend, </a:t>
            </a:r>
            <a:r>
              <a:rPr lang="en-US" sz="2400" dirty="0" smtClean="0">
                <a:latin typeface="Book Antiqua" pitchFamily="18" charset="0"/>
              </a:rPr>
              <a:t>curve fitting can be used to develop a best-fitting linear trend line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512763" y="1906588"/>
            <a:ext cx="8001000" cy="1957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latin typeface="Book Antiqua" pitchFamily="18" charset="0"/>
              </a:rPr>
              <a:t>Curve fitting minimizes the sum of squared error between the observed and fitted time series data where the model is a trend line.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512763" y="3125789"/>
            <a:ext cx="8001000" cy="989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build a nonlinear optimization model to find the best values for the intercept and slope of the trend line.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939800" y="1638300"/>
            <a:ext cx="7886700" cy="5715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" name="Rectangle 66"/>
          <p:cNvSpPr>
            <a:spLocks noChangeArrowheads="1"/>
          </p:cNvSpPr>
          <p:nvPr/>
        </p:nvSpPr>
        <p:spPr bwMode="auto">
          <a:xfrm>
            <a:off x="638175" y="50800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Seasonality and Trend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707348" y="1259329"/>
            <a:ext cx="7704137" cy="755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07349" y="2376930"/>
            <a:ext cx="7941352" cy="9218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forecasts of average weekly sales in the three seasons of year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 (time periods 13, 14, and 15)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are: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244850" y="3632200"/>
            <a:ext cx="990600" cy="381000"/>
          </a:xfrm>
          <a:prstGeom prst="rect">
            <a:avLst/>
          </a:prstGeom>
          <a:noFill/>
          <a:ln w="2857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67075" y="4498975"/>
            <a:ext cx="990600" cy="381000"/>
          </a:xfrm>
          <a:prstGeom prst="rect">
            <a:avLst/>
          </a:prstGeom>
          <a:noFill/>
          <a:ln w="2857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292475" y="5346700"/>
            <a:ext cx="990600" cy="381000"/>
          </a:xfrm>
          <a:prstGeom prst="rect">
            <a:avLst/>
          </a:prstGeom>
          <a:noFill/>
          <a:ln w="2857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97824" y="3246879"/>
            <a:ext cx="7941352" cy="9060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Seas. 1: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Sales</a:t>
            </a:r>
            <a:r>
              <a:rPr lang="en-US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13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797 + 1095.43(1) + 1189.47(0) + 36.47(13) 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=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2366.5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26399" y="4104129"/>
            <a:ext cx="7941352" cy="9885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Seas. 2: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Sales</a:t>
            </a:r>
            <a:r>
              <a:rPr lang="en-US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14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797 + 1095.43(0) + 1189.47(1) + 36.47(14) 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=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2497.0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35924" y="4554980"/>
            <a:ext cx="7941352" cy="13219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Seas. 3: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Sales</a:t>
            </a:r>
            <a:r>
              <a:rPr lang="en-US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15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797 + 1095.43(0) + 1189.47(0) + 36.47(15) 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=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1344.0</a:t>
            </a:r>
          </a:p>
        </p:txBody>
      </p:sp>
      <p:sp>
        <p:nvSpPr>
          <p:cNvPr id="12" name="Rectangle 57"/>
          <p:cNvSpPr>
            <a:spLocks noChangeArrowheads="1"/>
          </p:cNvSpPr>
          <p:nvPr/>
        </p:nvSpPr>
        <p:spPr bwMode="auto">
          <a:xfrm>
            <a:off x="692151" y="1077913"/>
            <a:ext cx="4117974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Optimal Model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256001" name="Object 1"/>
          <p:cNvGraphicFramePr>
            <a:graphicFrameLocks noChangeAspect="1"/>
          </p:cNvGraphicFramePr>
          <p:nvPr/>
        </p:nvGraphicFramePr>
        <p:xfrm>
          <a:off x="1081088" y="1695450"/>
          <a:ext cx="7612062" cy="461963"/>
        </p:xfrm>
        <a:graphic>
          <a:graphicData uri="http://schemas.openxmlformats.org/presentationml/2006/ole">
            <p:oleObj spid="_x0000_s256001" name="Equation" r:id="rId3" imgW="3771720" imgH="22860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End of Chapter </a:t>
            </a:r>
            <a:r>
              <a:rPr lang="en-US" dirty="0" smtClean="0"/>
              <a:t>15, Part B</a:t>
            </a:r>
            <a:endParaRPr lang="en-US" dirty="0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3798888" y="3048000"/>
            <a:ext cx="1557337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3943350" y="2133600"/>
            <a:ext cx="1681163" cy="2670175"/>
          </a:xfrm>
          <a:custGeom>
            <a:avLst/>
            <a:gdLst/>
            <a:ahLst/>
            <a:cxnLst>
              <a:cxn ang="0">
                <a:pos x="119" y="784"/>
              </a:cxn>
              <a:cxn ang="0">
                <a:pos x="0" y="1239"/>
              </a:cxn>
              <a:cxn ang="0">
                <a:pos x="409" y="1681"/>
              </a:cxn>
              <a:cxn ang="0">
                <a:pos x="1058" y="196"/>
              </a:cxn>
              <a:cxn ang="0">
                <a:pos x="1058" y="0"/>
              </a:cxn>
              <a:cxn ang="0">
                <a:pos x="334" y="1252"/>
              </a:cxn>
              <a:cxn ang="0">
                <a:pos x="119" y="784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3600450" y="1609725"/>
            <a:ext cx="1924050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Linear Trend Model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520700" y="1065213"/>
            <a:ext cx="8291513" cy="928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linear trend line is estimated by the equation: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77900" y="2465388"/>
            <a:ext cx="7165975" cy="2001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where:     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linear trend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forecast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period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intercept of the linear trend line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   </a:t>
            </a: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slope of the linear trend line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    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time period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3703638" y="1681163"/>
            <a:ext cx="16986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1323975" y="1581150"/>
            <a:ext cx="4819650" cy="188595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836613" y="204788"/>
            <a:ext cx="7475537" cy="50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Linear Trend Model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" name="Rectangle 56"/>
          <p:cNvSpPr>
            <a:spLocks noChangeArrowheads="1"/>
          </p:cNvSpPr>
          <p:nvPr/>
        </p:nvSpPr>
        <p:spPr bwMode="auto">
          <a:xfrm>
            <a:off x="511175" y="1055688"/>
            <a:ext cx="7204075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Nonlinear Curve-Fitting Optimization Model</a:t>
            </a:r>
            <a:endParaRPr lang="en-US" sz="240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952500" y="1522414"/>
            <a:ext cx="7380288" cy="43576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	</a:t>
            </a: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s.t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i="1" baseline="-25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+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1, 2, 3, …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Wingdings" pitchFamily="2" charset="2"/>
              <a:buChar char="q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There are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+ 2 decision variables.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Wingdings" pitchFamily="2" charset="2"/>
              <a:buChar char="q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decision variables are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and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i="1" baseline="-25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Wingdings" pitchFamily="2" charset="2"/>
              <a:buChar char="q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There are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constraints.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Arial" pitchFamily="34" charset="0"/>
              <a:buChar char="•"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636713" y="1590675"/>
          <a:ext cx="2247900" cy="893763"/>
        </p:xfrm>
        <a:graphic>
          <a:graphicData uri="http://schemas.openxmlformats.org/presentationml/2006/ole">
            <p:oleObj spid="_x0000_s159757" name="Equation" r:id="rId4" imgW="990360" imgH="39348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Linear Trend Model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77838" y="1581150"/>
            <a:ext cx="8134350" cy="1476375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      The number of plumbing repair jobs </a:t>
            </a:r>
            <a:r>
              <a:rPr lang="en-US" dirty="0" smtClean="0"/>
              <a:t>performed by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Auger's </a:t>
            </a:r>
            <a:r>
              <a:rPr lang="en-US" dirty="0"/>
              <a:t>Plumbing Service in </a:t>
            </a:r>
            <a:r>
              <a:rPr lang="en-US" dirty="0" smtClean="0"/>
              <a:t>the last </a:t>
            </a:r>
            <a:r>
              <a:rPr lang="en-US" dirty="0"/>
              <a:t>nine months </a:t>
            </a:r>
            <a:r>
              <a:rPr lang="en-US" dirty="0" smtClean="0"/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     </a:t>
            </a:r>
            <a:r>
              <a:rPr lang="en-US" dirty="0"/>
              <a:t>listed on </a:t>
            </a:r>
            <a:r>
              <a:rPr lang="en-US" dirty="0" smtClean="0"/>
              <a:t>the right.  </a:t>
            </a:r>
            <a:endParaRPr lang="en-US" dirty="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20700" y="1084263"/>
            <a:ext cx="5643563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Auger’s Plumbing Service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286250" y="2600325"/>
            <a:ext cx="4380906" cy="2876550"/>
            <a:chOff x="4286250" y="2600325"/>
            <a:chExt cx="4380906" cy="2876550"/>
          </a:xfrm>
        </p:grpSpPr>
        <p:sp>
          <p:nvSpPr>
            <p:cNvPr id="20" name="Rectangle 2"/>
            <p:cNvSpPr>
              <a:spLocks noChangeArrowheads="1"/>
            </p:cNvSpPr>
            <p:nvPr/>
          </p:nvSpPr>
          <p:spPr bwMode="auto">
            <a:xfrm>
              <a:off x="4286250" y="2600325"/>
              <a:ext cx="4362450" cy="287655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5"/>
            <p:cNvSpPr>
              <a:spLocks noChangeShapeType="1"/>
            </p:cNvSpPr>
            <p:nvPr/>
          </p:nvSpPr>
          <p:spPr bwMode="auto">
            <a:xfrm>
              <a:off x="6216650" y="2754313"/>
              <a:ext cx="0" cy="256381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72"/>
            <p:cNvSpPr txBox="1">
              <a:spLocks noChangeArrowheads="1"/>
            </p:cNvSpPr>
            <p:nvPr/>
          </p:nvSpPr>
          <p:spPr bwMode="auto">
            <a:xfrm>
              <a:off x="4356100" y="2709863"/>
              <a:ext cx="1829347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u="sng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Month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</a:t>
              </a:r>
              <a:r>
                <a:rPr lang="en-US" sz="2400" u="sng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Jobs</a:t>
              </a:r>
              <a:endPara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4" name="Text Box 73"/>
            <p:cNvSpPr txBox="1">
              <a:spLocks noChangeArrowheads="1"/>
            </p:cNvSpPr>
            <p:nvPr/>
          </p:nvSpPr>
          <p:spPr bwMode="auto">
            <a:xfrm>
              <a:off x="4375150" y="3148013"/>
              <a:ext cx="1760418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March  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353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5" name="Text Box 74"/>
            <p:cNvSpPr txBox="1">
              <a:spLocks noChangeArrowheads="1"/>
            </p:cNvSpPr>
            <p:nvPr/>
          </p:nvSpPr>
          <p:spPr bwMode="auto">
            <a:xfrm>
              <a:off x="4413250" y="4024313"/>
              <a:ext cx="1725152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May     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342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6" name="Text Box 75"/>
            <p:cNvSpPr txBox="1">
              <a:spLocks noChangeArrowheads="1"/>
            </p:cNvSpPr>
            <p:nvPr/>
          </p:nvSpPr>
          <p:spPr bwMode="auto">
            <a:xfrm>
              <a:off x="4384675" y="3586163"/>
              <a:ext cx="1755609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April    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387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7" name="Text Box 76"/>
            <p:cNvSpPr txBox="1">
              <a:spLocks noChangeArrowheads="1"/>
            </p:cNvSpPr>
            <p:nvPr/>
          </p:nvSpPr>
          <p:spPr bwMode="auto">
            <a:xfrm>
              <a:off x="4470400" y="4900613"/>
              <a:ext cx="1657826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July     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396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8" name="Text Box 77"/>
            <p:cNvSpPr txBox="1">
              <a:spLocks noChangeArrowheads="1"/>
            </p:cNvSpPr>
            <p:nvPr/>
          </p:nvSpPr>
          <p:spPr bwMode="auto">
            <a:xfrm>
              <a:off x="4479925" y="4462463"/>
              <a:ext cx="1646605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June    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374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9" name="Text Box 78"/>
            <p:cNvSpPr txBox="1">
              <a:spLocks noChangeArrowheads="1"/>
            </p:cNvSpPr>
            <p:nvPr/>
          </p:nvSpPr>
          <p:spPr bwMode="auto">
            <a:xfrm>
              <a:off x="6318250" y="3128963"/>
              <a:ext cx="2274982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August       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409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30" name="Text Box 79"/>
            <p:cNvSpPr txBox="1">
              <a:spLocks noChangeArrowheads="1"/>
            </p:cNvSpPr>
            <p:nvPr/>
          </p:nvSpPr>
          <p:spPr bwMode="auto">
            <a:xfrm>
              <a:off x="6337300" y="3586163"/>
              <a:ext cx="2254143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September 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399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31" name="Text Box 80"/>
            <p:cNvSpPr txBox="1">
              <a:spLocks noChangeArrowheads="1"/>
            </p:cNvSpPr>
            <p:nvPr/>
          </p:nvSpPr>
          <p:spPr bwMode="auto">
            <a:xfrm>
              <a:off x="6318250" y="4024313"/>
              <a:ext cx="2348720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October      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412 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32" name="Text Box 81"/>
            <p:cNvSpPr txBox="1">
              <a:spLocks noChangeArrowheads="1"/>
            </p:cNvSpPr>
            <p:nvPr/>
          </p:nvSpPr>
          <p:spPr bwMode="auto">
            <a:xfrm>
              <a:off x="6318250" y="4462463"/>
              <a:ext cx="2257349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November 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408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33" name="Text Box 82"/>
            <p:cNvSpPr txBox="1">
              <a:spLocks noChangeArrowheads="1"/>
            </p:cNvSpPr>
            <p:nvPr/>
          </p:nvSpPr>
          <p:spPr bwMode="auto">
            <a:xfrm>
              <a:off x="6299200" y="2709863"/>
              <a:ext cx="2367956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u="sng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Month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   </a:t>
              </a:r>
              <a:r>
                <a:rPr lang="en-US" sz="2400" u="sng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Jobs</a:t>
              </a:r>
              <a:endPara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</p:grp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487363" y="2914650"/>
            <a:ext cx="3979862" cy="232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Forecast the number of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repair jobs Auger's will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perform in December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	using the least squares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method. 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42963" y="1563689"/>
            <a:ext cx="7348537" cy="3627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objective function minimizes the sum of the squared error.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endParaRPr lang="en-US" sz="14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Minimize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{ (353 –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(387 –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(342 –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	+ (374 –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(396 –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(409 –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6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	+ (399 –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(412 –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(408 –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9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}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20700" y="1084263"/>
            <a:ext cx="5643563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Auger’s Plumbing Service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Linear Trend Model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20700" y="1084263"/>
            <a:ext cx="5643563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Auger’s Plumbing Service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Linear Trend Model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42963" y="1563689"/>
            <a:ext cx="7348537" cy="3627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following constraints define the forecasts as a linear function of parameters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endParaRPr lang="en-US" sz="14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		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6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6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 		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 	  	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 	  	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9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9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 	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425700" y="2489200"/>
            <a:ext cx="4013200" cy="3009900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5669" name="Rectangle 69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Trend Projection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520700" y="1084263"/>
            <a:ext cx="5643563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Auger’s Plumbing Service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42963" y="1563689"/>
            <a:ext cx="7348537" cy="3627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solution to the nonlinear curve-fitting optimization model is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endParaRPr lang="en-US" sz="8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endParaRPr lang="en-US" sz="8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ts val="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	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349.667  and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7.4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endParaRPr lang="en-US" sz="8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357.07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6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394.07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364.47	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401.47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371.87	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408.87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379.27	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9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416.27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T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386.67 	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MB11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QMB11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lnDef>
  </a:objectDefaults>
  <a:extraClrSchemeLst>
    <a:extraClrScheme>
      <a:clrScheme name="QMB11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MB11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MS13ch04</Template>
  <TotalTime>4538</TotalTime>
  <Pages>34</Pages>
  <Words>1124</Words>
  <Application>Microsoft PowerPoint 4.0</Application>
  <PresentationFormat>On-screen Show (4:3)</PresentationFormat>
  <Paragraphs>332</Paragraphs>
  <Slides>31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QMB11ch01</vt:lpstr>
      <vt:lpstr>Equation</vt:lpstr>
      <vt:lpstr>MathType 6.0 Equation</vt:lpstr>
      <vt:lpstr>Slide 1</vt:lpstr>
      <vt:lpstr>Chapter 15, Part B Forecasting</vt:lpstr>
      <vt:lpstr>Slide 3</vt:lpstr>
      <vt:lpstr>Slide 4</vt:lpstr>
      <vt:lpstr>Slide 5</vt:lpstr>
      <vt:lpstr>Linear Trend Model</vt:lpstr>
      <vt:lpstr>Linear Trend Model</vt:lpstr>
      <vt:lpstr>Linear Trend Model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End of Chapter 15, Part 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15, Part B</dc:title>
  <dc:subject>TSA &amp; Forecasting</dc:subject>
  <dc:creator>John Loucks</dc:creator>
  <cp:lastModifiedBy>John IV</cp:lastModifiedBy>
  <cp:revision>277</cp:revision>
  <cp:lastPrinted>1601-01-01T00:00:00Z</cp:lastPrinted>
  <dcterms:created xsi:type="dcterms:W3CDTF">1996-04-17T17:08:18Z</dcterms:created>
  <dcterms:modified xsi:type="dcterms:W3CDTF">2010-02-09T01:46:36Z</dcterms:modified>
</cp:coreProperties>
</file>