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1"/>
  </p:notesMasterIdLst>
  <p:handoutMasterIdLst>
    <p:handoutMasterId r:id="rId52"/>
  </p:handoutMasterIdLst>
  <p:sldIdLst>
    <p:sldId id="305" r:id="rId2"/>
    <p:sldId id="257" r:id="rId3"/>
    <p:sldId id="328" r:id="rId4"/>
    <p:sldId id="258" r:id="rId5"/>
    <p:sldId id="335" r:id="rId6"/>
    <p:sldId id="306" r:id="rId7"/>
    <p:sldId id="334" r:id="rId8"/>
    <p:sldId id="307" r:id="rId9"/>
    <p:sldId id="295" r:id="rId10"/>
    <p:sldId id="333" r:id="rId11"/>
    <p:sldId id="330" r:id="rId12"/>
    <p:sldId id="297" r:id="rId13"/>
    <p:sldId id="331" r:id="rId14"/>
    <p:sldId id="311" r:id="rId15"/>
    <p:sldId id="329" r:id="rId16"/>
    <p:sldId id="298" r:id="rId17"/>
    <p:sldId id="299" r:id="rId18"/>
    <p:sldId id="264" r:id="rId19"/>
    <p:sldId id="294" r:id="rId20"/>
    <p:sldId id="301" r:id="rId21"/>
    <p:sldId id="332" r:id="rId22"/>
    <p:sldId id="303" r:id="rId23"/>
    <p:sldId id="304" r:id="rId24"/>
    <p:sldId id="265" r:id="rId25"/>
    <p:sldId id="266" r:id="rId26"/>
    <p:sldId id="336" r:id="rId27"/>
    <p:sldId id="308" r:id="rId28"/>
    <p:sldId id="309" r:id="rId29"/>
    <p:sldId id="310" r:id="rId30"/>
    <p:sldId id="340" r:id="rId31"/>
    <p:sldId id="342" r:id="rId32"/>
    <p:sldId id="341" r:id="rId33"/>
    <p:sldId id="339" r:id="rId34"/>
    <p:sldId id="343" r:id="rId35"/>
    <p:sldId id="346" r:id="rId36"/>
    <p:sldId id="344" r:id="rId37"/>
    <p:sldId id="347" r:id="rId38"/>
    <p:sldId id="352" r:id="rId39"/>
    <p:sldId id="354" r:id="rId40"/>
    <p:sldId id="269" r:id="rId41"/>
    <p:sldId id="271" r:id="rId42"/>
    <p:sldId id="292" r:id="rId43"/>
    <p:sldId id="356" r:id="rId44"/>
    <p:sldId id="337" r:id="rId45"/>
    <p:sldId id="338" r:id="rId46"/>
    <p:sldId id="349" r:id="rId47"/>
    <p:sldId id="350" r:id="rId48"/>
    <p:sldId id="351" r:id="rId49"/>
    <p:sldId id="293" r:id="rId50"/>
  </p:sldIdLst>
  <p:sldSz cx="9144000" cy="6858000" type="screen4x3"/>
  <p:notesSz cx="6858000" cy="9144000"/>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showPr>
  <p:clrMru>
    <a:srgbClr val="666699"/>
    <a:srgbClr val="660033"/>
    <a:srgbClr val="993366"/>
    <a:srgbClr val="006699"/>
    <a:srgbClr val="00FFFF"/>
    <a:srgbClr val="FFCC00"/>
    <a:srgbClr val="D9B367"/>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87"/>
    <p:restoredTop sz="90898" autoAdjust="0"/>
  </p:normalViewPr>
  <p:slideViewPr>
    <p:cSldViewPr snapToGrid="0">
      <p:cViewPr>
        <p:scale>
          <a:sx n="75" d="100"/>
          <a:sy n="75" d="100"/>
        </p:scale>
        <p:origin x="-750" y="0"/>
      </p:cViewPr>
      <p:guideLst>
        <p:guide orient="horz" pos="817"/>
        <p:guide pos="51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30.xml"/><Relationship Id="rId18" Type="http://schemas.openxmlformats.org/officeDocument/2006/relationships/slide" Target="slides/slide39.xml"/><Relationship Id="rId3" Type="http://schemas.openxmlformats.org/officeDocument/2006/relationships/slide" Target="slides/slide7.xml"/><Relationship Id="rId21" Type="http://schemas.openxmlformats.org/officeDocument/2006/relationships/slide" Target="slides/slide47.xml"/><Relationship Id="rId7" Type="http://schemas.openxmlformats.org/officeDocument/2006/relationships/slide" Target="slides/slide13.xml"/><Relationship Id="rId12" Type="http://schemas.openxmlformats.org/officeDocument/2006/relationships/slide" Target="slides/slide26.xml"/><Relationship Id="rId17" Type="http://schemas.openxmlformats.org/officeDocument/2006/relationships/slide" Target="slides/slide37.xml"/><Relationship Id="rId2" Type="http://schemas.openxmlformats.org/officeDocument/2006/relationships/slide" Target="slides/slide5.xml"/><Relationship Id="rId16" Type="http://schemas.openxmlformats.org/officeDocument/2006/relationships/slide" Target="slides/slide35.xml"/><Relationship Id="rId20" Type="http://schemas.openxmlformats.org/officeDocument/2006/relationships/slide" Target="slides/slide44.xml"/><Relationship Id="rId1" Type="http://schemas.openxmlformats.org/officeDocument/2006/relationships/slide" Target="slides/slide3.xml"/><Relationship Id="rId6" Type="http://schemas.openxmlformats.org/officeDocument/2006/relationships/slide" Target="slides/slide11.xml"/><Relationship Id="rId11" Type="http://schemas.openxmlformats.org/officeDocument/2006/relationships/slide" Target="slides/slide22.xml"/><Relationship Id="rId5" Type="http://schemas.openxmlformats.org/officeDocument/2006/relationships/slide" Target="slides/slide10.xml"/><Relationship Id="rId15" Type="http://schemas.openxmlformats.org/officeDocument/2006/relationships/slide" Target="slides/slide33.xml"/><Relationship Id="rId10" Type="http://schemas.openxmlformats.org/officeDocument/2006/relationships/slide" Target="slides/slide21.xml"/><Relationship Id="rId19" Type="http://schemas.openxmlformats.org/officeDocument/2006/relationships/slide" Target="slides/slide43.xml"/><Relationship Id="rId4" Type="http://schemas.openxmlformats.org/officeDocument/2006/relationships/slide" Target="slides/slide9.xml"/><Relationship Id="rId9" Type="http://schemas.openxmlformats.org/officeDocument/2006/relationships/slide" Target="slides/slide16.xml"/><Relationship Id="rId14" Type="http://schemas.openxmlformats.org/officeDocument/2006/relationships/slide" Target="slides/slide32.xml"/><Relationship Id="rId22"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defRPr sz="1000" i="1">
                <a:effectLst/>
                <a:latin typeface="Arial Narrow" pitchFamily="34" charset="0"/>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effectLst/>
                <a:latin typeface="Arial Narrow" pitchFamily="34" charset="0"/>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defRPr sz="1000" i="1">
                <a:effectLst/>
                <a:latin typeface="Arial Narrow" pitchFamily="34" charset="0"/>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effectLst/>
                <a:latin typeface="Arial Narrow" pitchFamily="34" charset="0"/>
              </a:defRPr>
            </a:lvl1pPr>
          </a:lstStyle>
          <a:p>
            <a:fld id="{BCDA23A0-E77C-429C-AD1D-990F79BDAAA7}" type="slidenum">
              <a:rPr lang="en-US"/>
              <a:pPr/>
              <a:t>‹#›</a:t>
            </a:fld>
            <a:endParaRPr lang="en-US"/>
          </a:p>
        </p:txBody>
      </p:sp>
      <p:sp>
        <p:nvSpPr>
          <p:cNvPr id="3078" name="Rectangle 6"/>
          <p:cNvSpPr>
            <a:spLocks noChangeArrowheads="1"/>
          </p:cNvSpPr>
          <p:nvPr/>
        </p:nvSpPr>
        <p:spPr bwMode="auto">
          <a:xfrm>
            <a:off x="6380163" y="8748713"/>
            <a:ext cx="409575" cy="304800"/>
          </a:xfrm>
          <a:prstGeom prst="rect">
            <a:avLst/>
          </a:prstGeom>
          <a:noFill/>
          <a:ln w="9525">
            <a:noFill/>
            <a:miter lim="800000"/>
            <a:headEnd/>
            <a:tailEnd/>
          </a:ln>
          <a:effectLst/>
        </p:spPr>
        <p:txBody>
          <a:bodyPr wrap="none" lIns="92075" tIns="46038" rIns="92075" bIns="46038" anchor="ctr">
            <a:spAutoFit/>
          </a:bodyPr>
          <a:lstStyle/>
          <a:p>
            <a:pPr algn="r"/>
            <a:fld id="{13184F76-0206-432D-8FE7-A9DBEDE3D0DB}"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defRPr sz="1000" i="1">
                <a:effectLst/>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effectLst/>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defRPr sz="1000" i="1">
                <a:effectLst/>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effectLst/>
                <a:latin typeface="Times New Roman" pitchFamily="18" charset="0"/>
              </a:defRPr>
            </a:lvl1pPr>
          </a:lstStyle>
          <a:p>
            <a:fld id="{15FA0C2F-6E39-42FE-917D-28A6CE83898E}"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6" name="Rectangle 8"/>
          <p:cNvSpPr>
            <a:spLocks noChangeArrowheads="1"/>
          </p:cNvSpPr>
          <p:nvPr/>
        </p:nvSpPr>
        <p:spPr bwMode="auto">
          <a:xfrm>
            <a:off x="6380163" y="8748713"/>
            <a:ext cx="409575" cy="304800"/>
          </a:xfrm>
          <a:prstGeom prst="rect">
            <a:avLst/>
          </a:prstGeom>
          <a:noFill/>
          <a:ln w="9525">
            <a:noFill/>
            <a:miter lim="800000"/>
            <a:headEnd/>
            <a:tailEnd/>
          </a:ln>
          <a:effectLst/>
        </p:spPr>
        <p:txBody>
          <a:bodyPr wrap="none" lIns="92075" tIns="46038" rIns="92075" bIns="46038" anchor="ctr">
            <a:spAutoFit/>
          </a:bodyPr>
          <a:lstStyle/>
          <a:p>
            <a:pPr algn="r"/>
            <a:fld id="{53F3FCA4-D37B-4708-AFA3-C65A307946FE}"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19EECCF-C562-4027-9111-C375F3F19CDA}" type="slidenum">
              <a:rPr lang="en-US"/>
              <a:pPr/>
              <a:t>1</a:t>
            </a:fld>
            <a:endParaRPr lang="en-US"/>
          </a:p>
        </p:txBody>
      </p:sp>
      <p:sp>
        <p:nvSpPr>
          <p:cNvPr id="5122"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1531DF2-96DA-4E6D-B765-60D4D015A3AE}" type="slidenum">
              <a:rPr lang="en-US"/>
              <a:pPr/>
              <a:t>10</a:t>
            </a:fld>
            <a:endParaRPr lang="en-US"/>
          </a:p>
        </p:txBody>
      </p:sp>
      <p:sp>
        <p:nvSpPr>
          <p:cNvPr id="169986" name="Rectangle 2"/>
          <p:cNvSpPr>
            <a:spLocks noGrp="1" noRot="1" noChangeAspect="1"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3F3BB8E-2B92-4766-BFAE-9E74A7C2B249}" type="slidenum">
              <a:rPr lang="en-US"/>
              <a:pPr/>
              <a:t>11</a:t>
            </a:fld>
            <a:endParaRPr lang="en-US"/>
          </a:p>
        </p:txBody>
      </p:sp>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99609A9-4AA0-42CD-9465-8E90356BA8D1}" type="slidenum">
              <a:rPr lang="en-US"/>
              <a:pPr/>
              <a:t>12</a:t>
            </a:fld>
            <a:endParaRPr lang="en-US"/>
          </a:p>
        </p:txBody>
      </p:sp>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A8F2CC6-F5E5-4D20-B5F3-46E0810A3164}" type="slidenum">
              <a:rPr lang="en-US"/>
              <a:pPr/>
              <a:t>13</a:t>
            </a:fld>
            <a:endParaRPr lang="en-US"/>
          </a:p>
        </p:txBody>
      </p:sp>
      <p:sp>
        <p:nvSpPr>
          <p:cNvPr id="172034" name="Rectangle 2"/>
          <p:cNvSpPr>
            <a:spLocks noGrp="1" noRot="1" noChangeAspect="1"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D0EC43-E41E-4A3C-A4C2-DD26FBE30CB2}" type="slidenum">
              <a:rPr lang="en-US"/>
              <a:pPr/>
              <a:t>14</a:t>
            </a:fld>
            <a:endParaRPr lang="en-US"/>
          </a:p>
        </p:txBody>
      </p:sp>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EF69A27-69AE-4F04-A514-A6FFDB81FCAE}" type="slidenum">
              <a:rPr lang="en-US"/>
              <a:pPr/>
              <a:t>15</a:t>
            </a:fld>
            <a:endParaRPr lang="en-US"/>
          </a:p>
        </p:txBody>
      </p:sp>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4E78CE-5207-4582-B15E-194933437473}" type="slidenum">
              <a:rPr lang="en-US"/>
              <a:pPr/>
              <a:t>16</a:t>
            </a:fld>
            <a:endParaRPr lang="en-US"/>
          </a:p>
        </p:txBody>
      </p:sp>
      <p:sp>
        <p:nvSpPr>
          <p:cNvPr id="27650" name="Rectangle 2"/>
          <p:cNvSpPr>
            <a:spLocks noGrp="1" noRot="1" noChangeAspect="1" noChangeArrowheads="1" noTextEdit="1"/>
          </p:cNvSpPr>
          <p:nvPr>
            <p:ph type="sldImg"/>
          </p:nvPr>
        </p:nvSpPr>
        <p:spPr>
          <a:xfrm>
            <a:off x="1150938" y="692150"/>
            <a:ext cx="4556125" cy="3416300"/>
          </a:xfrm>
          <a:ln cap="flat"/>
        </p:spPr>
      </p:sp>
      <p:sp>
        <p:nvSpPr>
          <p:cNvPr id="276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F449080-51B1-4F90-8A71-FE5A4CFAD479}" type="slidenum">
              <a:rPr lang="en-US"/>
              <a:pPr/>
              <a:t>17</a:t>
            </a:fld>
            <a:endParaRPr lang="en-US"/>
          </a:p>
        </p:txBody>
      </p:sp>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29910E3-9161-4806-B676-4EFE36881B55}" type="slidenum">
              <a:rPr lang="en-US"/>
              <a:pPr/>
              <a:t>18</a:t>
            </a:fld>
            <a:endParaRPr lang="en-US"/>
          </a:p>
        </p:txBody>
      </p:sp>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162524-B860-47CD-BEF3-6CBC51C74DC4}" type="slidenum">
              <a:rPr lang="en-US"/>
              <a:pPr/>
              <a:t>19</a:t>
            </a:fld>
            <a:endParaRPr lang="en-US"/>
          </a:p>
        </p:txBody>
      </p:sp>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B00B33F-52D2-4BF1-AA56-F06A4A38CBE9}" type="slidenum">
              <a:rPr lang="en-US"/>
              <a:pPr/>
              <a:t>2</a:t>
            </a:fld>
            <a:endParaRPr lang="en-US"/>
          </a:p>
        </p:txBody>
      </p:sp>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B1D5E45-C048-4D57-AA06-B5EECD67DC1D}" type="slidenum">
              <a:rPr lang="en-US"/>
              <a:pPr/>
              <a:t>20</a:t>
            </a:fld>
            <a:endParaRPr lang="en-US"/>
          </a:p>
        </p:txBody>
      </p:sp>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812E53C-3D8F-4615-9E5E-02F11143640A}" type="slidenum">
              <a:rPr lang="en-US"/>
              <a:pPr/>
              <a:t>21</a:t>
            </a:fld>
            <a:endParaRPr lang="en-US"/>
          </a:p>
        </p:txBody>
      </p:sp>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F39AD4C-ADFD-4172-A123-0FCDB5ECA652}" type="slidenum">
              <a:rPr lang="en-US"/>
              <a:pPr/>
              <a:t>22</a:t>
            </a:fld>
            <a:endParaRPr lang="en-US"/>
          </a:p>
        </p:txBody>
      </p:sp>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BD6A8F7-1F70-41F5-9EBE-41285BE965B3}" type="slidenum">
              <a:rPr lang="en-US"/>
              <a:pPr/>
              <a:t>23</a:t>
            </a:fld>
            <a:endParaRPr lang="en-US"/>
          </a:p>
        </p:txBody>
      </p:sp>
      <p:sp>
        <p:nvSpPr>
          <p:cNvPr id="41986" name="Rectangle 2"/>
          <p:cNvSpPr>
            <a:spLocks noGrp="1" noRot="1" noChangeAspect="1" noChangeArrowheads="1" noTextEdit="1"/>
          </p:cNvSpPr>
          <p:nvPr>
            <p:ph type="sldImg"/>
          </p:nvPr>
        </p:nvSpPr>
        <p:spPr>
          <a:xfrm>
            <a:off x="1150938" y="692150"/>
            <a:ext cx="4556125" cy="3416300"/>
          </a:xfrm>
          <a:ln cap="flat"/>
        </p:spPr>
      </p:sp>
      <p:sp>
        <p:nvSpPr>
          <p:cNvPr id="419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668EFB9-B4FF-41B5-9C54-E32770E6E6DE}" type="slidenum">
              <a:rPr lang="en-US"/>
              <a:pPr/>
              <a:t>24</a:t>
            </a:fld>
            <a:endParaRPr lang="en-US"/>
          </a:p>
        </p:txBody>
      </p:sp>
      <p:sp>
        <p:nvSpPr>
          <p:cNvPr id="44034" name="Rectangle 2"/>
          <p:cNvSpPr>
            <a:spLocks noGrp="1" noRot="1" noChangeAspect="1" noChangeArrowheads="1" noTextEdit="1"/>
          </p:cNvSpPr>
          <p:nvPr>
            <p:ph type="sldImg"/>
          </p:nvPr>
        </p:nvSpPr>
        <p:spPr>
          <a:xfrm>
            <a:off x="1150938" y="692150"/>
            <a:ext cx="4556125" cy="3416300"/>
          </a:xfrm>
          <a:ln cap="flat"/>
        </p:spPr>
      </p:sp>
      <p:sp>
        <p:nvSpPr>
          <p:cNvPr id="440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D732CC5-0EB9-4C88-8E2C-224A336B02DB}" type="slidenum">
              <a:rPr lang="en-US"/>
              <a:pPr/>
              <a:t>25</a:t>
            </a:fld>
            <a:endParaRPr lang="en-US"/>
          </a:p>
        </p:txBody>
      </p:sp>
      <p:sp>
        <p:nvSpPr>
          <p:cNvPr id="46082" name="Rectangle 2"/>
          <p:cNvSpPr>
            <a:spLocks noGrp="1" noRot="1" noChangeAspect="1" noChangeArrowheads="1" noTextEdit="1"/>
          </p:cNvSpPr>
          <p:nvPr>
            <p:ph type="sldImg"/>
          </p:nvPr>
        </p:nvSpPr>
        <p:spPr>
          <a:xfrm>
            <a:off x="1150938" y="692150"/>
            <a:ext cx="4556125" cy="3416300"/>
          </a:xfrm>
          <a:ln cap="flat"/>
        </p:spPr>
      </p:sp>
      <p:sp>
        <p:nvSpPr>
          <p:cNvPr id="460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CB9D838-1F31-40A9-857E-5E0DD05045EA}" type="slidenum">
              <a:rPr lang="en-US"/>
              <a:pPr/>
              <a:t>26</a:t>
            </a:fld>
            <a:endParaRPr lang="en-US"/>
          </a:p>
        </p:txBody>
      </p:sp>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F2D453-2EBE-4379-A908-D66423705587}" type="slidenum">
              <a:rPr lang="en-US"/>
              <a:pPr/>
              <a:t>27</a:t>
            </a:fld>
            <a:endParaRPr lang="en-US"/>
          </a:p>
        </p:txBody>
      </p:sp>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9B34104-F552-477D-88AE-4839BE16829B}" type="slidenum">
              <a:rPr lang="en-US"/>
              <a:pPr/>
              <a:t>28</a:t>
            </a:fld>
            <a:endParaRPr lang="en-US"/>
          </a:p>
        </p:txBody>
      </p:sp>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66B744-3AB1-47DF-AFD3-5509399C301C}" type="slidenum">
              <a:rPr lang="en-US"/>
              <a:pPr/>
              <a:t>29</a:t>
            </a:fld>
            <a:endParaRPr lang="en-US"/>
          </a:p>
        </p:txBody>
      </p:sp>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5A70055-B0B1-47A8-BB0D-C6036AC57F9C}" type="slidenum">
              <a:rPr lang="en-US"/>
              <a:pPr/>
              <a:t>3</a:t>
            </a:fld>
            <a:endParaRPr lang="en-US"/>
          </a:p>
        </p:txBody>
      </p:sp>
      <p:sp>
        <p:nvSpPr>
          <p:cNvPr id="166914" name="Rectangle 2"/>
          <p:cNvSpPr>
            <a:spLocks noGrp="1" noRot="1" noChangeAspect="1"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F3219B1-A1C7-4E41-8328-2FB928C4BB96}" type="slidenum">
              <a:rPr lang="en-US"/>
              <a:pPr/>
              <a:t>30</a:t>
            </a:fld>
            <a:endParaRPr lang="en-US"/>
          </a:p>
        </p:txBody>
      </p:sp>
      <p:sp>
        <p:nvSpPr>
          <p:cNvPr id="181250" name="Rectangle 2"/>
          <p:cNvSpPr>
            <a:spLocks noGrp="1" noRot="1" noChangeAspect="1" noChangeArrowheads="1" noTextEdit="1"/>
          </p:cNvSpPr>
          <p:nvPr>
            <p:ph type="sldImg"/>
          </p:nvPr>
        </p:nvSpPr>
        <p:spPr>
          <a:xfrm>
            <a:off x="1150938" y="692150"/>
            <a:ext cx="4556125" cy="3416300"/>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D17B985-2031-47A9-945F-F7D4B9A38315}" type="slidenum">
              <a:rPr lang="en-US"/>
              <a:pPr/>
              <a:t>31</a:t>
            </a:fld>
            <a:endParaRPr lang="en-US"/>
          </a:p>
        </p:txBody>
      </p:sp>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5CDD5A-6D9D-4D63-97D1-E580E1878B97}" type="slidenum">
              <a:rPr lang="en-US"/>
              <a:pPr/>
              <a:t>32</a:t>
            </a:fld>
            <a:endParaRPr lang="en-US"/>
          </a:p>
        </p:txBody>
      </p:sp>
      <p:sp>
        <p:nvSpPr>
          <p:cNvPr id="182274" name="Rectangle 2"/>
          <p:cNvSpPr>
            <a:spLocks noGrp="1" noRot="1" noChangeAspect="1" noChangeArrowheads="1" noTextEdit="1"/>
          </p:cNvSpPr>
          <p:nvPr>
            <p:ph type="sldImg"/>
          </p:nvPr>
        </p:nvSpPr>
        <p:spPr>
          <a:xfrm>
            <a:off x="1150938" y="692150"/>
            <a:ext cx="4556125" cy="3416300"/>
          </a:xfrm>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7365AB-4CE0-4662-BD4B-3A86D2FEA953}" type="slidenum">
              <a:rPr lang="en-US"/>
              <a:pPr/>
              <a:t>33</a:t>
            </a:fld>
            <a:endParaRPr lang="en-US"/>
          </a:p>
        </p:txBody>
      </p:sp>
      <p:sp>
        <p:nvSpPr>
          <p:cNvPr id="183298" name="Rectangle 2"/>
          <p:cNvSpPr>
            <a:spLocks noGrp="1" noRot="1" noChangeAspect="1"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982876-4851-46B8-85DC-B85662453469}" type="slidenum">
              <a:rPr lang="en-US"/>
              <a:pPr/>
              <a:t>34</a:t>
            </a:fld>
            <a:endParaRPr lang="en-US"/>
          </a:p>
        </p:txBody>
      </p:sp>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0AE263D-CCAA-4BF8-A037-12FDB409CDF5}" type="slidenum">
              <a:rPr lang="en-US"/>
              <a:pPr/>
              <a:t>35</a:t>
            </a:fld>
            <a:endParaRPr lang="en-US"/>
          </a:p>
        </p:txBody>
      </p:sp>
      <p:sp>
        <p:nvSpPr>
          <p:cNvPr id="200706" name="Rectangle 2"/>
          <p:cNvSpPr>
            <a:spLocks noGrp="1" noRot="1" noChangeAspect="1" noChangeArrowheads="1" noTextEdit="1"/>
          </p:cNvSpPr>
          <p:nvPr>
            <p:ph type="sldImg"/>
          </p:nvPr>
        </p:nvSpPr>
        <p:spPr>
          <a:xfrm>
            <a:off x="1150938" y="692150"/>
            <a:ext cx="4556125" cy="3416300"/>
          </a:xfrm>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16C0F41-4D86-43D3-B983-59ED2736626E}" type="slidenum">
              <a:rPr lang="en-US"/>
              <a:pPr/>
              <a:t>36</a:t>
            </a:fld>
            <a:endParaRPr lang="en-US"/>
          </a:p>
        </p:txBody>
      </p:sp>
      <p:sp>
        <p:nvSpPr>
          <p:cNvPr id="201730" name="Rectangle 2"/>
          <p:cNvSpPr>
            <a:spLocks noGrp="1" noRot="1" noChangeAspect="1" noChangeArrowheads="1" noTextEdit="1"/>
          </p:cNvSpPr>
          <p:nvPr>
            <p:ph type="sldImg"/>
          </p:nvPr>
        </p:nvSpPr>
        <p:spPr>
          <a:xfrm>
            <a:off x="1150938" y="692150"/>
            <a:ext cx="4556125" cy="3416300"/>
          </a:xfrm>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F8CE38D-7277-4E4E-8666-A875515B1870}" type="slidenum">
              <a:rPr lang="en-US"/>
              <a:pPr/>
              <a:t>37</a:t>
            </a:fld>
            <a:endParaRPr lang="en-US"/>
          </a:p>
        </p:txBody>
      </p:sp>
      <p:sp>
        <p:nvSpPr>
          <p:cNvPr id="202754" name="Rectangle 2"/>
          <p:cNvSpPr>
            <a:spLocks noGrp="1" noRot="1" noChangeAspect="1" noChangeArrowheads="1" noTextEdit="1"/>
          </p:cNvSpPr>
          <p:nvPr>
            <p:ph type="sldImg"/>
          </p:nvPr>
        </p:nvSpPr>
        <p:spPr>
          <a:xfrm>
            <a:off x="1150938" y="692150"/>
            <a:ext cx="4556125" cy="3416300"/>
          </a:xfrm>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264D497-F729-45B8-A094-AD00D2D0BF33}" type="slidenum">
              <a:rPr lang="en-US"/>
              <a:pPr/>
              <a:t>38</a:t>
            </a:fld>
            <a:endParaRPr lang="en-US"/>
          </a:p>
        </p:txBody>
      </p:sp>
      <p:sp>
        <p:nvSpPr>
          <p:cNvPr id="207874" name="Rectangle 2"/>
          <p:cNvSpPr>
            <a:spLocks noGrp="1" noRot="1" noChangeAspect="1" noChangeArrowheads="1" noTextEdit="1"/>
          </p:cNvSpPr>
          <p:nvPr>
            <p:ph type="sldImg"/>
          </p:nvPr>
        </p:nvSpPr>
        <p:spPr>
          <a:xfrm>
            <a:off x="1150938" y="692150"/>
            <a:ext cx="4556125" cy="3416300"/>
          </a:xfrm>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99AB2C0-187C-4FD6-9E58-8BBA06C5ECF2}" type="slidenum">
              <a:rPr lang="en-US"/>
              <a:pPr/>
              <a:t>39</a:t>
            </a:fld>
            <a:endParaRPr lang="en-US"/>
          </a:p>
        </p:txBody>
      </p:sp>
      <p:sp>
        <p:nvSpPr>
          <p:cNvPr id="211970" name="Rectangle 2"/>
          <p:cNvSpPr>
            <a:spLocks noGrp="1" noRot="1" noChangeAspect="1" noChangeArrowheads="1" noTextEdit="1"/>
          </p:cNvSpPr>
          <p:nvPr>
            <p:ph type="sldImg"/>
          </p:nvPr>
        </p:nvSpPr>
        <p:spPr>
          <a:xfrm>
            <a:off x="1150938" y="692150"/>
            <a:ext cx="4556125" cy="3416300"/>
          </a:xfrm>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00FF55B-F773-4EEE-9FA1-5AC987AB9665}" type="slidenum">
              <a:rPr lang="en-US"/>
              <a:pPr/>
              <a:t>4</a:t>
            </a:fld>
            <a:endParaRPr lang="en-US"/>
          </a:p>
        </p:txBody>
      </p:sp>
      <p:sp>
        <p:nvSpPr>
          <p:cNvPr id="9218" name="Rectangle 2"/>
          <p:cNvSpPr>
            <a:spLocks noGrp="1" noRot="1" noChangeAspect="1"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F10EEA-C5B6-46AA-9330-CB97A82AF605}" type="slidenum">
              <a:rPr lang="en-US"/>
              <a:pPr/>
              <a:t>40</a:t>
            </a:fld>
            <a:endParaRPr lang="en-US"/>
          </a:p>
        </p:txBody>
      </p:sp>
      <p:sp>
        <p:nvSpPr>
          <p:cNvPr id="54274" name="Rectangle 2"/>
          <p:cNvSpPr>
            <a:spLocks noGrp="1" noRot="1" noChangeAspect="1" noChangeArrowheads="1" noTextEdit="1"/>
          </p:cNvSpPr>
          <p:nvPr>
            <p:ph type="sldImg"/>
          </p:nvPr>
        </p:nvSpPr>
        <p:spPr>
          <a:xfrm>
            <a:off x="1150938" y="692150"/>
            <a:ext cx="4556125" cy="3416300"/>
          </a:xfrm>
          <a:ln cap="flat"/>
        </p:spPr>
      </p:sp>
      <p:sp>
        <p:nvSpPr>
          <p:cNvPr id="542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83799E1-D380-4A83-9FDD-D870234B6F02}" type="slidenum">
              <a:rPr lang="en-US"/>
              <a:pPr/>
              <a:t>41</a:t>
            </a:fld>
            <a:endParaRPr lang="en-US"/>
          </a:p>
        </p:txBody>
      </p:sp>
      <p:sp>
        <p:nvSpPr>
          <p:cNvPr id="58370" name="Rectangle 2"/>
          <p:cNvSpPr>
            <a:spLocks noGrp="1" noRot="1" noChangeAspect="1" noChangeArrowheads="1" noTextEdit="1"/>
          </p:cNvSpPr>
          <p:nvPr>
            <p:ph type="sldImg"/>
          </p:nvPr>
        </p:nvSpPr>
        <p:spPr>
          <a:xfrm>
            <a:off x="1150938" y="692150"/>
            <a:ext cx="4556125" cy="3416300"/>
          </a:xfrm>
          <a:ln cap="flat"/>
        </p:spPr>
      </p:sp>
      <p:sp>
        <p:nvSpPr>
          <p:cNvPr id="583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12668C-77A0-46C3-BB0B-6557D7AA705E}" type="slidenum">
              <a:rPr lang="en-US"/>
              <a:pPr/>
              <a:t>42</a:t>
            </a:fld>
            <a:endParaRPr lang="en-US"/>
          </a:p>
        </p:txBody>
      </p:sp>
      <p:sp>
        <p:nvSpPr>
          <p:cNvPr id="74754" name="Rectangle 2"/>
          <p:cNvSpPr>
            <a:spLocks noGrp="1" noRot="1" noChangeAspect="1" noChangeArrowheads="1" noTextEdit="1"/>
          </p:cNvSpPr>
          <p:nvPr>
            <p:ph type="sldImg"/>
          </p:nvPr>
        </p:nvSpPr>
        <p:spPr>
          <a:xfrm>
            <a:off x="1150938" y="692150"/>
            <a:ext cx="4556125" cy="3416300"/>
          </a:xfrm>
          <a:ln cap="flat"/>
        </p:spPr>
      </p:sp>
      <p:sp>
        <p:nvSpPr>
          <p:cNvPr id="747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9401F95-560F-4A70-A81D-0AEE70C04E63}" type="slidenum">
              <a:rPr lang="en-US"/>
              <a:pPr/>
              <a:t>43</a:t>
            </a:fld>
            <a:endParaRPr lang="en-US"/>
          </a:p>
        </p:txBody>
      </p:sp>
      <p:sp>
        <p:nvSpPr>
          <p:cNvPr id="215042" name="Rectangle 2"/>
          <p:cNvSpPr>
            <a:spLocks noGrp="1" noRot="1" noChangeAspect="1" noChangeArrowheads="1" noTextEdit="1"/>
          </p:cNvSpPr>
          <p:nvPr>
            <p:ph type="sldImg"/>
          </p:nvPr>
        </p:nvSpPr>
        <p:spPr>
          <a:xfrm>
            <a:off x="1150938" y="692150"/>
            <a:ext cx="4556125" cy="3416300"/>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776C08-A65C-473B-98F5-FE2519332ADA}" type="slidenum">
              <a:rPr lang="en-US"/>
              <a:pPr/>
              <a:t>44</a:t>
            </a:fld>
            <a:endParaRPr lang="en-US"/>
          </a:p>
        </p:txBody>
      </p:sp>
      <p:sp>
        <p:nvSpPr>
          <p:cNvPr id="184322" name="Rectangle 2"/>
          <p:cNvSpPr>
            <a:spLocks noGrp="1" noRot="1" noChangeAspect="1"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62F4A5-F53C-46D8-96ED-9F4F65FDF3CF}" type="slidenum">
              <a:rPr lang="en-US"/>
              <a:pPr/>
              <a:t>45</a:t>
            </a:fld>
            <a:endParaRPr lang="en-US"/>
          </a:p>
        </p:txBody>
      </p:sp>
      <p:sp>
        <p:nvSpPr>
          <p:cNvPr id="185346" name="Rectangle 2"/>
          <p:cNvSpPr>
            <a:spLocks noGrp="1" noRot="1" noChangeAspect="1" noChangeArrowheads="1" noTextEdit="1"/>
          </p:cNvSpPr>
          <p:nvPr>
            <p:ph type="sldImg"/>
          </p:nvPr>
        </p:nvSpPr>
        <p:spPr>
          <a:xfrm>
            <a:off x="1150938" y="692150"/>
            <a:ext cx="4556125" cy="3416300"/>
          </a:xfrm>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E710545-C86A-4C4B-B585-94D5292E794F}" type="slidenum">
              <a:rPr lang="en-US"/>
              <a:pPr/>
              <a:t>46</a:t>
            </a:fld>
            <a:endParaRPr lang="en-US"/>
          </a:p>
        </p:txBody>
      </p:sp>
      <p:sp>
        <p:nvSpPr>
          <p:cNvPr id="203778" name="Rectangle 2"/>
          <p:cNvSpPr>
            <a:spLocks noGrp="1" noRot="1" noChangeAspect="1" noChangeArrowheads="1" noTextEdit="1"/>
          </p:cNvSpPr>
          <p:nvPr>
            <p:ph type="sldImg"/>
          </p:nvPr>
        </p:nvSpPr>
        <p:spPr>
          <a:xfrm>
            <a:off x="1150938" y="692150"/>
            <a:ext cx="4556125" cy="3416300"/>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97EBFE5-E799-477D-97CF-C1CCC95136A6}" type="slidenum">
              <a:rPr lang="en-US"/>
              <a:pPr/>
              <a:t>47</a:t>
            </a:fld>
            <a:endParaRPr lang="en-US"/>
          </a:p>
        </p:txBody>
      </p:sp>
      <p:sp>
        <p:nvSpPr>
          <p:cNvPr id="204802" name="Rectangle 2"/>
          <p:cNvSpPr>
            <a:spLocks noGrp="1" noRot="1" noChangeAspect="1" noChangeArrowheads="1" noTextEdit="1"/>
          </p:cNvSpPr>
          <p:nvPr>
            <p:ph type="sldImg"/>
          </p:nvPr>
        </p:nvSpPr>
        <p:spPr>
          <a:xfrm>
            <a:off x="1150938" y="692150"/>
            <a:ext cx="4556125" cy="3416300"/>
          </a:xfrm>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12C1CED-AC92-401A-B745-F86FCBE07CD9}" type="slidenum">
              <a:rPr lang="en-US"/>
              <a:pPr/>
              <a:t>48</a:t>
            </a:fld>
            <a:endParaRPr lang="en-US"/>
          </a:p>
        </p:txBody>
      </p:sp>
      <p:sp>
        <p:nvSpPr>
          <p:cNvPr id="205826" name="Rectangle 2"/>
          <p:cNvSpPr>
            <a:spLocks noGrp="1" noRot="1" noChangeAspect="1" noChangeArrowheads="1" noTextEdit="1"/>
          </p:cNvSpPr>
          <p:nvPr>
            <p:ph type="sldImg"/>
          </p:nvPr>
        </p:nvSpPr>
        <p:spPr>
          <a:xfrm>
            <a:off x="1150938" y="692150"/>
            <a:ext cx="4556125" cy="3416300"/>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EF7EB0E-A371-4092-A3EE-6199FB753E4C}" type="slidenum">
              <a:rPr lang="en-US"/>
              <a:pPr/>
              <a:t>49</a:t>
            </a:fld>
            <a:endParaRPr lang="en-US"/>
          </a:p>
        </p:txBody>
      </p:sp>
      <p:sp>
        <p:nvSpPr>
          <p:cNvPr id="76802" name="Rectangle 2"/>
          <p:cNvSpPr>
            <a:spLocks noGrp="1" noRot="1" noChangeAspect="1" noChangeArrowheads="1" noTextEdit="1"/>
          </p:cNvSpPr>
          <p:nvPr>
            <p:ph type="sldImg"/>
          </p:nvPr>
        </p:nvSpPr>
        <p:spPr>
          <a:xfrm>
            <a:off x="1150938" y="692150"/>
            <a:ext cx="4556125" cy="3416300"/>
          </a:xfrm>
          <a:ln cap="flat"/>
        </p:spPr>
      </p:sp>
      <p:sp>
        <p:nvSpPr>
          <p:cNvPr id="768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C70AD31-9A88-4AB5-B0D6-9E7F82D05F9E}" type="slidenum">
              <a:rPr lang="en-US"/>
              <a:pPr/>
              <a:t>5</a:t>
            </a:fld>
            <a:endParaRPr lang="en-US"/>
          </a:p>
        </p:txBody>
      </p:sp>
      <p:sp>
        <p:nvSpPr>
          <p:cNvPr id="167938" name="Rectangle 2"/>
          <p:cNvSpPr>
            <a:spLocks noGrp="1" noRot="1" noChangeAspect="1" noChangeArrowheads="1" noTextEdit="1"/>
          </p:cNvSpPr>
          <p:nvPr>
            <p:ph type="sldImg"/>
          </p:nvPr>
        </p:nvSpPr>
        <p:spPr>
          <a:xfrm>
            <a:off x="1150938" y="692150"/>
            <a:ext cx="4556125" cy="3416300"/>
          </a:xfrm>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B0580A2-0D07-4BE3-82ED-D7133832A10F}" type="slidenum">
              <a:rPr lang="en-US"/>
              <a:pPr/>
              <a:t>6</a:t>
            </a:fld>
            <a:endParaRPr lang="en-US"/>
          </a:p>
        </p:txBody>
      </p:sp>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0F11459-6FDB-4C67-99F2-AEFCE5206860}" type="slidenum">
              <a:rPr lang="en-US"/>
              <a:pPr/>
              <a:t>7</a:t>
            </a:fld>
            <a:endParaRPr lang="en-US"/>
          </a:p>
        </p:txBody>
      </p:sp>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D7D450B-D04C-4E98-B53C-7CAF872567A7}" type="slidenum">
              <a:rPr lang="en-US"/>
              <a:pPr/>
              <a:t>8</a:t>
            </a:fld>
            <a:endParaRPr lang="en-US"/>
          </a:p>
        </p:txBody>
      </p:sp>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3F25B86-7BB7-4BC6-AC1E-EE6A02B5865E}" type="slidenum">
              <a:rPr lang="en-US"/>
              <a:pPr/>
              <a:t>9</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44386" name="Group 2"/>
          <p:cNvGrpSpPr>
            <a:grpSpLocks/>
          </p:cNvGrpSpPr>
          <p:nvPr/>
        </p:nvGrpSpPr>
        <p:grpSpPr bwMode="auto">
          <a:xfrm>
            <a:off x="457200" y="304800"/>
            <a:ext cx="8231188" cy="6183313"/>
            <a:chOff x="372" y="186"/>
            <a:chExt cx="5185" cy="3895"/>
          </a:xfrm>
        </p:grpSpPr>
        <p:grpSp>
          <p:nvGrpSpPr>
            <p:cNvPr id="144387" name="Group 3"/>
            <p:cNvGrpSpPr>
              <a:grpSpLocks/>
            </p:cNvGrpSpPr>
            <p:nvPr/>
          </p:nvGrpSpPr>
          <p:grpSpPr bwMode="auto">
            <a:xfrm>
              <a:off x="372" y="186"/>
              <a:ext cx="5185" cy="919"/>
              <a:chOff x="372" y="186"/>
              <a:chExt cx="5185" cy="919"/>
            </a:xfrm>
          </p:grpSpPr>
          <p:sp>
            <p:nvSpPr>
              <p:cNvPr id="144388"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44389"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44390"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44391" name="Group 7"/>
            <p:cNvGrpSpPr>
              <a:grpSpLocks/>
            </p:cNvGrpSpPr>
            <p:nvPr/>
          </p:nvGrpSpPr>
          <p:grpSpPr bwMode="auto">
            <a:xfrm>
              <a:off x="372" y="291"/>
              <a:ext cx="5185" cy="3790"/>
              <a:chOff x="372" y="291"/>
              <a:chExt cx="5185" cy="3790"/>
            </a:xfrm>
          </p:grpSpPr>
          <p:sp>
            <p:nvSpPr>
              <p:cNvPr id="144392"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44393"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44394"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44395"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44396"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44397"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22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85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69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2011  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zoom/>
  </p:transition>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8" name="AutoShape 32" descr="ASW0324399804_amzn"/>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4129" name="AutoShape 33" descr="ASW0324399804_amzn"/>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4130" name="AutoShape 34" descr="ASW0324399804_amzn"/>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4" name="AutoShape 29"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5" name="AutoShape 3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6" name="AutoShape 3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grpSp>
        <p:nvGrpSpPr>
          <p:cNvPr id="17" name="Group 16"/>
          <p:cNvGrpSpPr/>
          <p:nvPr/>
        </p:nvGrpSpPr>
        <p:grpSpPr>
          <a:xfrm>
            <a:off x="1271935" y="650882"/>
            <a:ext cx="6640151" cy="5356217"/>
            <a:chOff x="1271935" y="650882"/>
            <a:chExt cx="6640151" cy="5356217"/>
          </a:xfrm>
        </p:grpSpPr>
        <p:pic>
          <p:nvPicPr>
            <p:cNvPr id="18" name="Picture 17" descr="asw_intro-ms.jpg"/>
            <p:cNvPicPr>
              <a:picLocks noChangeAspect="1"/>
            </p:cNvPicPr>
            <p:nvPr/>
          </p:nvPicPr>
          <p:blipFill>
            <a:blip r:embed="rId3" cstate="print"/>
            <a:stretch>
              <a:fillRect/>
            </a:stretch>
          </p:blipFill>
          <p:spPr>
            <a:xfrm>
              <a:off x="1271935" y="650882"/>
              <a:ext cx="4341465" cy="5356217"/>
            </a:xfrm>
            <a:prstGeom prst="rect">
              <a:avLst/>
            </a:prstGeom>
          </p:spPr>
        </p:pic>
        <p:grpSp>
          <p:nvGrpSpPr>
            <p:cNvPr id="19" name="Group 13"/>
            <p:cNvGrpSpPr/>
            <p:nvPr/>
          </p:nvGrpSpPr>
          <p:grpSpPr>
            <a:xfrm>
              <a:off x="5453060" y="3214688"/>
              <a:ext cx="2459026" cy="1932464"/>
              <a:chOff x="3757610" y="3748088"/>
              <a:chExt cx="2459026" cy="1932464"/>
            </a:xfrm>
          </p:grpSpPr>
          <p:sp>
            <p:nvSpPr>
              <p:cNvPr id="20" name="Rectangle 38"/>
              <p:cNvSpPr>
                <a:spLocks noChangeArrowheads="1"/>
              </p:cNvSpPr>
              <p:nvPr/>
            </p:nvSpPr>
            <p:spPr bwMode="auto">
              <a:xfrm>
                <a:off x="3790927" y="3749675"/>
                <a:ext cx="2262189" cy="1930400"/>
              </a:xfrm>
              <a:prstGeom prst="rect">
                <a:avLst/>
              </a:prstGeom>
              <a:gradFill flip="none" rotWithShape="1">
                <a:gsLst>
                  <a:gs pos="0">
                    <a:srgbClr val="5A3812"/>
                  </a:gs>
                  <a:gs pos="100000">
                    <a:srgbClr val="D58E3F">
                      <a:shade val="100000"/>
                      <a:satMod val="115000"/>
                    </a:srgbClr>
                  </a:gs>
                </a:gsLst>
                <a:lin ang="0" scaled="1"/>
                <a:tileRect/>
              </a:gradFill>
              <a:ln w="76200">
                <a:noFill/>
                <a:miter lim="800000"/>
                <a:headEnd/>
                <a:tailEnd/>
              </a:ln>
              <a:effectLst>
                <a:outerShdw dist="12700" dir="10800000" algn="ctr" rotWithShape="0">
                  <a:srgbClr val="F9DFB5">
                    <a:alpha val="50000"/>
                  </a:srgbClr>
                </a:outerShdw>
              </a:effectLst>
            </p:spPr>
            <p:txBody>
              <a:bodyPr wrap="none" anchor="ctr"/>
              <a:lstStyle/>
              <a:p>
                <a:endParaRPr lang="en-US"/>
              </a:p>
            </p:txBody>
          </p:sp>
          <p:sp>
            <p:nvSpPr>
              <p:cNvPr id="21" name="AutoShape 39"/>
              <p:cNvSpPr>
                <a:spLocks noChangeArrowheads="1"/>
              </p:cNvSpPr>
              <p:nvPr/>
            </p:nvSpPr>
            <p:spPr bwMode="auto">
              <a:xfrm>
                <a:off x="4444986" y="3803650"/>
                <a:ext cx="1771650" cy="1825625"/>
              </a:xfrm>
              <a:prstGeom prst="roundRect">
                <a:avLst>
                  <a:gd name="adj" fmla="val 16667"/>
                </a:avLst>
              </a:prstGeom>
              <a:noFill/>
              <a:ln w="9525">
                <a:noFill/>
                <a:round/>
                <a:headEnd/>
                <a:tailEnd/>
              </a:ln>
              <a:effectLst/>
            </p:spPr>
            <p:txBody>
              <a:bodyPr>
                <a:spAutoFit/>
              </a:bodyPr>
              <a:lstStyle/>
              <a:p>
                <a:r>
                  <a:rPr lang="en-US" sz="1500" b="1" dirty="0">
                    <a:solidFill>
                      <a:srgbClr val="FFFFFF"/>
                    </a:solidFill>
                    <a:effectLst/>
                    <a:latin typeface="Futura Md BT" pitchFamily="34" charset="0"/>
                  </a:rPr>
                  <a:t>Slides by</a:t>
                </a:r>
              </a:p>
              <a:p>
                <a:endParaRPr lang="en-US" sz="600" dirty="0">
                  <a:solidFill>
                    <a:srgbClr val="FFFFFF"/>
                  </a:solidFill>
                  <a:effectLst/>
                  <a:latin typeface="Futura Md BT" pitchFamily="34" charset="0"/>
                </a:endParaRPr>
              </a:p>
              <a:p>
                <a:r>
                  <a:rPr lang="en-US" sz="2400" b="1" dirty="0">
                    <a:solidFill>
                      <a:srgbClr val="FFFFFF"/>
                    </a:solidFill>
                    <a:effectLst/>
                    <a:latin typeface="Futura Md BT" pitchFamily="34" charset="0"/>
                  </a:rPr>
                  <a:t>John</a:t>
                </a:r>
              </a:p>
              <a:p>
                <a:r>
                  <a:rPr lang="en-US" sz="2400" b="1" dirty="0" err="1">
                    <a:solidFill>
                      <a:srgbClr val="FFFFFF"/>
                    </a:solidFill>
                    <a:effectLst/>
                    <a:latin typeface="Futura Md BT" pitchFamily="34" charset="0"/>
                  </a:rPr>
                  <a:t>Loucks</a:t>
                </a:r>
                <a:endParaRPr lang="en-US" sz="2400" b="1" dirty="0">
                  <a:solidFill>
                    <a:srgbClr val="FFFFFF"/>
                  </a:solidFill>
                  <a:effectLst/>
                  <a:latin typeface="Futura Md BT" pitchFamily="34" charset="0"/>
                </a:endParaRPr>
              </a:p>
              <a:p>
                <a:endParaRPr lang="en-US" sz="400" dirty="0">
                  <a:solidFill>
                    <a:srgbClr val="FFFFFF"/>
                  </a:solidFill>
                  <a:effectLst/>
                  <a:latin typeface="Futura Md BT" pitchFamily="34" charset="0"/>
                </a:endParaRPr>
              </a:p>
              <a:p>
                <a:r>
                  <a:rPr lang="en-US" sz="1500" b="1" dirty="0">
                    <a:solidFill>
                      <a:srgbClr val="FFFFFF"/>
                    </a:solidFill>
                    <a:effectLst/>
                    <a:latin typeface="Futura Md BT" pitchFamily="34" charset="0"/>
                  </a:rPr>
                  <a:t>St. Edward’s</a:t>
                </a:r>
              </a:p>
              <a:p>
                <a:r>
                  <a:rPr lang="en-US" sz="1500" b="1" dirty="0">
                    <a:solidFill>
                      <a:srgbClr val="FFFFFF"/>
                    </a:solidFill>
                    <a:effectLst/>
                    <a:latin typeface="Futura Md BT" pitchFamily="34" charset="0"/>
                  </a:rPr>
                  <a:t>University</a:t>
                </a:r>
              </a:p>
            </p:txBody>
          </p:sp>
          <p:grpSp>
            <p:nvGrpSpPr>
              <p:cNvPr id="22" name="Group 12"/>
              <p:cNvGrpSpPr/>
              <p:nvPr/>
            </p:nvGrpSpPr>
            <p:grpSpPr>
              <a:xfrm>
                <a:off x="3757610" y="3748088"/>
                <a:ext cx="944816" cy="1932464"/>
                <a:chOff x="5443535" y="3309938"/>
                <a:chExt cx="944816" cy="1932464"/>
              </a:xfrm>
            </p:grpSpPr>
            <p:sp>
              <p:nvSpPr>
                <p:cNvPr id="23" name="Arc 41"/>
                <p:cNvSpPr>
                  <a:spLocks/>
                </p:cNvSpPr>
                <p:nvPr/>
              </p:nvSpPr>
              <p:spPr bwMode="auto">
                <a:xfrm rot="10284592" flipH="1">
                  <a:off x="5600951" y="3360330"/>
                  <a:ext cx="787400" cy="1865897"/>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endParaRPr lang="en-US"/>
                </a:p>
              </p:txBody>
            </p:sp>
            <p:sp>
              <p:nvSpPr>
                <p:cNvPr id="24" name="AutoShape 42"/>
                <p:cNvSpPr>
                  <a:spLocks noChangeArrowheads="1"/>
                </p:cNvSpPr>
                <p:nvPr/>
              </p:nvSpPr>
              <p:spPr bwMode="auto">
                <a:xfrm flipV="1">
                  <a:off x="5448295" y="3310273"/>
                  <a:ext cx="807657" cy="237363"/>
                </a:xfrm>
                <a:prstGeom prst="rtTriangle">
                  <a:avLst/>
                </a:prstGeom>
                <a:solidFill>
                  <a:srgbClr val="FFFFFF"/>
                </a:solidFill>
                <a:ln w="12700">
                  <a:noFill/>
                  <a:miter lim="800000"/>
                  <a:headEnd/>
                  <a:tailEnd/>
                </a:ln>
                <a:effectLst/>
              </p:spPr>
              <p:txBody>
                <a:bodyPr wrap="none" anchor="ctr"/>
                <a:lstStyle/>
                <a:p>
                  <a:endParaRPr lang="en-US"/>
                </a:p>
              </p:txBody>
            </p:sp>
            <p:sp>
              <p:nvSpPr>
                <p:cNvPr id="25" name="AutoShape 43"/>
                <p:cNvSpPr>
                  <a:spLocks noChangeArrowheads="1"/>
                </p:cNvSpPr>
                <p:nvPr/>
              </p:nvSpPr>
              <p:spPr bwMode="auto">
                <a:xfrm>
                  <a:off x="5486397" y="3319463"/>
                  <a:ext cx="523058" cy="1922939"/>
                </a:xfrm>
                <a:prstGeom prst="rtTriangle">
                  <a:avLst/>
                </a:prstGeom>
                <a:solidFill>
                  <a:srgbClr val="FFFFFF"/>
                </a:solidFill>
                <a:ln w="12700">
                  <a:noFill/>
                  <a:miter lim="800000"/>
                  <a:headEnd/>
                  <a:tailEnd/>
                </a:ln>
                <a:effectLst/>
              </p:spPr>
              <p:txBody>
                <a:bodyPr wrap="none" anchor="ctr"/>
                <a:lstStyle/>
                <a:p>
                  <a:endParaRPr lang="en-US"/>
                </a:p>
              </p:txBody>
            </p:sp>
            <p:sp>
              <p:nvSpPr>
                <p:cNvPr id="26" name="Rectangle 44"/>
                <p:cNvSpPr>
                  <a:spLocks noChangeArrowheads="1"/>
                </p:cNvSpPr>
                <p:nvPr/>
              </p:nvSpPr>
              <p:spPr bwMode="auto">
                <a:xfrm>
                  <a:off x="5443535" y="3309938"/>
                  <a:ext cx="214313" cy="1931987"/>
                </a:xfrm>
                <a:prstGeom prst="rect">
                  <a:avLst/>
                </a:prstGeom>
                <a:solidFill>
                  <a:srgbClr val="000000"/>
                </a:solidFill>
                <a:ln w="12700">
                  <a:noFill/>
                  <a:miter lim="800000"/>
                  <a:headEnd/>
                  <a:tailEnd/>
                </a:ln>
                <a:effectLst/>
              </p:spPr>
              <p:txBody>
                <a:bodyPr wrap="none" anchor="ctr"/>
                <a:lstStyle/>
                <a:p>
                  <a:endParaRPr lang="en-US"/>
                </a:p>
              </p:txBody>
            </p:sp>
          </p:grpSp>
        </p:grpSp>
      </p:gr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831850" y="20478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Making without Probabilities</a:t>
            </a:r>
          </a:p>
        </p:txBody>
      </p:sp>
      <p:sp>
        <p:nvSpPr>
          <p:cNvPr id="162819" name="Rectangle 3"/>
          <p:cNvSpPr>
            <a:spLocks noChangeArrowheads="1"/>
          </p:cNvSpPr>
          <p:nvPr/>
        </p:nvSpPr>
        <p:spPr bwMode="auto">
          <a:xfrm>
            <a:off x="688975" y="1114425"/>
            <a:ext cx="7456488" cy="266858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Three commonly used criteria for decision making when probability information regarding the likelihood of the states of nature is unavailable are: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minimax regret</a:t>
            </a:r>
            <a:r>
              <a:rPr lang="en-US" sz="2400">
                <a:effectLst>
                  <a:outerShdw blurRad="38100" dist="38100" dir="2700000" algn="tl">
                    <a:srgbClr val="000000"/>
                  </a:outerShdw>
                </a:effectLst>
              </a:rPr>
              <a:t> approach.  </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Optimistic Approach</a:t>
            </a:r>
          </a:p>
        </p:txBody>
      </p:sp>
      <p:sp>
        <p:nvSpPr>
          <p:cNvPr id="159747" name="Rectangle 3"/>
          <p:cNvSpPr>
            <a:spLocks noChangeArrowheads="1"/>
          </p:cNvSpPr>
          <p:nvPr/>
        </p:nvSpPr>
        <p:spPr bwMode="auto">
          <a:xfrm>
            <a:off x="693738" y="1108075"/>
            <a:ext cx="7772400" cy="263683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 approach</a:t>
            </a:r>
            <a:r>
              <a:rPr lang="en-US" sz="2400">
                <a:effectLst>
                  <a:outerShdw blurRad="38100" dist="38100" dir="2700000" algn="tl">
                    <a:srgbClr val="000000"/>
                  </a:outerShdw>
                </a:effectLst>
              </a:rPr>
              <a:t> would be used by an optimistic decision maker.</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decision with the largest possible payoff</a:t>
            </a:r>
            <a:r>
              <a:rPr lang="en-US" sz="2400">
                <a:effectLst>
                  <a:outerShdw blurRad="38100" dist="38100" dir="2700000" algn="tl">
                    <a:srgbClr val="000000"/>
                  </a:outerShdw>
                </a:effectLst>
              </a:rPr>
              <a:t> is chosen.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If the payoff table was in terms of costs, the </a:t>
            </a:r>
            <a:r>
              <a:rPr lang="en-US" sz="2400" u="sng">
                <a:effectLst>
                  <a:outerShdw blurRad="38100" dist="38100" dir="2700000" algn="tl">
                    <a:srgbClr val="000000"/>
                  </a:outerShdw>
                </a:effectLst>
              </a:rPr>
              <a:t>decision with the lowest cost</a:t>
            </a:r>
            <a:r>
              <a:rPr lang="en-US" sz="2400">
                <a:effectLst>
                  <a:outerShdw blurRad="38100" dist="38100" dir="2700000" algn="tl">
                    <a:srgbClr val="000000"/>
                  </a:outerShdw>
                </a:effectLst>
              </a:rPr>
              <a:t> would be chosen.</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ChangeArrowheads="1"/>
          </p:cNvSpPr>
          <p:nvPr/>
        </p:nvSpPr>
        <p:spPr bwMode="auto">
          <a:xfrm>
            <a:off x="3105150" y="2781300"/>
            <a:ext cx="3409950" cy="2362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4578" name="Rectangle 2"/>
          <p:cNvSpPr>
            <a:spLocks noGrp="1" noChangeArrowheads="1"/>
          </p:cNvSpPr>
          <p:nvPr>
            <p:ph type="title"/>
          </p:nvPr>
        </p:nvSpPr>
        <p:spPr>
          <a:noFill/>
          <a:ln/>
        </p:spPr>
        <p:txBody>
          <a:bodyPr lIns="92075" tIns="46038" rIns="92075" bIns="46038"/>
          <a:lstStyle/>
          <a:p>
            <a:r>
              <a:rPr lang="en-US"/>
              <a:t>Example:  Optimistic Approach</a:t>
            </a:r>
          </a:p>
        </p:txBody>
      </p:sp>
      <p:sp>
        <p:nvSpPr>
          <p:cNvPr id="24579" name="Rectangle 3"/>
          <p:cNvSpPr>
            <a:spLocks noGrp="1" noChangeArrowheads="1"/>
          </p:cNvSpPr>
          <p:nvPr>
            <p:ph type="body" idx="1"/>
          </p:nvPr>
        </p:nvSpPr>
        <p:spPr>
          <a:xfrm>
            <a:off x="700088" y="1106488"/>
            <a:ext cx="7862887" cy="3959225"/>
          </a:xfrm>
          <a:noFill/>
          <a:ln/>
        </p:spPr>
        <p:txBody>
          <a:bodyPr lIns="92075" tIns="46038" rIns="92075" bIns="46038"/>
          <a:lstStyle/>
          <a:p>
            <a:pPr>
              <a:buFont typeface="Monotype Sorts" pitchFamily="2" charset="2"/>
              <a:buNone/>
            </a:pPr>
            <a:r>
              <a:rPr lang="en-US"/>
              <a:t>		An optimistic decision maker would use the optimistic (maximax) approach.  We choose the decision that has the largest single value in the payoff table. </a:t>
            </a:r>
          </a:p>
          <a:p>
            <a:pPr>
              <a:buFont typeface="Monotype Sorts" pitchFamily="2" charset="2"/>
              <a:buNone/>
            </a:pPr>
            <a:endParaRPr lang="en-US" sz="1600"/>
          </a:p>
          <a:p>
            <a:pPr>
              <a:lnSpc>
                <a:spcPct val="80000"/>
              </a:lnSpc>
              <a:buFont typeface="Monotype Sorts" pitchFamily="2" charset="2"/>
              <a:buNone/>
            </a:pPr>
            <a:r>
              <a:rPr lang="en-US"/>
              <a:t>			      		      Maximum</a:t>
            </a:r>
          </a:p>
          <a:p>
            <a:pPr algn="ctr">
              <a:lnSpc>
                <a:spcPct val="80000"/>
              </a:lnSpc>
              <a:buFont typeface="Monotype Sorts" pitchFamily="2" charset="2"/>
              <a:buNone/>
            </a:pPr>
            <a:r>
              <a:rPr lang="en-US"/>
              <a:t> </a:t>
            </a:r>
            <a:r>
              <a:rPr lang="en-US" u="sng"/>
              <a:t>Decision</a:t>
            </a:r>
            <a:r>
              <a:rPr lang="en-US"/>
              <a:t>       </a:t>
            </a:r>
            <a:r>
              <a:rPr lang="en-US" u="sng"/>
              <a:t>Payoff</a:t>
            </a:r>
            <a:endParaRPr lang="en-US"/>
          </a:p>
          <a:p>
            <a:pPr>
              <a:buFont typeface="Monotype Sorts" pitchFamily="2" charset="2"/>
              <a:buNone/>
            </a:pPr>
            <a:r>
              <a:rPr lang="en-US"/>
              <a:t>			     	     </a:t>
            </a:r>
            <a:r>
              <a:rPr lang="en-US" i="1"/>
              <a:t>d</a:t>
            </a:r>
            <a:r>
              <a:rPr lang="en-US" baseline="-25000"/>
              <a:t>1</a:t>
            </a:r>
            <a:r>
              <a:rPr lang="en-US"/>
              <a:t>                  8</a:t>
            </a:r>
          </a:p>
          <a:p>
            <a:pPr>
              <a:buFont typeface="Monotype Sorts" pitchFamily="2" charset="2"/>
              <a:buNone/>
            </a:pPr>
            <a:r>
              <a:rPr lang="en-US"/>
              <a:t>				     </a:t>
            </a:r>
            <a:r>
              <a:rPr lang="en-US" i="1"/>
              <a:t>d</a:t>
            </a:r>
            <a:r>
              <a:rPr lang="en-US" baseline="-25000"/>
              <a:t>2</a:t>
            </a:r>
            <a:r>
              <a:rPr lang="en-US"/>
              <a:t>                14</a:t>
            </a:r>
          </a:p>
          <a:p>
            <a:pPr>
              <a:buFont typeface="Monotype Sorts" pitchFamily="2" charset="2"/>
              <a:buNone/>
            </a:pPr>
            <a:r>
              <a:rPr lang="en-US"/>
              <a:t> 		 		     </a:t>
            </a:r>
            <a:r>
              <a:rPr lang="en-US" i="1"/>
              <a:t>d</a:t>
            </a:r>
            <a:r>
              <a:rPr lang="en-US" baseline="-25000"/>
              <a:t>3</a:t>
            </a:r>
            <a:r>
              <a:rPr lang="en-US"/>
              <a:t>                20</a:t>
            </a:r>
          </a:p>
        </p:txBody>
      </p:sp>
      <p:sp>
        <p:nvSpPr>
          <p:cNvPr id="24580" name="Rectangle 4"/>
          <p:cNvSpPr>
            <a:spLocks noChangeArrowheads="1"/>
          </p:cNvSpPr>
          <p:nvPr/>
        </p:nvSpPr>
        <p:spPr bwMode="auto">
          <a:xfrm>
            <a:off x="4479925" y="3405188"/>
            <a:ext cx="3001963" cy="519112"/>
          </a:xfrm>
          <a:prstGeom prst="rect">
            <a:avLst/>
          </a:prstGeom>
          <a:noFill/>
          <a:ln w="9525">
            <a:noFill/>
            <a:miter lim="800000"/>
            <a:headEnd/>
            <a:tailEnd/>
          </a:ln>
          <a:effectLst/>
        </p:spPr>
        <p:txBody>
          <a:bodyPr wrap="none" anchor="ctr"/>
          <a:lstStyle/>
          <a:p>
            <a:endParaRPr lang="en-US"/>
          </a:p>
        </p:txBody>
      </p:sp>
      <p:sp>
        <p:nvSpPr>
          <p:cNvPr id="24586" name="AutoShape 10"/>
          <p:cNvSpPr>
            <a:spLocks noChangeArrowheads="1"/>
          </p:cNvSpPr>
          <p:nvPr/>
        </p:nvSpPr>
        <p:spPr bwMode="auto">
          <a:xfrm>
            <a:off x="6096000" y="3562350"/>
            <a:ext cx="2228850" cy="1028700"/>
          </a:xfrm>
          <a:prstGeom prst="wedgeEllipseCallout">
            <a:avLst>
              <a:gd name="adj1" fmla="val -63532"/>
              <a:gd name="adj2" fmla="val 67440"/>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Maximax</a:t>
            </a:r>
          </a:p>
          <a:p>
            <a:r>
              <a:rPr lang="en-US" sz="2400">
                <a:solidFill>
                  <a:srgbClr val="FFFFFF"/>
                </a:solidFill>
                <a:effectLst>
                  <a:outerShdw blurRad="38100" dist="38100" dir="2700000" algn="tl">
                    <a:srgbClr val="000000"/>
                  </a:outerShdw>
                </a:effectLst>
              </a:rPr>
              <a:t>payoff</a:t>
            </a:r>
          </a:p>
        </p:txBody>
      </p:sp>
      <p:sp>
        <p:nvSpPr>
          <p:cNvPr id="24587" name="AutoShape 11"/>
          <p:cNvSpPr>
            <a:spLocks noChangeArrowheads="1"/>
          </p:cNvSpPr>
          <p:nvPr/>
        </p:nvSpPr>
        <p:spPr bwMode="auto">
          <a:xfrm>
            <a:off x="1104900" y="3562350"/>
            <a:ext cx="2228850" cy="1085850"/>
          </a:xfrm>
          <a:prstGeom prst="wedgeEllipseCallout">
            <a:avLst>
              <a:gd name="adj1" fmla="val 70657"/>
              <a:gd name="adj2" fmla="val 61259"/>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Maximaxdecision</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Conservative Approach</a:t>
            </a:r>
          </a:p>
        </p:txBody>
      </p:sp>
      <p:sp>
        <p:nvSpPr>
          <p:cNvPr id="160771" name="Rectangle 3"/>
          <p:cNvSpPr>
            <a:spLocks noChangeArrowheads="1"/>
          </p:cNvSpPr>
          <p:nvPr/>
        </p:nvSpPr>
        <p:spPr bwMode="auto">
          <a:xfrm>
            <a:off x="700088" y="1106488"/>
            <a:ext cx="7456487" cy="4311650"/>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 approach</a:t>
            </a:r>
            <a:r>
              <a:rPr lang="en-US" sz="2400">
                <a:effectLst>
                  <a:outerShdw blurRad="38100" dist="38100" dir="2700000" algn="tl">
                    <a:srgbClr val="000000"/>
                  </a:outerShdw>
                </a:effectLst>
              </a:rPr>
              <a:t> would be used by a conservative decision maker.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For each decision the minimum payoff is listed and then the decision corresponding to the maximum of these minimum payoffs is selected.  (Hence, the </a:t>
            </a:r>
            <a:r>
              <a:rPr lang="en-US" sz="2400" u="sng">
                <a:effectLst>
                  <a:outerShdw blurRad="38100" dist="38100" dir="2700000" algn="tl">
                    <a:srgbClr val="000000"/>
                  </a:outerShdw>
                </a:effectLst>
              </a:rPr>
              <a:t>minimum possible payoff is maximized</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If the payoff was in terms of costs, the maximum costs would be determined for each decision and then the decision corresponding to the minimum of these maximum costs is selected.  (Hence, the </a:t>
            </a:r>
            <a:r>
              <a:rPr lang="en-US" sz="2400" u="sng">
                <a:effectLst>
                  <a:outerShdw blurRad="38100" dist="38100" dir="2700000" algn="tl">
                    <a:srgbClr val="000000"/>
                  </a:outerShdw>
                </a:effectLst>
              </a:rPr>
              <a:t>maximum possible cost is minimized</a:t>
            </a:r>
            <a:r>
              <a:rPr lang="en-US" sz="240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0" name="Rectangle 8"/>
          <p:cNvSpPr>
            <a:spLocks noChangeArrowheads="1"/>
          </p:cNvSpPr>
          <p:nvPr/>
        </p:nvSpPr>
        <p:spPr bwMode="auto">
          <a:xfrm>
            <a:off x="3124200" y="2781300"/>
            <a:ext cx="3371850" cy="2438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90116" name="Rectangle 4"/>
          <p:cNvSpPr>
            <a:spLocks noGrp="1" noChangeArrowheads="1"/>
          </p:cNvSpPr>
          <p:nvPr>
            <p:ph type="title"/>
          </p:nvPr>
        </p:nvSpPr>
        <p:spPr>
          <a:noFill/>
          <a:ln/>
        </p:spPr>
        <p:txBody>
          <a:bodyPr lIns="92075" tIns="46038" rIns="92075" bIns="46038"/>
          <a:lstStyle/>
          <a:p>
            <a:r>
              <a:rPr lang="en-US"/>
              <a:t>Example:  Conservative Approach</a:t>
            </a:r>
          </a:p>
        </p:txBody>
      </p:sp>
      <p:sp>
        <p:nvSpPr>
          <p:cNvPr id="90117" name="Rectangle 5"/>
          <p:cNvSpPr>
            <a:spLocks noGrp="1" noChangeArrowheads="1"/>
          </p:cNvSpPr>
          <p:nvPr>
            <p:ph type="body" idx="1"/>
          </p:nvPr>
        </p:nvSpPr>
        <p:spPr>
          <a:xfrm>
            <a:off x="700088" y="1106488"/>
            <a:ext cx="7862887" cy="4060825"/>
          </a:xfrm>
          <a:noFill/>
          <a:ln/>
        </p:spPr>
        <p:txBody>
          <a:bodyPr lIns="92075" tIns="46038" rIns="92075" bIns="46038"/>
          <a:lstStyle/>
          <a:p>
            <a:pPr>
              <a:buFont typeface="Monotype Sorts" pitchFamily="2" charset="2"/>
              <a:buNone/>
            </a:pPr>
            <a:r>
              <a:rPr lang="en-US"/>
              <a:t>		A conservative decision maker would use the conservative (maximin) approach.  List the minimum payoff for each decision.  Choose the decision with the maximum of these minimum payoffs.</a:t>
            </a:r>
          </a:p>
          <a:p>
            <a:pPr>
              <a:buFont typeface="Monotype Sorts" pitchFamily="2" charset="2"/>
              <a:buNone/>
            </a:pPr>
            <a:endParaRPr lang="en-US" sz="1200"/>
          </a:p>
          <a:p>
            <a:pPr>
              <a:buFont typeface="Monotype Sorts" pitchFamily="2" charset="2"/>
              <a:buNone/>
            </a:pPr>
            <a:r>
              <a:rPr lang="en-US"/>
              <a:t>                    			      Minimum</a:t>
            </a:r>
          </a:p>
          <a:p>
            <a:pPr algn="ctr">
              <a:buFont typeface="Monotype Sorts" pitchFamily="2" charset="2"/>
              <a:buNone/>
            </a:pPr>
            <a:r>
              <a:rPr lang="en-US"/>
              <a:t> </a:t>
            </a:r>
            <a:r>
              <a:rPr lang="en-US" u="sng"/>
              <a:t>Decision</a:t>
            </a:r>
            <a:r>
              <a:rPr lang="en-US"/>
              <a:t>       </a:t>
            </a:r>
            <a:r>
              <a:rPr lang="en-US" u="sng"/>
              <a:t>Payoff</a:t>
            </a:r>
            <a:endParaRPr lang="en-US"/>
          </a:p>
          <a:p>
            <a:pPr>
              <a:buFont typeface="Monotype Sorts" pitchFamily="2" charset="2"/>
              <a:buNone/>
            </a:pPr>
            <a:r>
              <a:rPr lang="en-US"/>
              <a:t>			     	     </a:t>
            </a:r>
            <a:r>
              <a:rPr lang="en-US" i="1"/>
              <a:t>d</a:t>
            </a:r>
            <a:r>
              <a:rPr lang="en-US" baseline="-25000"/>
              <a:t>1</a:t>
            </a:r>
            <a:r>
              <a:rPr lang="en-US"/>
              <a:t>                 7</a:t>
            </a:r>
          </a:p>
          <a:p>
            <a:pPr>
              <a:buFont typeface="Monotype Sorts" pitchFamily="2" charset="2"/>
              <a:buNone/>
            </a:pPr>
            <a:r>
              <a:rPr lang="en-US"/>
              <a:t>				     </a:t>
            </a:r>
            <a:r>
              <a:rPr lang="en-US" i="1"/>
              <a:t>d</a:t>
            </a:r>
            <a:r>
              <a:rPr lang="en-US" baseline="-25000"/>
              <a:t>2</a:t>
            </a:r>
            <a:r>
              <a:rPr lang="en-US"/>
              <a:t>                 5</a:t>
            </a:r>
          </a:p>
          <a:p>
            <a:pPr>
              <a:buFont typeface="Monotype Sorts" pitchFamily="2" charset="2"/>
              <a:buNone/>
            </a:pPr>
            <a:r>
              <a:rPr lang="en-US"/>
              <a:t>                                  	     </a:t>
            </a:r>
            <a:r>
              <a:rPr lang="en-US" i="1"/>
              <a:t>d</a:t>
            </a:r>
            <a:r>
              <a:rPr lang="en-US" baseline="-25000"/>
              <a:t>3</a:t>
            </a:r>
            <a:r>
              <a:rPr lang="en-US"/>
              <a:t>                -9</a:t>
            </a:r>
          </a:p>
        </p:txBody>
      </p:sp>
      <p:sp>
        <p:nvSpPr>
          <p:cNvPr id="90123" name="AutoShape 11"/>
          <p:cNvSpPr>
            <a:spLocks noChangeArrowheads="1"/>
          </p:cNvSpPr>
          <p:nvPr/>
        </p:nvSpPr>
        <p:spPr bwMode="auto">
          <a:xfrm>
            <a:off x="965200" y="2749550"/>
            <a:ext cx="2228850" cy="1085850"/>
          </a:xfrm>
          <a:prstGeom prst="wedgeEllipseCallout">
            <a:avLst>
              <a:gd name="adj1" fmla="val 76639"/>
              <a:gd name="adj2" fmla="val 62426"/>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Maximin</a:t>
            </a:r>
          </a:p>
          <a:p>
            <a:r>
              <a:rPr lang="en-US" sz="2400">
                <a:solidFill>
                  <a:srgbClr val="FFFFFF"/>
                </a:solidFill>
                <a:effectLst>
                  <a:outerShdw blurRad="38100" dist="38100" dir="2700000" algn="tl">
                    <a:srgbClr val="000000"/>
                  </a:outerShdw>
                </a:effectLst>
              </a:rPr>
              <a:t>decision</a:t>
            </a:r>
          </a:p>
        </p:txBody>
      </p:sp>
      <p:sp>
        <p:nvSpPr>
          <p:cNvPr id="90124" name="AutoShape 12"/>
          <p:cNvSpPr>
            <a:spLocks noChangeArrowheads="1"/>
          </p:cNvSpPr>
          <p:nvPr/>
        </p:nvSpPr>
        <p:spPr bwMode="auto">
          <a:xfrm>
            <a:off x="6248400" y="3016250"/>
            <a:ext cx="2228850" cy="1028700"/>
          </a:xfrm>
          <a:prstGeom prst="wedgeEllipseCallout">
            <a:avLst>
              <a:gd name="adj1" fmla="val -71796"/>
              <a:gd name="adj2" fmla="val 39662"/>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Maximin</a:t>
            </a:r>
          </a:p>
          <a:p>
            <a:r>
              <a:rPr lang="en-US" sz="2400">
                <a:solidFill>
                  <a:srgbClr val="FFFFFF"/>
                </a:solidFill>
                <a:effectLst>
                  <a:outerShdw blurRad="38100" dist="38100" dir="2700000" algn="tl">
                    <a:srgbClr val="000000"/>
                  </a:outerShdw>
                </a:effectLst>
              </a:rPr>
              <a:t>payoff</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831850" y="21113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Minimax Regret Approach</a:t>
            </a:r>
          </a:p>
        </p:txBody>
      </p:sp>
      <p:sp>
        <p:nvSpPr>
          <p:cNvPr id="158723" name="Rectangle 3"/>
          <p:cNvSpPr>
            <a:spLocks noChangeArrowheads="1"/>
          </p:cNvSpPr>
          <p:nvPr/>
        </p:nvSpPr>
        <p:spPr bwMode="auto">
          <a:xfrm>
            <a:off x="700088" y="1106488"/>
            <a:ext cx="7735887" cy="415448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minimax regret approach requires the construction of a </a:t>
            </a:r>
            <a:r>
              <a:rPr lang="en-US" sz="2400" u="sng">
                <a:effectLst>
                  <a:outerShdw blurRad="38100" dist="38100" dir="2700000" algn="tl">
                    <a:srgbClr val="000000"/>
                  </a:outerShdw>
                </a:effectLst>
              </a:rPr>
              <a:t>regret table</a:t>
            </a:r>
            <a:r>
              <a:rPr lang="en-US" sz="2400">
                <a:effectLst>
                  <a:outerShdw blurRad="38100" dist="38100" dir="2700000" algn="tl">
                    <a:srgbClr val="000000"/>
                  </a:outerShdw>
                </a:effectLst>
              </a:rPr>
              <a:t> or an </a:t>
            </a:r>
            <a:r>
              <a:rPr lang="en-US" sz="2400" u="sng">
                <a:effectLst>
                  <a:outerShdw blurRad="38100" dist="38100" dir="2700000" algn="tl">
                    <a:srgbClr val="000000"/>
                  </a:outerShdw>
                </a:effectLst>
              </a:rPr>
              <a:t>opportunity loss table</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This is done by calculating for each state of nature the difference between each payoff and the largest payoff for that state of nature.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Then, using this regret table, the maximum regret for each possible decision is listed.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decision chosen is the one corresponding to the </a:t>
            </a:r>
            <a:r>
              <a:rPr lang="en-US" sz="2400" u="sng">
                <a:effectLst>
                  <a:outerShdw blurRad="38100" dist="38100" dir="2700000" algn="tl">
                    <a:srgbClr val="000000"/>
                  </a:outerShdw>
                </a:effectLst>
              </a:rPr>
              <a:t>minimum of the maximum regrets</a:t>
            </a:r>
            <a:r>
              <a:rPr lang="en-US" sz="240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1" name="Rectangle 17"/>
          <p:cNvSpPr>
            <a:spLocks noChangeArrowheads="1"/>
          </p:cNvSpPr>
          <p:nvPr/>
        </p:nvSpPr>
        <p:spPr bwMode="auto">
          <a:xfrm>
            <a:off x="736600" y="3009900"/>
            <a:ext cx="7943850" cy="3162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6627" name="Rectangle 3"/>
          <p:cNvSpPr>
            <a:spLocks noGrp="1" noChangeArrowheads="1"/>
          </p:cNvSpPr>
          <p:nvPr>
            <p:ph type="body" idx="1"/>
          </p:nvPr>
        </p:nvSpPr>
        <p:spPr>
          <a:xfrm>
            <a:off x="514350" y="1049338"/>
            <a:ext cx="8128000" cy="5238750"/>
          </a:xfrm>
          <a:noFill/>
          <a:ln/>
        </p:spPr>
        <p:txBody>
          <a:bodyPr lIns="92075" tIns="46038" rIns="92075" bIns="46038"/>
          <a:lstStyle/>
          <a:p>
            <a:pPr>
              <a:buFont typeface="Monotype Sorts" pitchFamily="2" charset="2"/>
              <a:buNone/>
            </a:pPr>
            <a:r>
              <a:rPr lang="en-US" dirty="0"/>
              <a:t>		For the </a:t>
            </a:r>
            <a:r>
              <a:rPr lang="en-US" dirty="0" err="1"/>
              <a:t>minimax</a:t>
            </a:r>
            <a:r>
              <a:rPr lang="en-US" dirty="0"/>
              <a:t> regret approach, first compute a regret table by subtracting each payoff in a column from the largest payoff in that column.  In this example, in the first column subtract 8, 14, and 20 from 20;  etc. The resulting regret table is: </a:t>
            </a:r>
          </a:p>
          <a:p>
            <a:pPr>
              <a:buFont typeface="Monotype Sorts" pitchFamily="2" charset="2"/>
              <a:buNone/>
            </a:pPr>
            <a:endParaRPr lang="en-US" sz="1100" dirty="0"/>
          </a:p>
          <a:p>
            <a:pPr algn="ctr">
              <a:buFont typeface="Monotype Sorts" pitchFamily="2" charset="2"/>
              <a:buNone/>
            </a:pPr>
            <a:r>
              <a:rPr lang="en-US" dirty="0"/>
              <a:t>				      </a:t>
            </a:r>
            <a:r>
              <a:rPr lang="en-US" u="sng" dirty="0"/>
              <a:t>States of Nature</a:t>
            </a:r>
          </a:p>
          <a:p>
            <a:pPr algn="ctr">
              <a:buFont typeface="Monotype Sorts" pitchFamily="2" charset="2"/>
              <a:buNone/>
            </a:pPr>
            <a:r>
              <a:rPr lang="en-US" dirty="0"/>
              <a:t>			                 Strong Demand   Weak Demand</a:t>
            </a:r>
          </a:p>
          <a:p>
            <a:pPr>
              <a:buFont typeface="Monotype Sorts" pitchFamily="2" charset="2"/>
              <a:buNone/>
            </a:pPr>
            <a:r>
              <a:rPr lang="en-US" dirty="0"/>
              <a:t>    </a:t>
            </a:r>
            <a:r>
              <a:rPr lang="en-US" u="sng" dirty="0"/>
              <a:t>Decision Alternative</a:t>
            </a:r>
            <a:r>
              <a:rPr lang="en-US" dirty="0"/>
              <a:t>	             </a:t>
            </a:r>
            <a:r>
              <a:rPr lang="en-US" i="1" dirty="0"/>
              <a:t>s</a:t>
            </a:r>
            <a:r>
              <a:rPr lang="en-US" baseline="-25000" dirty="0"/>
              <a:t>1</a:t>
            </a:r>
            <a:r>
              <a:rPr lang="en-US" dirty="0"/>
              <a:t>        		 </a:t>
            </a:r>
            <a:r>
              <a:rPr lang="en-US" i="1" dirty="0"/>
              <a:t>s</a:t>
            </a:r>
            <a:r>
              <a:rPr lang="en-US" baseline="-25000" dirty="0"/>
              <a:t>2</a:t>
            </a:r>
            <a:endParaRPr lang="en-US" dirty="0"/>
          </a:p>
          <a:p>
            <a:pPr>
              <a:buFont typeface="Monotype Sorts" pitchFamily="2" charset="2"/>
              <a:buNone/>
            </a:pPr>
            <a:r>
              <a:rPr lang="en-US" sz="1200" dirty="0"/>
              <a:t>                               	</a:t>
            </a:r>
          </a:p>
          <a:p>
            <a:pPr>
              <a:buFont typeface="Monotype Sorts" pitchFamily="2" charset="2"/>
              <a:buNone/>
            </a:pPr>
            <a:r>
              <a:rPr lang="en-US" dirty="0"/>
              <a:t>     Small complex, </a:t>
            </a:r>
            <a:r>
              <a:rPr lang="en-US" i="1" dirty="0"/>
              <a:t>d</a:t>
            </a:r>
            <a:r>
              <a:rPr lang="en-US" baseline="-25000" dirty="0"/>
              <a:t>1</a:t>
            </a:r>
            <a:r>
              <a:rPr lang="en-US" dirty="0"/>
              <a:t>        		12       		  0</a:t>
            </a:r>
          </a:p>
          <a:p>
            <a:pPr>
              <a:buFont typeface="Monotype Sorts" pitchFamily="2" charset="2"/>
              <a:buNone/>
            </a:pPr>
            <a:r>
              <a:rPr lang="en-US" dirty="0"/>
              <a:t>     Medium complex, </a:t>
            </a:r>
            <a:r>
              <a:rPr lang="en-US" i="1" dirty="0"/>
              <a:t>d</a:t>
            </a:r>
            <a:r>
              <a:rPr lang="en-US" baseline="-25000" dirty="0"/>
              <a:t>2</a:t>
            </a:r>
            <a:r>
              <a:rPr lang="en-US" dirty="0"/>
              <a:t>      		  6       		  2</a:t>
            </a:r>
          </a:p>
          <a:p>
            <a:pPr>
              <a:buFont typeface="Monotype Sorts" pitchFamily="2" charset="2"/>
              <a:buNone/>
            </a:pPr>
            <a:r>
              <a:rPr lang="en-US" dirty="0"/>
              <a:t>     Large complex, </a:t>
            </a:r>
            <a:r>
              <a:rPr lang="en-US" i="1" dirty="0"/>
              <a:t>d</a:t>
            </a:r>
            <a:r>
              <a:rPr lang="en-US" baseline="-25000" dirty="0"/>
              <a:t>3</a:t>
            </a:r>
            <a:r>
              <a:rPr lang="en-US" dirty="0"/>
              <a:t>      		  0     		16</a:t>
            </a:r>
          </a:p>
          <a:p>
            <a:pPr>
              <a:buFont typeface="Monotype Sorts" pitchFamily="2" charset="2"/>
              <a:buNone/>
            </a:pPr>
            <a:endParaRPr lang="en-US" sz="1200" dirty="0"/>
          </a:p>
        </p:txBody>
      </p:sp>
      <p:sp>
        <p:nvSpPr>
          <p:cNvPr id="26634" name="Rectangle 10"/>
          <p:cNvSpPr>
            <a:spLocks noGrp="1" noChangeArrowheads="1"/>
          </p:cNvSpPr>
          <p:nvPr>
            <p:ph type="title"/>
          </p:nvPr>
        </p:nvSpPr>
        <p:spPr>
          <a:noFill/>
          <a:ln/>
        </p:spPr>
        <p:txBody>
          <a:bodyPr lIns="92075" tIns="46038" rIns="92075" bIns="46038"/>
          <a:lstStyle/>
          <a:p>
            <a:r>
              <a:rPr lang="en-US"/>
              <a:t>Example:  Minimax Regret Approach</a:t>
            </a:r>
          </a:p>
        </p:txBody>
      </p:sp>
      <p:grpSp>
        <p:nvGrpSpPr>
          <p:cNvPr id="26637" name="Group 13"/>
          <p:cNvGrpSpPr>
            <a:grpSpLocks/>
          </p:cNvGrpSpPr>
          <p:nvPr/>
        </p:nvGrpSpPr>
        <p:grpSpPr bwMode="auto">
          <a:xfrm>
            <a:off x="3978275" y="4592638"/>
            <a:ext cx="4402138" cy="1412875"/>
            <a:chOff x="2267" y="2367"/>
            <a:chExt cx="1296" cy="1008"/>
          </a:xfrm>
        </p:grpSpPr>
        <p:sp>
          <p:nvSpPr>
            <p:cNvPr id="26638" name="Line 1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6639" name="Line 1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grpSp>
      <p:sp>
        <p:nvSpPr>
          <p:cNvPr id="26640" name="Text Box 16"/>
          <p:cNvSpPr txBox="1">
            <a:spLocks noChangeArrowheads="1"/>
          </p:cNvSpPr>
          <p:nvPr/>
        </p:nvSpPr>
        <p:spPr bwMode="auto">
          <a:xfrm>
            <a:off x="960438" y="3238500"/>
            <a:ext cx="2271712" cy="439738"/>
          </a:xfrm>
          <a:prstGeom prst="rect">
            <a:avLst/>
          </a:prstGeom>
          <a:solidFill>
            <a:srgbClr val="666699"/>
          </a:solidFill>
          <a:ln w="12700">
            <a:solidFill>
              <a:schemeClr val="tx1"/>
            </a:solidFill>
            <a:miter lim="800000"/>
            <a:headEnd/>
            <a:tailEnd/>
          </a:ln>
          <a:effectLst/>
        </p:spPr>
        <p:txBody>
          <a:bodyPr wrap="none">
            <a:spAutoFit/>
          </a:bodyPr>
          <a:lstStyle/>
          <a:p>
            <a:r>
              <a:rPr lang="en-US">
                <a:solidFill>
                  <a:srgbClr val="66FFFF"/>
                </a:solidFill>
                <a:effectLst>
                  <a:outerShdw blurRad="38100" dist="38100" dir="2700000" algn="tl">
                    <a:srgbClr val="000000"/>
                  </a:outerShdw>
                </a:effectLst>
              </a:rPr>
              <a:t>REGRET TABLE</a:t>
            </a: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ChangeArrowheads="1"/>
          </p:cNvSpPr>
          <p:nvPr/>
        </p:nvSpPr>
        <p:spPr bwMode="auto">
          <a:xfrm>
            <a:off x="3028950" y="2343150"/>
            <a:ext cx="3409950" cy="2495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8675" name="Rectangle 3"/>
          <p:cNvSpPr>
            <a:spLocks noGrp="1" noChangeArrowheads="1"/>
          </p:cNvSpPr>
          <p:nvPr>
            <p:ph type="body" idx="1"/>
          </p:nvPr>
        </p:nvSpPr>
        <p:spPr>
          <a:xfrm>
            <a:off x="700088" y="1106488"/>
            <a:ext cx="7862887" cy="3641725"/>
          </a:xfrm>
          <a:noFill/>
          <a:ln/>
        </p:spPr>
        <p:txBody>
          <a:bodyPr lIns="92075" tIns="46038" rIns="92075" bIns="46038"/>
          <a:lstStyle/>
          <a:p>
            <a:pPr>
              <a:buFont typeface="Monotype Sorts" pitchFamily="2" charset="2"/>
              <a:buNone/>
            </a:pPr>
            <a:r>
              <a:rPr lang="en-US"/>
              <a:t>		For each decision list the maximum regret.  Choose the decision with the minimum of these values.</a:t>
            </a:r>
          </a:p>
          <a:p>
            <a:pPr>
              <a:buFont typeface="Monotype Sorts" pitchFamily="2" charset="2"/>
              <a:buNone/>
            </a:pPr>
            <a:r>
              <a:rPr lang="en-US" sz="1600"/>
              <a:t>                              </a:t>
            </a:r>
          </a:p>
          <a:p>
            <a:pPr>
              <a:lnSpc>
                <a:spcPct val="80000"/>
              </a:lnSpc>
              <a:buFont typeface="Monotype Sorts" pitchFamily="2" charset="2"/>
              <a:buNone/>
            </a:pPr>
            <a:r>
              <a:rPr lang="en-US"/>
              <a:t>					    Maximum</a:t>
            </a:r>
          </a:p>
          <a:p>
            <a:pPr>
              <a:lnSpc>
                <a:spcPct val="80000"/>
              </a:lnSpc>
              <a:buFont typeface="Monotype Sorts" pitchFamily="2" charset="2"/>
              <a:buNone/>
            </a:pPr>
            <a:r>
              <a:rPr lang="en-US"/>
              <a:t>                                 </a:t>
            </a:r>
            <a:r>
              <a:rPr lang="en-US" u="sng"/>
              <a:t>Decision</a:t>
            </a:r>
            <a:r>
              <a:rPr lang="en-US"/>
              <a:t>       </a:t>
            </a:r>
            <a:r>
              <a:rPr lang="en-US" u="sng"/>
              <a:t>Regret</a:t>
            </a:r>
            <a:endParaRPr lang="en-US"/>
          </a:p>
          <a:p>
            <a:pPr>
              <a:buFont typeface="Monotype Sorts" pitchFamily="2" charset="2"/>
              <a:buNone/>
            </a:pPr>
            <a:r>
              <a:rPr lang="en-US"/>
              <a:t> 	 		    </a:t>
            </a:r>
            <a:r>
              <a:rPr lang="en-US" baseline="-25000"/>
              <a:t>            </a:t>
            </a:r>
            <a:r>
              <a:rPr lang="en-US"/>
              <a:t>   </a:t>
            </a:r>
            <a:r>
              <a:rPr lang="en-US" i="1"/>
              <a:t>d</a:t>
            </a:r>
            <a:r>
              <a:rPr lang="en-US" baseline="-25000"/>
              <a:t>1</a:t>
            </a:r>
            <a:r>
              <a:rPr lang="en-US"/>
              <a:t>                  12</a:t>
            </a:r>
          </a:p>
          <a:p>
            <a:pPr>
              <a:buFont typeface="Monotype Sorts" pitchFamily="2" charset="2"/>
              <a:buNone/>
            </a:pPr>
            <a:r>
              <a:rPr lang="en-US"/>
              <a:t>                                       </a:t>
            </a:r>
            <a:r>
              <a:rPr lang="en-US" i="1"/>
              <a:t>d</a:t>
            </a:r>
            <a:r>
              <a:rPr lang="en-US" baseline="-25000"/>
              <a:t>2</a:t>
            </a:r>
            <a:r>
              <a:rPr lang="en-US"/>
              <a:t>                    6</a:t>
            </a:r>
          </a:p>
          <a:p>
            <a:pPr>
              <a:buFont typeface="Monotype Sorts" pitchFamily="2" charset="2"/>
              <a:buNone/>
            </a:pPr>
            <a:r>
              <a:rPr lang="en-US"/>
              <a:t>                                       </a:t>
            </a:r>
            <a:r>
              <a:rPr lang="en-US" i="1"/>
              <a:t>d</a:t>
            </a:r>
            <a:r>
              <a:rPr lang="en-US" baseline="-25000"/>
              <a:t>3</a:t>
            </a:r>
            <a:r>
              <a:rPr lang="en-US"/>
              <a:t>                  16      </a:t>
            </a:r>
          </a:p>
        </p:txBody>
      </p:sp>
      <p:sp>
        <p:nvSpPr>
          <p:cNvPr id="28674" name="Rectangle 2"/>
          <p:cNvSpPr>
            <a:spLocks noGrp="1" noChangeArrowheads="1"/>
          </p:cNvSpPr>
          <p:nvPr>
            <p:ph type="title"/>
          </p:nvPr>
        </p:nvSpPr>
        <p:spPr>
          <a:noFill/>
          <a:ln/>
        </p:spPr>
        <p:txBody>
          <a:bodyPr lIns="92075" tIns="46038" rIns="92075" bIns="46038"/>
          <a:lstStyle/>
          <a:p>
            <a:r>
              <a:rPr lang="en-US"/>
              <a:t>Example:  Minimax Regret Approach</a:t>
            </a:r>
          </a:p>
        </p:txBody>
      </p:sp>
      <p:sp>
        <p:nvSpPr>
          <p:cNvPr id="28679" name="AutoShape 7"/>
          <p:cNvSpPr>
            <a:spLocks noChangeArrowheads="1"/>
          </p:cNvSpPr>
          <p:nvPr/>
        </p:nvSpPr>
        <p:spPr bwMode="auto">
          <a:xfrm>
            <a:off x="996950" y="4108450"/>
            <a:ext cx="2228850" cy="1085850"/>
          </a:xfrm>
          <a:prstGeom prst="wedgeEllipseCallout">
            <a:avLst>
              <a:gd name="adj1" fmla="val 68944"/>
              <a:gd name="adj2" fmla="val -56287"/>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Minimax</a:t>
            </a:r>
          </a:p>
          <a:p>
            <a:r>
              <a:rPr lang="en-US" sz="2400">
                <a:solidFill>
                  <a:srgbClr val="FFFFFF"/>
                </a:solidFill>
                <a:effectLst>
                  <a:outerShdw blurRad="38100" dist="38100" dir="2700000" algn="tl">
                    <a:srgbClr val="000000"/>
                  </a:outerShdw>
                </a:effectLst>
              </a:rPr>
              <a:t>decision</a:t>
            </a:r>
          </a:p>
        </p:txBody>
      </p:sp>
      <p:sp>
        <p:nvSpPr>
          <p:cNvPr id="28680" name="AutoShape 8"/>
          <p:cNvSpPr>
            <a:spLocks noChangeArrowheads="1"/>
          </p:cNvSpPr>
          <p:nvPr/>
        </p:nvSpPr>
        <p:spPr bwMode="auto">
          <a:xfrm>
            <a:off x="6343650" y="4095750"/>
            <a:ext cx="2228850" cy="1028700"/>
          </a:xfrm>
          <a:prstGeom prst="wedgeEllipseCallout">
            <a:avLst>
              <a:gd name="adj1" fmla="val -75500"/>
              <a:gd name="adj2" fmla="val -57255"/>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a:lstStyle/>
          <a:p>
            <a:r>
              <a:rPr lang="en-US" sz="2400">
                <a:solidFill>
                  <a:srgbClr val="FFFFFF"/>
                </a:solidFill>
                <a:effectLst>
                  <a:outerShdw blurRad="38100" dist="38100" dir="2700000" algn="tl">
                    <a:srgbClr val="000000"/>
                  </a:outerShdw>
                </a:effectLst>
              </a:rPr>
              <a:t>Minimax</a:t>
            </a:r>
          </a:p>
          <a:p>
            <a:r>
              <a:rPr lang="en-US" sz="2400">
                <a:solidFill>
                  <a:srgbClr val="FFFFFF"/>
                </a:solidFill>
                <a:effectLst>
                  <a:outerShdw blurRad="38100" dist="38100" dir="2700000" algn="tl">
                    <a:srgbClr val="000000"/>
                  </a:outerShdw>
                </a:effectLst>
              </a:rPr>
              <a:t>regret</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0263" y="169863"/>
            <a:ext cx="7475537" cy="585787"/>
          </a:xfrm>
          <a:noFill/>
          <a:ln/>
        </p:spPr>
        <p:txBody>
          <a:bodyPr lIns="92075" tIns="46038" rIns="92075" bIns="46038"/>
          <a:lstStyle/>
          <a:p>
            <a:r>
              <a:rPr lang="en-US"/>
              <a:t>Decision Making with Probabilities</a:t>
            </a:r>
          </a:p>
        </p:txBody>
      </p:sp>
      <p:sp>
        <p:nvSpPr>
          <p:cNvPr id="30723" name="Rectangle 3"/>
          <p:cNvSpPr>
            <a:spLocks noGrp="1" noChangeArrowheads="1"/>
          </p:cNvSpPr>
          <p:nvPr>
            <p:ph type="body" idx="1"/>
          </p:nvPr>
        </p:nvSpPr>
        <p:spPr>
          <a:xfrm>
            <a:off x="700088" y="1106488"/>
            <a:ext cx="7786687" cy="4383087"/>
          </a:xfrm>
          <a:noFill/>
          <a:ln/>
        </p:spPr>
        <p:txBody>
          <a:bodyPr lIns="92075" tIns="46038" rIns="92075" bIns="46038"/>
          <a:lstStyle/>
          <a:p>
            <a:r>
              <a:rPr lang="en-US">
                <a:solidFill>
                  <a:srgbClr val="66FFFF"/>
                </a:solidFill>
              </a:rPr>
              <a:t>Expected Value Approach</a:t>
            </a:r>
          </a:p>
          <a:p>
            <a:pPr lvl="1"/>
            <a:r>
              <a:rPr lang="en-US"/>
              <a:t>If probabilistic information regarding the states of nature is available, one may use the </a:t>
            </a:r>
            <a:r>
              <a:rPr lang="en-US" u="sng"/>
              <a:t>expected value (EV) approach</a:t>
            </a:r>
            <a:r>
              <a:rPr lang="en-US"/>
              <a:t>.   </a:t>
            </a:r>
          </a:p>
          <a:p>
            <a:pPr lvl="1"/>
            <a:r>
              <a:rPr lang="en-US"/>
              <a:t>Here the expected return for each decision is calculated by summing the products of the payoff under each state of nature and the probability of the respective state of nature occurring.  </a:t>
            </a:r>
          </a:p>
          <a:p>
            <a:pPr lvl="1"/>
            <a:r>
              <a:rPr lang="en-US"/>
              <a:t>The decision yielding the </a:t>
            </a:r>
            <a:r>
              <a:rPr lang="en-US" u="sng"/>
              <a:t>best expected return</a:t>
            </a:r>
            <a:r>
              <a:rPr lang="en-US"/>
              <a:t> is chosen.</a:t>
            </a: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700088" y="1131888"/>
            <a:ext cx="7862887" cy="4594225"/>
          </a:xfrm>
          <a:noFill/>
          <a:ln/>
        </p:spPr>
        <p:txBody>
          <a:bodyPr lIns="92075" tIns="46038" rIns="92075" bIns="46038"/>
          <a:lstStyle/>
          <a:p>
            <a:pPr>
              <a:lnSpc>
                <a:spcPct val="90000"/>
              </a:lnSpc>
            </a:pPr>
            <a:r>
              <a:rPr lang="en-US"/>
              <a:t>The </a:t>
            </a:r>
            <a:r>
              <a:rPr lang="en-US" u="sng"/>
              <a:t>expected value of a decision alternative</a:t>
            </a:r>
            <a:r>
              <a:rPr lang="en-US"/>
              <a:t> is the sum of weighted payoffs for the decision alternative.</a:t>
            </a:r>
          </a:p>
          <a:p>
            <a:pPr>
              <a:lnSpc>
                <a:spcPct val="90000"/>
              </a:lnSpc>
            </a:pPr>
            <a:r>
              <a:rPr lang="en-US"/>
              <a:t>The expected value (EV) of decision alternative </a:t>
            </a:r>
            <a:r>
              <a:rPr lang="en-US" i="1"/>
              <a:t>d</a:t>
            </a:r>
            <a:r>
              <a:rPr lang="en-US" i="1" baseline="-25000"/>
              <a:t>i</a:t>
            </a:r>
            <a:r>
              <a:rPr lang="en-US"/>
              <a:t>  is defined as:</a:t>
            </a:r>
          </a:p>
          <a:p>
            <a:pPr>
              <a:lnSpc>
                <a:spcPct val="90000"/>
              </a:lnSpc>
              <a:buFont typeface="Monotype Sorts" pitchFamily="2" charset="2"/>
              <a:buNone/>
            </a:pPr>
            <a:endParaRPr lang="en-US"/>
          </a:p>
          <a:p>
            <a:pPr>
              <a:lnSpc>
                <a:spcPct val="90000"/>
              </a:lnSpc>
              <a:buFont typeface="Monotype Sorts" pitchFamily="2" charset="2"/>
              <a:buNone/>
            </a:pPr>
            <a:endParaRPr lang="en-US"/>
          </a:p>
          <a:p>
            <a:pPr>
              <a:lnSpc>
                <a:spcPct val="90000"/>
              </a:lnSpc>
              <a:buFont typeface="Monotype Sorts" pitchFamily="2" charset="2"/>
              <a:buNone/>
            </a:pPr>
            <a:endParaRPr lang="en-US" sz="1600"/>
          </a:p>
          <a:p>
            <a:pPr>
              <a:lnSpc>
                <a:spcPct val="90000"/>
              </a:lnSpc>
              <a:buFont typeface="Monotype Sorts" pitchFamily="2" charset="2"/>
              <a:buNone/>
            </a:pPr>
            <a:r>
              <a:rPr lang="en-US" sz="1200"/>
              <a:t>	</a:t>
            </a:r>
          </a:p>
          <a:p>
            <a:pPr>
              <a:lnSpc>
                <a:spcPct val="90000"/>
              </a:lnSpc>
              <a:buFont typeface="Monotype Sorts" pitchFamily="2" charset="2"/>
              <a:buNone/>
            </a:pPr>
            <a:r>
              <a:rPr lang="en-US"/>
              <a:t>	where:      </a:t>
            </a:r>
            <a:r>
              <a:rPr lang="en-US" i="1"/>
              <a:t>N</a:t>
            </a:r>
            <a:r>
              <a:rPr lang="en-US"/>
              <a:t> = the number of states of nature</a:t>
            </a:r>
          </a:p>
          <a:p>
            <a:pPr>
              <a:lnSpc>
                <a:spcPct val="90000"/>
              </a:lnSpc>
              <a:buFont typeface="Monotype Sorts" pitchFamily="2" charset="2"/>
              <a:buNone/>
            </a:pPr>
            <a:r>
              <a:rPr lang="en-US"/>
              <a:t>		      </a:t>
            </a:r>
            <a:r>
              <a:rPr lang="en-US" i="1"/>
              <a:t>P</a:t>
            </a:r>
            <a:r>
              <a:rPr lang="en-US"/>
              <a:t>(</a:t>
            </a:r>
            <a:r>
              <a:rPr lang="en-US" i="1"/>
              <a:t>s</a:t>
            </a:r>
            <a:r>
              <a:rPr lang="en-US" i="1" baseline="-25000"/>
              <a:t>j </a:t>
            </a:r>
            <a:r>
              <a:rPr lang="en-US"/>
              <a:t>) = the probability of state of nature </a:t>
            </a:r>
            <a:r>
              <a:rPr lang="en-US" i="1"/>
              <a:t>s</a:t>
            </a:r>
            <a:r>
              <a:rPr lang="en-US" i="1" baseline="-25000"/>
              <a:t>j</a:t>
            </a:r>
            <a:endParaRPr lang="en-US"/>
          </a:p>
          <a:p>
            <a:pPr>
              <a:lnSpc>
                <a:spcPct val="90000"/>
              </a:lnSpc>
              <a:buFont typeface="Monotype Sorts" pitchFamily="2" charset="2"/>
              <a:buNone/>
            </a:pPr>
            <a:r>
              <a:rPr lang="en-US"/>
              <a:t>		         </a:t>
            </a:r>
            <a:r>
              <a:rPr lang="en-US" i="1"/>
              <a:t>V</a:t>
            </a:r>
            <a:r>
              <a:rPr lang="en-US" i="1" baseline="-25000"/>
              <a:t>ij </a:t>
            </a:r>
            <a:r>
              <a:rPr lang="en-US"/>
              <a:t> = the payoff corresponding to decision 		       alternative </a:t>
            </a:r>
            <a:r>
              <a:rPr lang="en-US" i="1"/>
              <a:t>d</a:t>
            </a:r>
            <a:r>
              <a:rPr lang="en-US" i="1" baseline="-25000"/>
              <a:t>i</a:t>
            </a:r>
            <a:r>
              <a:rPr lang="en-US"/>
              <a:t>  and state of nature </a:t>
            </a:r>
            <a:r>
              <a:rPr lang="en-US" i="1"/>
              <a:t>s</a:t>
            </a:r>
            <a:r>
              <a:rPr lang="en-US" i="1" baseline="-25000"/>
              <a:t>j</a:t>
            </a:r>
          </a:p>
        </p:txBody>
      </p:sp>
      <p:sp>
        <p:nvSpPr>
          <p:cNvPr id="32773" name="Rectangle 5"/>
          <p:cNvSpPr>
            <a:spLocks noChangeArrowheads="1"/>
          </p:cNvSpPr>
          <p:nvPr/>
        </p:nvSpPr>
        <p:spPr bwMode="auto">
          <a:xfrm>
            <a:off x="2965450" y="2622550"/>
            <a:ext cx="3105150" cy="11620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32770" name="Rectangle 2"/>
          <p:cNvSpPr>
            <a:spLocks noGrp="1" noChangeArrowheads="1"/>
          </p:cNvSpPr>
          <p:nvPr>
            <p:ph type="title"/>
          </p:nvPr>
        </p:nvSpPr>
        <p:spPr>
          <a:noFill/>
          <a:ln/>
        </p:spPr>
        <p:txBody>
          <a:bodyPr lIns="92075" tIns="46038" rIns="92075" bIns="46038"/>
          <a:lstStyle/>
          <a:p>
            <a:r>
              <a:rPr lang="en-US"/>
              <a:t>Expected Value of a Decision Alternative</a:t>
            </a:r>
          </a:p>
        </p:txBody>
      </p:sp>
      <p:graphicFrame>
        <p:nvGraphicFramePr>
          <p:cNvPr id="32772" name="Object 4"/>
          <p:cNvGraphicFramePr>
            <a:graphicFrameLocks/>
          </p:cNvGraphicFramePr>
          <p:nvPr/>
        </p:nvGraphicFramePr>
        <p:xfrm>
          <a:off x="3160713" y="2759075"/>
          <a:ext cx="2744787" cy="954088"/>
        </p:xfrm>
        <a:graphic>
          <a:graphicData uri="http://schemas.openxmlformats.org/presentationml/2006/ole">
            <p:oleObj spid="_x0000_s32772" name="Equation" r:id="rId4" imgW="2744640" imgH="954000" progId="Equation.2">
              <p:embed/>
            </p:oleObj>
          </a:graphicData>
        </a:graphic>
      </p:graphicFrame>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00138"/>
          </a:xfrm>
          <a:noFill/>
          <a:ln/>
        </p:spPr>
        <p:txBody>
          <a:bodyPr lIns="92075" tIns="46038" rIns="92075" bIns="46038"/>
          <a:lstStyle/>
          <a:p>
            <a:r>
              <a:rPr lang="en-US" dirty="0"/>
              <a:t>Chapter </a:t>
            </a:r>
            <a:r>
              <a:rPr lang="en-US" dirty="0" smtClean="0"/>
              <a:t>13</a:t>
            </a:r>
            <a:r>
              <a:rPr lang="en-US" dirty="0"/>
              <a:t/>
            </a:r>
            <a:br>
              <a:rPr lang="en-US" dirty="0"/>
            </a:br>
            <a:r>
              <a:rPr lang="en-US" dirty="0"/>
              <a:t>Decision Analysis</a:t>
            </a:r>
          </a:p>
        </p:txBody>
      </p:sp>
      <p:sp>
        <p:nvSpPr>
          <p:cNvPr id="6147" name="Rectangle 3"/>
          <p:cNvSpPr>
            <a:spLocks noGrp="1" noChangeArrowheads="1"/>
          </p:cNvSpPr>
          <p:nvPr>
            <p:ph type="body" idx="1"/>
          </p:nvPr>
        </p:nvSpPr>
        <p:spPr>
          <a:xfrm>
            <a:off x="862013" y="1263650"/>
            <a:ext cx="6892925" cy="2781300"/>
          </a:xfrm>
          <a:noFill/>
          <a:ln/>
        </p:spPr>
        <p:txBody>
          <a:bodyPr lIns="92075" tIns="46038" rIns="92075" bIns="46038"/>
          <a:lstStyle/>
          <a:p>
            <a:r>
              <a:rPr lang="en-US"/>
              <a:t>Problem Formulation</a:t>
            </a:r>
          </a:p>
          <a:p>
            <a:r>
              <a:rPr lang="en-US"/>
              <a:t>Decision Making without Probabilities</a:t>
            </a:r>
          </a:p>
          <a:p>
            <a:r>
              <a:rPr lang="en-US"/>
              <a:t>Decision Making with Probabilities</a:t>
            </a:r>
          </a:p>
          <a:p>
            <a:r>
              <a:rPr lang="en-US"/>
              <a:t>Risk Analysis and Sensitivity Analysis</a:t>
            </a:r>
          </a:p>
          <a:p>
            <a:r>
              <a:rPr lang="en-US"/>
              <a:t>Decision Analysis with Sample Information</a:t>
            </a:r>
          </a:p>
          <a:p>
            <a:r>
              <a:rPr lang="en-US"/>
              <a:t>Computing Branch Probabilities</a:t>
            </a: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2075" tIns="46038" rIns="92075" bIns="46038"/>
          <a:lstStyle/>
          <a:p>
            <a:r>
              <a:rPr lang="en-US"/>
              <a:t>Expected Value Approach</a:t>
            </a:r>
          </a:p>
        </p:txBody>
      </p:sp>
      <p:sp>
        <p:nvSpPr>
          <p:cNvPr id="36867" name="Rectangle 3"/>
          <p:cNvSpPr>
            <a:spLocks noGrp="1" noChangeArrowheads="1"/>
          </p:cNvSpPr>
          <p:nvPr>
            <p:ph type="body" idx="1"/>
          </p:nvPr>
        </p:nvSpPr>
        <p:spPr>
          <a:xfrm>
            <a:off x="687388" y="698500"/>
            <a:ext cx="7772400" cy="3640138"/>
          </a:xfrm>
          <a:noFill/>
          <a:ln/>
        </p:spPr>
        <p:txBody>
          <a:bodyPr lIns="92075" tIns="46038" rIns="92075" bIns="46038"/>
          <a:lstStyle/>
          <a:p>
            <a:pPr>
              <a:buFont typeface="Monotype Sorts" pitchFamily="2" charset="2"/>
              <a:buNone/>
            </a:pPr>
            <a:endParaRPr lang="en-US">
              <a:solidFill>
                <a:srgbClr val="66FFFF"/>
              </a:solidFill>
            </a:endParaRPr>
          </a:p>
          <a:p>
            <a:pPr>
              <a:lnSpc>
                <a:spcPct val="110000"/>
              </a:lnSpc>
              <a:buFont typeface="Monotype Sorts" pitchFamily="2" charset="2"/>
              <a:buNone/>
            </a:pPr>
            <a:r>
              <a:rPr lang="en-US"/>
              <a:t>		Calculate the expected value for each decision.  The decision tree on the next slide can assist in this calculation.  Here </a:t>
            </a:r>
            <a:r>
              <a:rPr lang="en-US" i="1"/>
              <a:t>d</a:t>
            </a:r>
            <a:r>
              <a:rPr lang="en-US" baseline="-25000"/>
              <a:t>1</a:t>
            </a:r>
            <a:r>
              <a:rPr lang="en-US"/>
              <a:t>, </a:t>
            </a:r>
            <a:r>
              <a:rPr lang="en-US" i="1"/>
              <a:t>d</a:t>
            </a:r>
            <a:r>
              <a:rPr lang="en-US" baseline="-25000"/>
              <a:t>2</a:t>
            </a:r>
            <a:r>
              <a:rPr lang="en-US"/>
              <a:t>, and </a:t>
            </a:r>
            <a:r>
              <a:rPr lang="en-US" i="1"/>
              <a:t>d</a:t>
            </a:r>
            <a:r>
              <a:rPr lang="en-US" baseline="-25000"/>
              <a:t>3 </a:t>
            </a:r>
            <a:r>
              <a:rPr lang="en-US"/>
              <a:t> represent the decision alternatives of building a small, medium, and large complex, while </a:t>
            </a:r>
            <a:r>
              <a:rPr lang="en-US" i="1"/>
              <a:t>s</a:t>
            </a:r>
            <a:r>
              <a:rPr lang="en-US" baseline="-25000"/>
              <a:t>1</a:t>
            </a:r>
            <a:r>
              <a:rPr lang="en-US"/>
              <a:t> and </a:t>
            </a:r>
            <a:r>
              <a:rPr lang="en-US" i="1"/>
              <a:t>s</a:t>
            </a:r>
            <a:r>
              <a:rPr lang="en-US" baseline="-25000"/>
              <a:t>2 </a:t>
            </a:r>
            <a:r>
              <a:rPr lang="en-US"/>
              <a:t>represent the states of nature of strong demand and weak demand.</a:t>
            </a: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Trees</a:t>
            </a:r>
          </a:p>
        </p:txBody>
      </p:sp>
      <p:sp>
        <p:nvSpPr>
          <p:cNvPr id="161795" name="Rectangle 3"/>
          <p:cNvSpPr>
            <a:spLocks noChangeArrowheads="1"/>
          </p:cNvSpPr>
          <p:nvPr/>
        </p:nvSpPr>
        <p:spPr bwMode="auto">
          <a:xfrm>
            <a:off x="693738" y="1114425"/>
            <a:ext cx="7772400" cy="480218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 </a:t>
            </a:r>
            <a:r>
              <a:rPr lang="en-US" sz="2400" u="sng">
                <a:effectLst>
                  <a:outerShdw blurRad="38100" dist="38100" dir="2700000" algn="tl">
                    <a:srgbClr val="000000"/>
                  </a:outerShdw>
                </a:effectLst>
              </a:rPr>
              <a:t>decision tree</a:t>
            </a:r>
            <a:r>
              <a:rPr lang="en-US" sz="2400">
                <a:effectLst>
                  <a:outerShdw blurRad="38100" dist="38100" dir="2700000" algn="tl">
                    <a:srgbClr val="000000"/>
                  </a:outerShdw>
                </a:effectLst>
              </a:rPr>
              <a:t> is a chronological representation of the decision problem.</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Each decision tree has two types of nodes;  </a:t>
            </a:r>
            <a:r>
              <a:rPr lang="en-US" sz="2400" u="sng">
                <a:effectLst>
                  <a:outerShdw blurRad="38100" dist="38100" dir="2700000" algn="tl">
                    <a:srgbClr val="000000"/>
                  </a:outerShdw>
                </a:effectLst>
              </a:rPr>
              <a:t>round nodes</a:t>
            </a:r>
            <a:r>
              <a:rPr lang="en-US" sz="2400">
                <a:effectLst>
                  <a:outerShdw blurRad="38100" dist="38100" dir="2700000" algn="tl">
                    <a:srgbClr val="000000"/>
                  </a:outerShdw>
                </a:effectLst>
              </a:rPr>
              <a:t> correspond to the states of nature while </a:t>
            </a:r>
            <a:r>
              <a:rPr lang="en-US" sz="2400" u="sng">
                <a:effectLst>
                  <a:outerShdw blurRad="38100" dist="38100" dir="2700000" algn="tl">
                    <a:srgbClr val="000000"/>
                  </a:outerShdw>
                </a:effectLst>
              </a:rPr>
              <a:t>square nodes</a:t>
            </a:r>
            <a:r>
              <a:rPr lang="en-US" sz="2400">
                <a:effectLst>
                  <a:outerShdw blurRad="38100" dist="38100" dir="2700000" algn="tl">
                    <a:srgbClr val="000000"/>
                  </a:outerShdw>
                </a:effectLst>
              </a:rPr>
              <a:t> correspond to the decision alternatives.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branches</a:t>
            </a:r>
            <a:r>
              <a:rPr lang="en-US" sz="2400">
                <a:effectLst>
                  <a:outerShdw blurRad="38100" dist="38100" dir="2700000" algn="tl">
                    <a:srgbClr val="000000"/>
                  </a:outerShdw>
                </a:effectLst>
              </a:rPr>
              <a:t> leaving each round node represent the different states of nature while the branches leaving each square node represent the different decision alternatives.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At the end of each limb of a tree are the payoffs attained from the series of branches making up that limb.  </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0" name="Rectangle 308"/>
          <p:cNvSpPr>
            <a:spLocks noChangeArrowheads="1"/>
          </p:cNvSpPr>
          <p:nvPr/>
        </p:nvSpPr>
        <p:spPr bwMode="auto">
          <a:xfrm>
            <a:off x="806450" y="1289050"/>
            <a:ext cx="7473950" cy="4737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38914" name="Rectangle 2"/>
          <p:cNvSpPr>
            <a:spLocks noGrp="1" noChangeArrowheads="1"/>
          </p:cNvSpPr>
          <p:nvPr>
            <p:ph type="title"/>
          </p:nvPr>
        </p:nvSpPr>
        <p:spPr>
          <a:noFill/>
          <a:ln/>
        </p:spPr>
        <p:txBody>
          <a:bodyPr lIns="92075" tIns="46038" rIns="92075" bIns="46038"/>
          <a:lstStyle/>
          <a:p>
            <a:r>
              <a:rPr lang="en-US"/>
              <a:t>Decision Tree</a:t>
            </a:r>
          </a:p>
        </p:txBody>
      </p:sp>
      <p:sp>
        <p:nvSpPr>
          <p:cNvPr id="38916" name="Rectangle 4"/>
          <p:cNvSpPr>
            <a:spLocks noChangeArrowheads="1"/>
          </p:cNvSpPr>
          <p:nvPr/>
        </p:nvSpPr>
        <p:spPr bwMode="auto">
          <a:xfrm>
            <a:off x="1079500" y="3498850"/>
            <a:ext cx="612775" cy="611188"/>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1</a:t>
            </a:r>
          </a:p>
        </p:txBody>
      </p:sp>
      <p:sp>
        <p:nvSpPr>
          <p:cNvPr id="38917" name="Line 5"/>
          <p:cNvSpPr>
            <a:spLocks noChangeShapeType="1"/>
          </p:cNvSpPr>
          <p:nvPr/>
        </p:nvSpPr>
        <p:spPr bwMode="auto">
          <a:xfrm flipV="1">
            <a:off x="1698625" y="2668588"/>
            <a:ext cx="2076450" cy="80486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18" name="Line 6"/>
          <p:cNvSpPr>
            <a:spLocks noChangeShapeType="1"/>
          </p:cNvSpPr>
          <p:nvPr/>
        </p:nvSpPr>
        <p:spPr bwMode="auto">
          <a:xfrm>
            <a:off x="1700213" y="3843338"/>
            <a:ext cx="20764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19" name="Line 7"/>
          <p:cNvSpPr>
            <a:spLocks noChangeShapeType="1"/>
          </p:cNvSpPr>
          <p:nvPr/>
        </p:nvSpPr>
        <p:spPr bwMode="auto">
          <a:xfrm>
            <a:off x="1681163" y="4079875"/>
            <a:ext cx="2095500" cy="11366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1" name="Line 9"/>
          <p:cNvSpPr>
            <a:spLocks noChangeShapeType="1"/>
          </p:cNvSpPr>
          <p:nvPr/>
        </p:nvSpPr>
        <p:spPr bwMode="auto">
          <a:xfrm flipV="1">
            <a:off x="4471988" y="2179638"/>
            <a:ext cx="2335212" cy="3286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2" name="Line 10"/>
          <p:cNvSpPr>
            <a:spLocks noChangeShapeType="1"/>
          </p:cNvSpPr>
          <p:nvPr/>
        </p:nvSpPr>
        <p:spPr bwMode="auto">
          <a:xfrm>
            <a:off x="4522788" y="2674938"/>
            <a:ext cx="2259012" cy="2651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3" name="Line 11"/>
          <p:cNvSpPr>
            <a:spLocks noChangeShapeType="1"/>
          </p:cNvSpPr>
          <p:nvPr/>
        </p:nvSpPr>
        <p:spPr bwMode="auto">
          <a:xfrm flipV="1">
            <a:off x="4522788" y="3563938"/>
            <a:ext cx="2271712" cy="2524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5" name="Line 13"/>
          <p:cNvSpPr>
            <a:spLocks noChangeShapeType="1"/>
          </p:cNvSpPr>
          <p:nvPr/>
        </p:nvSpPr>
        <p:spPr bwMode="auto">
          <a:xfrm flipV="1">
            <a:off x="4484688" y="4979988"/>
            <a:ext cx="2327275" cy="20796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7" name="Line 15"/>
          <p:cNvSpPr>
            <a:spLocks noChangeShapeType="1"/>
          </p:cNvSpPr>
          <p:nvPr/>
        </p:nvSpPr>
        <p:spPr bwMode="auto">
          <a:xfrm>
            <a:off x="4495800" y="5397500"/>
            <a:ext cx="2303463" cy="30162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9" name="Rectangle 17"/>
          <p:cNvSpPr>
            <a:spLocks noChangeArrowheads="1"/>
          </p:cNvSpPr>
          <p:nvPr/>
        </p:nvSpPr>
        <p:spPr bwMode="auto">
          <a:xfrm>
            <a:off x="6076950" y="1851025"/>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0" name="Rectangle 18"/>
          <p:cNvSpPr>
            <a:spLocks noChangeArrowheads="1"/>
          </p:cNvSpPr>
          <p:nvPr/>
        </p:nvSpPr>
        <p:spPr bwMode="auto">
          <a:xfrm>
            <a:off x="6076950" y="2400300"/>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1" name="Rectangle 19"/>
          <p:cNvSpPr>
            <a:spLocks noChangeArrowheads="1"/>
          </p:cNvSpPr>
          <p:nvPr/>
        </p:nvSpPr>
        <p:spPr bwMode="auto">
          <a:xfrm>
            <a:off x="6076950" y="3228975"/>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3" name="Rectangle 21"/>
          <p:cNvSpPr>
            <a:spLocks noChangeArrowheads="1"/>
          </p:cNvSpPr>
          <p:nvPr/>
        </p:nvSpPr>
        <p:spPr bwMode="auto">
          <a:xfrm>
            <a:off x="6076950" y="3771900"/>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4" name="Rectangle 22"/>
          <p:cNvSpPr>
            <a:spLocks noChangeArrowheads="1"/>
          </p:cNvSpPr>
          <p:nvPr/>
        </p:nvSpPr>
        <p:spPr bwMode="auto">
          <a:xfrm>
            <a:off x="6069013" y="4630738"/>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6" name="Rectangle 24"/>
          <p:cNvSpPr>
            <a:spLocks noChangeArrowheads="1"/>
          </p:cNvSpPr>
          <p:nvPr/>
        </p:nvSpPr>
        <p:spPr bwMode="auto">
          <a:xfrm>
            <a:off x="6049963" y="5145088"/>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7" name="Rectangle 25"/>
          <p:cNvSpPr>
            <a:spLocks noChangeArrowheads="1"/>
          </p:cNvSpPr>
          <p:nvPr/>
        </p:nvSpPr>
        <p:spPr bwMode="auto">
          <a:xfrm>
            <a:off x="2071688" y="2740025"/>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38938" name="Rectangle 26"/>
          <p:cNvSpPr>
            <a:spLocks noChangeArrowheads="1"/>
          </p:cNvSpPr>
          <p:nvPr/>
        </p:nvSpPr>
        <p:spPr bwMode="auto">
          <a:xfrm>
            <a:off x="2071688" y="3348038"/>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38939" name="Rectangle 27"/>
          <p:cNvSpPr>
            <a:spLocks noChangeArrowheads="1"/>
          </p:cNvSpPr>
          <p:nvPr/>
        </p:nvSpPr>
        <p:spPr bwMode="auto">
          <a:xfrm>
            <a:off x="2071688" y="3937000"/>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38940" name="Rectangle 28"/>
          <p:cNvSpPr>
            <a:spLocks noChangeArrowheads="1"/>
          </p:cNvSpPr>
          <p:nvPr/>
        </p:nvSpPr>
        <p:spPr bwMode="auto">
          <a:xfrm>
            <a:off x="5527675" y="18478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1" name="Rectangle 29"/>
          <p:cNvSpPr>
            <a:spLocks noChangeArrowheads="1"/>
          </p:cNvSpPr>
          <p:nvPr/>
        </p:nvSpPr>
        <p:spPr bwMode="auto">
          <a:xfrm>
            <a:off x="5527675" y="32194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2" name="Rectangle 30"/>
          <p:cNvSpPr>
            <a:spLocks noChangeArrowheads="1"/>
          </p:cNvSpPr>
          <p:nvPr/>
        </p:nvSpPr>
        <p:spPr bwMode="auto">
          <a:xfrm>
            <a:off x="5554663" y="4611688"/>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4" name="Rectangle 32"/>
          <p:cNvSpPr>
            <a:spLocks noChangeArrowheads="1"/>
          </p:cNvSpPr>
          <p:nvPr/>
        </p:nvSpPr>
        <p:spPr bwMode="auto">
          <a:xfrm>
            <a:off x="5527675" y="238760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7" name="Rectangle 35"/>
          <p:cNvSpPr>
            <a:spLocks noChangeArrowheads="1"/>
          </p:cNvSpPr>
          <p:nvPr/>
        </p:nvSpPr>
        <p:spPr bwMode="auto">
          <a:xfrm>
            <a:off x="5548313" y="5103813"/>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8" name="Rectangle 36"/>
          <p:cNvSpPr>
            <a:spLocks noChangeArrowheads="1"/>
          </p:cNvSpPr>
          <p:nvPr/>
        </p:nvSpPr>
        <p:spPr bwMode="auto">
          <a:xfrm>
            <a:off x="5527675" y="37401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9" name="Rectangle 37"/>
          <p:cNvSpPr>
            <a:spLocks noChangeArrowheads="1"/>
          </p:cNvSpPr>
          <p:nvPr/>
        </p:nvSpPr>
        <p:spPr bwMode="auto">
          <a:xfrm>
            <a:off x="6948488" y="1401763"/>
            <a:ext cx="1200650" cy="462307"/>
          </a:xfrm>
          <a:prstGeom prst="rect">
            <a:avLst/>
          </a:prstGeom>
          <a:noFill/>
          <a:ln w="9525">
            <a:noFill/>
            <a:miter lim="800000"/>
            <a:headEnd/>
            <a:tailEnd/>
          </a:ln>
          <a:effectLst/>
        </p:spPr>
        <p:txBody>
          <a:bodyPr wrap="none" lIns="92075" tIns="46038" rIns="92075" bIns="46038">
            <a:spAutoFit/>
          </a:bodyPr>
          <a:lstStyle/>
          <a:p>
            <a:pPr algn="l"/>
            <a:r>
              <a:rPr lang="en-US" sz="2400" u="sng" dirty="0">
                <a:solidFill>
                  <a:srgbClr val="FFFFFF"/>
                </a:solidFill>
                <a:effectLst>
                  <a:outerShdw blurRad="38100" dist="38100" dir="2700000" algn="tl">
                    <a:srgbClr val="000000"/>
                  </a:outerShdw>
                </a:effectLst>
              </a:rPr>
              <a:t>Payoffs</a:t>
            </a:r>
          </a:p>
        </p:txBody>
      </p:sp>
      <p:sp>
        <p:nvSpPr>
          <p:cNvPr id="38950" name="Line 38"/>
          <p:cNvSpPr>
            <a:spLocks noChangeShapeType="1"/>
          </p:cNvSpPr>
          <p:nvPr/>
        </p:nvSpPr>
        <p:spPr bwMode="auto">
          <a:xfrm>
            <a:off x="4497388" y="3995738"/>
            <a:ext cx="2301875" cy="30638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51" name="Rectangle 39"/>
          <p:cNvSpPr>
            <a:spLocks noChangeArrowheads="1"/>
          </p:cNvSpPr>
          <p:nvPr/>
        </p:nvSpPr>
        <p:spPr bwMode="auto">
          <a:xfrm>
            <a:off x="7065963" y="1936750"/>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$8 mil</a:t>
            </a:r>
          </a:p>
        </p:txBody>
      </p:sp>
      <p:sp>
        <p:nvSpPr>
          <p:cNvPr id="38953" name="Rectangle 41"/>
          <p:cNvSpPr>
            <a:spLocks noChangeArrowheads="1"/>
          </p:cNvSpPr>
          <p:nvPr/>
        </p:nvSpPr>
        <p:spPr bwMode="auto">
          <a:xfrm>
            <a:off x="7065963" y="2693988"/>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$7 mil</a:t>
            </a:r>
          </a:p>
        </p:txBody>
      </p:sp>
      <p:sp>
        <p:nvSpPr>
          <p:cNvPr id="38954" name="Rectangle 42"/>
          <p:cNvSpPr>
            <a:spLocks noChangeArrowheads="1"/>
          </p:cNvSpPr>
          <p:nvPr/>
        </p:nvSpPr>
        <p:spPr bwMode="auto">
          <a:xfrm>
            <a:off x="6911975" y="3335338"/>
            <a:ext cx="11652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$14 mil</a:t>
            </a:r>
          </a:p>
        </p:txBody>
      </p:sp>
      <p:sp>
        <p:nvSpPr>
          <p:cNvPr id="38956" name="Rectangle 44"/>
          <p:cNvSpPr>
            <a:spLocks noChangeArrowheads="1"/>
          </p:cNvSpPr>
          <p:nvPr/>
        </p:nvSpPr>
        <p:spPr bwMode="auto">
          <a:xfrm>
            <a:off x="7053263" y="4079875"/>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$5 mil</a:t>
            </a:r>
          </a:p>
        </p:txBody>
      </p:sp>
      <p:sp>
        <p:nvSpPr>
          <p:cNvPr id="38957" name="Rectangle 45"/>
          <p:cNvSpPr>
            <a:spLocks noChangeArrowheads="1"/>
          </p:cNvSpPr>
          <p:nvPr/>
        </p:nvSpPr>
        <p:spPr bwMode="auto">
          <a:xfrm>
            <a:off x="6899275" y="4748213"/>
            <a:ext cx="11652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$20 mil</a:t>
            </a:r>
          </a:p>
        </p:txBody>
      </p:sp>
      <p:sp>
        <p:nvSpPr>
          <p:cNvPr id="38959" name="Rectangle 47"/>
          <p:cNvSpPr>
            <a:spLocks noChangeArrowheads="1"/>
          </p:cNvSpPr>
          <p:nvPr/>
        </p:nvSpPr>
        <p:spPr bwMode="auto">
          <a:xfrm>
            <a:off x="6951663" y="5445125"/>
            <a:ext cx="11144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-$9 mil</a:t>
            </a:r>
          </a:p>
        </p:txBody>
      </p:sp>
      <p:sp>
        <p:nvSpPr>
          <p:cNvPr id="38960" name="Oval 48"/>
          <p:cNvSpPr>
            <a:spLocks noChangeArrowheads="1"/>
          </p:cNvSpPr>
          <p:nvPr/>
        </p:nvSpPr>
        <p:spPr bwMode="auto">
          <a:xfrm>
            <a:off x="3783013" y="2281238"/>
            <a:ext cx="738187" cy="69056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2</a:t>
            </a:r>
          </a:p>
        </p:txBody>
      </p:sp>
      <p:sp>
        <p:nvSpPr>
          <p:cNvPr id="38961" name="Oval 49"/>
          <p:cNvSpPr>
            <a:spLocks noChangeArrowheads="1"/>
          </p:cNvSpPr>
          <p:nvPr/>
        </p:nvSpPr>
        <p:spPr bwMode="auto">
          <a:xfrm>
            <a:off x="3783013" y="3556000"/>
            <a:ext cx="738187" cy="7112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3</a:t>
            </a:r>
          </a:p>
        </p:txBody>
      </p:sp>
      <p:sp>
        <p:nvSpPr>
          <p:cNvPr id="38962" name="Oval 50"/>
          <p:cNvSpPr>
            <a:spLocks noChangeArrowheads="1"/>
          </p:cNvSpPr>
          <p:nvPr/>
        </p:nvSpPr>
        <p:spPr bwMode="auto">
          <a:xfrm>
            <a:off x="3783013" y="4929188"/>
            <a:ext cx="738187" cy="70961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4</a:t>
            </a: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8638" y="42863"/>
            <a:ext cx="8081962" cy="814387"/>
          </a:xfrm>
          <a:prstGeom prst="rect">
            <a:avLst/>
          </a:prstGeom>
          <a:noFill/>
          <a:ln w="9525">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Expected Value for Each Decision</a:t>
            </a:r>
          </a:p>
        </p:txBody>
      </p:sp>
      <p:sp>
        <p:nvSpPr>
          <p:cNvPr id="40963" name="Rectangle 3"/>
          <p:cNvSpPr>
            <a:spLocks noChangeArrowheads="1"/>
          </p:cNvSpPr>
          <p:nvPr/>
        </p:nvSpPr>
        <p:spPr bwMode="auto">
          <a:xfrm>
            <a:off x="1198563" y="4851400"/>
            <a:ext cx="7188200" cy="863600"/>
          </a:xfrm>
          <a:prstGeom prst="rect">
            <a:avLst/>
          </a:prstGeom>
          <a:noFill/>
          <a:ln w="9525">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Choose the decision alternative with the largest EV. Build the large complex.</a:t>
            </a:r>
          </a:p>
        </p:txBody>
      </p:sp>
      <p:sp>
        <p:nvSpPr>
          <p:cNvPr id="40964" name="Oval 4"/>
          <p:cNvSpPr>
            <a:spLocks noChangeArrowheads="1"/>
          </p:cNvSpPr>
          <p:nvPr/>
        </p:nvSpPr>
        <p:spPr bwMode="auto">
          <a:xfrm>
            <a:off x="3641725" y="2921000"/>
            <a:ext cx="555625" cy="517525"/>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3</a:t>
            </a:r>
          </a:p>
        </p:txBody>
      </p:sp>
      <p:sp>
        <p:nvSpPr>
          <p:cNvPr id="40966" name="Line 6"/>
          <p:cNvSpPr>
            <a:spLocks noChangeShapeType="1"/>
          </p:cNvSpPr>
          <p:nvPr/>
        </p:nvSpPr>
        <p:spPr bwMode="auto">
          <a:xfrm>
            <a:off x="973138" y="3160713"/>
            <a:ext cx="267176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67" name="Line 7"/>
          <p:cNvSpPr>
            <a:spLocks noChangeShapeType="1"/>
          </p:cNvSpPr>
          <p:nvPr/>
        </p:nvSpPr>
        <p:spPr bwMode="auto">
          <a:xfrm>
            <a:off x="817563" y="3162300"/>
            <a:ext cx="2844800" cy="1184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68" name="Rectangle 8"/>
          <p:cNvSpPr>
            <a:spLocks noChangeArrowheads="1"/>
          </p:cNvSpPr>
          <p:nvPr/>
        </p:nvSpPr>
        <p:spPr bwMode="auto">
          <a:xfrm>
            <a:off x="3062288" y="1617663"/>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40969" name="Rectangle 9"/>
          <p:cNvSpPr>
            <a:spLocks noChangeArrowheads="1"/>
          </p:cNvSpPr>
          <p:nvPr/>
        </p:nvSpPr>
        <p:spPr bwMode="auto">
          <a:xfrm>
            <a:off x="3062288" y="2719388"/>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40970" name="Rectangle 10"/>
          <p:cNvSpPr>
            <a:spLocks noChangeArrowheads="1"/>
          </p:cNvSpPr>
          <p:nvPr/>
        </p:nvSpPr>
        <p:spPr bwMode="auto">
          <a:xfrm>
            <a:off x="3048000" y="4217988"/>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40971" name="Rectangle 11"/>
          <p:cNvSpPr>
            <a:spLocks noChangeArrowheads="1"/>
          </p:cNvSpPr>
          <p:nvPr/>
        </p:nvSpPr>
        <p:spPr bwMode="auto">
          <a:xfrm>
            <a:off x="3544888" y="1244600"/>
            <a:ext cx="4808537"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.8(8 mil) + .2(7 mil) =   $7.8 mil</a:t>
            </a:r>
          </a:p>
        </p:txBody>
      </p:sp>
      <p:sp>
        <p:nvSpPr>
          <p:cNvPr id="40972" name="Rectangle 12"/>
          <p:cNvSpPr>
            <a:spLocks noChangeArrowheads="1"/>
          </p:cNvSpPr>
          <p:nvPr/>
        </p:nvSpPr>
        <p:spPr bwMode="auto">
          <a:xfrm>
            <a:off x="3524250" y="2457450"/>
            <a:ext cx="5087938"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.8(14 mil) + .2(5 mil) =   $12.2 mil</a:t>
            </a:r>
          </a:p>
        </p:txBody>
      </p:sp>
      <p:sp>
        <p:nvSpPr>
          <p:cNvPr id="40973" name="Rectangle 13"/>
          <p:cNvSpPr>
            <a:spLocks noChangeArrowheads="1"/>
          </p:cNvSpPr>
          <p:nvPr/>
        </p:nvSpPr>
        <p:spPr bwMode="auto">
          <a:xfrm>
            <a:off x="3543300" y="3695700"/>
            <a:ext cx="5111750"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.8(20 mil) + .2(-9 mil) =  $14.2 mil</a:t>
            </a:r>
          </a:p>
        </p:txBody>
      </p:sp>
      <p:sp>
        <p:nvSpPr>
          <p:cNvPr id="40974" name="Rectangle 14"/>
          <p:cNvSpPr>
            <a:spLocks noChangeArrowheads="1"/>
          </p:cNvSpPr>
          <p:nvPr/>
        </p:nvSpPr>
        <p:spPr bwMode="auto">
          <a:xfrm>
            <a:off x="1793875" y="1643063"/>
            <a:ext cx="868363"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Small</a:t>
            </a:r>
          </a:p>
        </p:txBody>
      </p:sp>
      <p:sp>
        <p:nvSpPr>
          <p:cNvPr id="40975" name="Rectangle 15"/>
          <p:cNvSpPr>
            <a:spLocks noChangeArrowheads="1"/>
          </p:cNvSpPr>
          <p:nvPr/>
        </p:nvSpPr>
        <p:spPr bwMode="auto">
          <a:xfrm>
            <a:off x="1738313" y="2717800"/>
            <a:ext cx="1271587"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Medium</a:t>
            </a:r>
          </a:p>
        </p:txBody>
      </p:sp>
      <p:sp>
        <p:nvSpPr>
          <p:cNvPr id="40976" name="Rectangle 16"/>
          <p:cNvSpPr>
            <a:spLocks noChangeArrowheads="1"/>
          </p:cNvSpPr>
          <p:nvPr/>
        </p:nvSpPr>
        <p:spPr bwMode="auto">
          <a:xfrm>
            <a:off x="1827213" y="4224338"/>
            <a:ext cx="8826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Large</a:t>
            </a:r>
          </a:p>
        </p:txBody>
      </p:sp>
      <p:sp>
        <p:nvSpPr>
          <p:cNvPr id="40977" name="Line 17"/>
          <p:cNvSpPr>
            <a:spLocks noChangeShapeType="1"/>
          </p:cNvSpPr>
          <p:nvPr/>
        </p:nvSpPr>
        <p:spPr bwMode="auto">
          <a:xfrm flipV="1">
            <a:off x="971550" y="1993900"/>
            <a:ext cx="2663825" cy="103822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78" name="Oval 18"/>
          <p:cNvSpPr>
            <a:spLocks noChangeArrowheads="1"/>
          </p:cNvSpPr>
          <p:nvPr/>
        </p:nvSpPr>
        <p:spPr bwMode="auto">
          <a:xfrm>
            <a:off x="3641725" y="1693863"/>
            <a:ext cx="520700" cy="49053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2</a:t>
            </a:r>
          </a:p>
        </p:txBody>
      </p:sp>
      <p:sp>
        <p:nvSpPr>
          <p:cNvPr id="40979" name="Rectangle 19"/>
          <p:cNvSpPr>
            <a:spLocks noChangeArrowheads="1"/>
          </p:cNvSpPr>
          <p:nvPr/>
        </p:nvSpPr>
        <p:spPr bwMode="auto">
          <a:xfrm>
            <a:off x="514350" y="2914650"/>
            <a:ext cx="450850" cy="490538"/>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1</a:t>
            </a:r>
          </a:p>
        </p:txBody>
      </p:sp>
      <p:sp>
        <p:nvSpPr>
          <p:cNvPr id="40965" name="Oval 5"/>
          <p:cNvSpPr>
            <a:spLocks noChangeArrowheads="1"/>
          </p:cNvSpPr>
          <p:nvPr/>
        </p:nvSpPr>
        <p:spPr bwMode="auto">
          <a:xfrm>
            <a:off x="3641725" y="4138613"/>
            <a:ext cx="520700" cy="4968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400">
                <a:solidFill>
                  <a:srgbClr val="FFFFFF"/>
                </a:solidFill>
                <a:effectLst>
                  <a:outerShdw blurRad="38100" dist="38100" dir="2700000" algn="tl">
                    <a:srgbClr val="000000"/>
                  </a:outerShdw>
                </a:effectLst>
              </a:rPr>
              <a:t>4</a:t>
            </a:r>
          </a:p>
        </p:txBody>
      </p:sp>
      <p:sp>
        <p:nvSpPr>
          <p:cNvPr id="41365" name="Oval 405"/>
          <p:cNvSpPr>
            <a:spLocks noChangeArrowheads="1"/>
          </p:cNvSpPr>
          <p:nvPr/>
        </p:nvSpPr>
        <p:spPr bwMode="auto">
          <a:xfrm>
            <a:off x="2933700" y="4205288"/>
            <a:ext cx="558800" cy="520700"/>
          </a:xfrm>
          <a:prstGeom prst="ellipse">
            <a:avLst/>
          </a:prstGeom>
          <a:noFill/>
          <a:ln w="19050">
            <a:solidFill>
              <a:srgbClr val="66FFFF"/>
            </a:solidFill>
            <a:round/>
            <a:headEnd/>
            <a:tailEnd/>
          </a:ln>
          <a:effectLst/>
        </p:spPr>
        <p:txBody>
          <a:bodyPr wrap="none" anchor="ctr"/>
          <a:lstStyle/>
          <a:p>
            <a:endParaRPr lang="en-US"/>
          </a:p>
        </p:txBody>
      </p:sp>
      <p:sp>
        <p:nvSpPr>
          <p:cNvPr id="41366" name="Line 406"/>
          <p:cNvSpPr>
            <a:spLocks noChangeShapeType="1"/>
          </p:cNvSpPr>
          <p:nvPr/>
        </p:nvSpPr>
        <p:spPr bwMode="auto">
          <a:xfrm>
            <a:off x="7505700" y="4089400"/>
            <a:ext cx="1104900" cy="0"/>
          </a:xfrm>
          <a:prstGeom prst="line">
            <a:avLst/>
          </a:prstGeom>
          <a:noFill/>
          <a:ln w="28575">
            <a:solidFill>
              <a:srgbClr val="66FFFF"/>
            </a:solidFill>
            <a:round/>
            <a:headEnd/>
            <a:tailEnd/>
          </a:ln>
          <a:effectLst/>
        </p:spPr>
        <p:txBody>
          <a:bodyPr/>
          <a:lstStyle/>
          <a:p>
            <a:endParaRPr lang="en-US"/>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25500" y="211138"/>
            <a:ext cx="7475538" cy="509587"/>
          </a:xfrm>
          <a:noFill/>
          <a:ln/>
        </p:spPr>
        <p:txBody>
          <a:bodyPr lIns="92075" tIns="46038" rIns="92075" bIns="46038"/>
          <a:lstStyle/>
          <a:p>
            <a:r>
              <a:rPr lang="en-US"/>
              <a:t>Expected Value of Perfect Information</a:t>
            </a:r>
          </a:p>
        </p:txBody>
      </p:sp>
      <p:sp>
        <p:nvSpPr>
          <p:cNvPr id="43011" name="Rectangle 3"/>
          <p:cNvSpPr>
            <a:spLocks noGrp="1" noChangeArrowheads="1"/>
          </p:cNvSpPr>
          <p:nvPr>
            <p:ph type="body" idx="1"/>
          </p:nvPr>
        </p:nvSpPr>
        <p:spPr>
          <a:xfrm>
            <a:off x="688975" y="1114425"/>
            <a:ext cx="7710488" cy="4030663"/>
          </a:xfrm>
          <a:noFill/>
          <a:ln/>
        </p:spPr>
        <p:txBody>
          <a:bodyPr lIns="92075" tIns="46038" rIns="92075" bIns="46038"/>
          <a:lstStyle/>
          <a:p>
            <a:r>
              <a:rPr lang="en-US"/>
              <a:t>Frequently information is available which can improve the probability estimates for the states of nature.  </a:t>
            </a:r>
          </a:p>
          <a:p>
            <a:r>
              <a:rPr lang="en-US"/>
              <a:t>The </a:t>
            </a:r>
            <a:r>
              <a:rPr lang="en-US" u="sng"/>
              <a:t>expected value of perfect information</a:t>
            </a:r>
            <a:r>
              <a:rPr lang="en-US"/>
              <a:t> (EVPI) is the increase in the expected profit that would result if one knew with certainty which state of nature would occur.  </a:t>
            </a:r>
          </a:p>
          <a:p>
            <a:r>
              <a:rPr lang="en-US"/>
              <a:t>The EVPI provides an </a:t>
            </a:r>
            <a:r>
              <a:rPr lang="en-US" u="sng"/>
              <a:t>upper bound on the expected value of any sample or survey information</a:t>
            </a:r>
            <a:r>
              <a:rPr lang="en-US"/>
              <a:t>.  </a:t>
            </a: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14350" y="55563"/>
            <a:ext cx="8081963" cy="814387"/>
          </a:xfrm>
          <a:noFill/>
          <a:ln/>
        </p:spPr>
        <p:txBody>
          <a:bodyPr lIns="92075" tIns="46038" rIns="92075" bIns="46038"/>
          <a:lstStyle/>
          <a:p>
            <a:r>
              <a:rPr lang="en-US" dirty="0"/>
              <a:t>Expected Value of Perfect Information</a:t>
            </a:r>
          </a:p>
        </p:txBody>
      </p:sp>
      <p:sp>
        <p:nvSpPr>
          <p:cNvPr id="45059" name="Rectangle 3"/>
          <p:cNvSpPr>
            <a:spLocks noGrp="1" noChangeArrowheads="1"/>
          </p:cNvSpPr>
          <p:nvPr>
            <p:ph type="body" idx="1"/>
          </p:nvPr>
        </p:nvSpPr>
        <p:spPr>
          <a:xfrm>
            <a:off x="698501" y="1109663"/>
            <a:ext cx="7594600" cy="4376737"/>
          </a:xfrm>
          <a:noFill/>
          <a:ln/>
        </p:spPr>
        <p:txBody>
          <a:bodyPr lIns="92075" tIns="46038" rIns="92075" bIns="46038"/>
          <a:lstStyle/>
          <a:p>
            <a:r>
              <a:rPr lang="en-US" dirty="0">
                <a:solidFill>
                  <a:srgbClr val="66FFFF"/>
                </a:solidFill>
              </a:rPr>
              <a:t>EVPI Calculation</a:t>
            </a:r>
          </a:p>
          <a:p>
            <a:pPr lvl="1"/>
            <a:r>
              <a:rPr lang="en-US" dirty="0">
                <a:solidFill>
                  <a:srgbClr val="66FFFF"/>
                </a:solidFill>
              </a:rPr>
              <a:t>Step 1:</a:t>
            </a:r>
          </a:p>
          <a:p>
            <a:pPr lvl="1">
              <a:buFontTx/>
              <a:buNone/>
            </a:pPr>
            <a:r>
              <a:rPr lang="en-US" dirty="0"/>
              <a:t>		    Determine the optimal return corresponding to each state of nature.</a:t>
            </a:r>
          </a:p>
          <a:p>
            <a:pPr lvl="1"/>
            <a:r>
              <a:rPr lang="en-US" dirty="0">
                <a:solidFill>
                  <a:srgbClr val="66FFFF"/>
                </a:solidFill>
              </a:rPr>
              <a:t>Step 2:</a:t>
            </a:r>
          </a:p>
          <a:p>
            <a:pPr lvl="1">
              <a:buFontTx/>
              <a:buNone/>
            </a:pPr>
            <a:r>
              <a:rPr lang="en-US" dirty="0"/>
              <a:t>		    Compute the expected value of these optimal returns.</a:t>
            </a:r>
          </a:p>
          <a:p>
            <a:pPr lvl="1"/>
            <a:r>
              <a:rPr lang="en-US" dirty="0">
                <a:solidFill>
                  <a:srgbClr val="66FFFF"/>
                </a:solidFill>
              </a:rPr>
              <a:t>Step 3:</a:t>
            </a:r>
          </a:p>
          <a:p>
            <a:pPr lvl="1">
              <a:buFontTx/>
              <a:buNone/>
            </a:pPr>
            <a:r>
              <a:rPr lang="en-US" dirty="0"/>
              <a:t>		    Subtract the EV of the optimal decision from the amount determined in step (2).</a:t>
            </a: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698500" y="1109663"/>
            <a:ext cx="8050213" cy="43767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with Perfect Information (EVwPI)</a:t>
            </a: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without Perfect Information (EVwoPI)</a:t>
            </a: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of Perfect Information (EVPI)</a:t>
            </a:r>
            <a:endParaRPr lang="en-US" sz="2400">
              <a:effectLst>
                <a:outerShdw blurRad="38100" dist="38100" dir="2700000" algn="tl">
                  <a:srgbClr val="000000"/>
                </a:outerShdw>
              </a:effectLst>
            </a:endParaRPr>
          </a:p>
        </p:txBody>
      </p:sp>
      <p:sp>
        <p:nvSpPr>
          <p:cNvPr id="165891" name="Rectangle 3"/>
          <p:cNvSpPr>
            <a:spLocks noChangeArrowheads="1"/>
          </p:cNvSpPr>
          <p:nvPr/>
        </p:nvSpPr>
        <p:spPr bwMode="auto">
          <a:xfrm>
            <a:off x="514350" y="55563"/>
            <a:ext cx="8081963" cy="814387"/>
          </a:xfrm>
          <a:prstGeom prst="rect">
            <a:avLst/>
          </a:prstGeom>
          <a:noFill/>
          <a:ln w="12700">
            <a:noFill/>
            <a:miter lim="800000"/>
            <a:headEnd/>
            <a:tailEnd/>
          </a:ln>
          <a:effectLst/>
        </p:spPr>
        <p:txBody>
          <a:bodyPr lIns="92075" tIns="46038" rIns="92075" bIns="46038" anchor="ctr"/>
          <a:lstStyle/>
          <a:p>
            <a:r>
              <a:rPr lang="en-US" sz="2800" dirty="0">
                <a:solidFill>
                  <a:srgbClr val="66FFFF"/>
                </a:solidFill>
                <a:effectLst>
                  <a:outerShdw blurRad="38100" dist="38100" dir="2700000" algn="tl">
                    <a:srgbClr val="000000"/>
                  </a:outerShdw>
                </a:effectLst>
              </a:rPr>
              <a:t>Expected Value of Perfect Information</a:t>
            </a:r>
          </a:p>
        </p:txBody>
      </p:sp>
      <p:sp>
        <p:nvSpPr>
          <p:cNvPr id="165892" name="Text Box 4"/>
          <p:cNvSpPr txBox="1">
            <a:spLocks noChangeArrowheads="1"/>
          </p:cNvSpPr>
          <p:nvPr/>
        </p:nvSpPr>
        <p:spPr bwMode="auto">
          <a:xfrm>
            <a:off x="1281113" y="1665288"/>
            <a:ext cx="5719762" cy="457200"/>
          </a:xfrm>
          <a:prstGeom prst="rect">
            <a:avLst/>
          </a:prstGeom>
          <a:noFill/>
          <a:ln w="12700">
            <a:noFill/>
            <a:miter lim="800000"/>
            <a:headEnd/>
            <a:tailEnd/>
          </a:ln>
          <a:effectLst/>
        </p:spPr>
        <p:txBody>
          <a:bodyPr wrap="none">
            <a:spAutoFit/>
          </a:bodyPr>
          <a:lstStyle/>
          <a:p>
            <a:pPr algn="l"/>
            <a:r>
              <a:rPr lang="en-US" sz="2400">
                <a:effectLst>
                  <a:outerShdw blurRad="38100" dist="38100" dir="2700000" algn="tl">
                    <a:srgbClr val="000000"/>
                  </a:outerShdw>
                </a:effectLst>
              </a:rPr>
              <a:t>EVwPI = .8(20 mil) + .2(7 mil) = $17.4 mil</a:t>
            </a:r>
          </a:p>
        </p:txBody>
      </p:sp>
      <p:sp>
        <p:nvSpPr>
          <p:cNvPr id="165893" name="Text Box 5"/>
          <p:cNvSpPr txBox="1">
            <a:spLocks noChangeArrowheads="1"/>
          </p:cNvSpPr>
          <p:nvPr/>
        </p:nvSpPr>
        <p:spPr bwMode="auto">
          <a:xfrm>
            <a:off x="1247775" y="2986088"/>
            <a:ext cx="6064250" cy="457200"/>
          </a:xfrm>
          <a:prstGeom prst="rect">
            <a:avLst/>
          </a:prstGeom>
          <a:noFill/>
          <a:ln w="12700">
            <a:noFill/>
            <a:miter lim="800000"/>
            <a:headEnd/>
            <a:tailEnd/>
          </a:ln>
          <a:effectLst/>
        </p:spPr>
        <p:txBody>
          <a:bodyPr wrap="none">
            <a:spAutoFit/>
          </a:bodyPr>
          <a:lstStyle/>
          <a:p>
            <a:pPr algn="l"/>
            <a:r>
              <a:rPr lang="en-US" sz="2400">
                <a:effectLst>
                  <a:outerShdw blurRad="38100" dist="38100" dir="2700000" algn="tl">
                    <a:srgbClr val="000000"/>
                  </a:outerShdw>
                </a:effectLst>
              </a:rPr>
              <a:t>EVwoPI = </a:t>
            </a:r>
            <a:r>
              <a:rPr lang="en-US" sz="2400">
                <a:solidFill>
                  <a:srgbClr val="FFFFFF"/>
                </a:solidFill>
                <a:effectLst>
                  <a:outerShdw blurRad="38100" dist="38100" dir="2700000" algn="tl">
                    <a:srgbClr val="000000"/>
                  </a:outerShdw>
                </a:effectLst>
              </a:rPr>
              <a:t>.8(20 mil) + .2(-9 mil) =  $14.2 mil</a:t>
            </a:r>
          </a:p>
        </p:txBody>
      </p:sp>
      <p:sp>
        <p:nvSpPr>
          <p:cNvPr id="165894" name="Text Box 6"/>
          <p:cNvSpPr txBox="1">
            <a:spLocks noChangeArrowheads="1"/>
          </p:cNvSpPr>
          <p:nvPr/>
        </p:nvSpPr>
        <p:spPr bwMode="auto">
          <a:xfrm>
            <a:off x="1230313" y="4294188"/>
            <a:ext cx="7419975" cy="457200"/>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EVPI = |EVwPI – EVwoPI| = |17.4 – 14.2| = $3.2 mil</a:t>
            </a:r>
            <a:endParaRPr lang="en-US">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Risk Analysis</a:t>
            </a:r>
          </a:p>
        </p:txBody>
      </p:sp>
      <p:sp>
        <p:nvSpPr>
          <p:cNvPr id="83971" name="Rectangle 3"/>
          <p:cNvSpPr>
            <a:spLocks noGrp="1" noChangeArrowheads="1"/>
          </p:cNvSpPr>
          <p:nvPr>
            <p:ph type="body" idx="1"/>
          </p:nvPr>
        </p:nvSpPr>
        <p:spPr>
          <a:xfrm>
            <a:off x="700088" y="1117600"/>
            <a:ext cx="7886700" cy="3030538"/>
          </a:xfrm>
        </p:spPr>
        <p:txBody>
          <a:bodyPr/>
          <a:lstStyle/>
          <a:p>
            <a:r>
              <a:rPr lang="en-US" u="sng"/>
              <a:t>Risk analysis</a:t>
            </a:r>
            <a:r>
              <a:rPr lang="en-US"/>
              <a:t> helps the decision maker recognize the difference between:</a:t>
            </a:r>
          </a:p>
          <a:p>
            <a:pPr lvl="1"/>
            <a:r>
              <a:rPr lang="en-US"/>
              <a:t>the expected value of a decision alternative, and</a:t>
            </a:r>
          </a:p>
          <a:p>
            <a:pPr lvl="1"/>
            <a:r>
              <a:rPr lang="en-US"/>
              <a:t>the payoff that might actually occur</a:t>
            </a:r>
          </a:p>
          <a:p>
            <a:r>
              <a:rPr lang="en-US"/>
              <a:t>The </a:t>
            </a:r>
            <a:r>
              <a:rPr lang="en-US" u="sng"/>
              <a:t>risk profile</a:t>
            </a:r>
            <a:r>
              <a:rPr lang="en-US"/>
              <a:t> for a decision alternative shows the possible payoffs for the decision alternative along with their associated probabilities.</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20" name="Rectangle 28"/>
          <p:cNvSpPr>
            <a:spLocks noChangeArrowheads="1"/>
          </p:cNvSpPr>
          <p:nvPr/>
        </p:nvSpPr>
        <p:spPr bwMode="auto">
          <a:xfrm>
            <a:off x="1955800" y="1631950"/>
            <a:ext cx="5727700" cy="4514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84994" name="Rectangle 2"/>
          <p:cNvSpPr>
            <a:spLocks noGrp="1" noChangeArrowheads="1"/>
          </p:cNvSpPr>
          <p:nvPr>
            <p:ph type="title"/>
          </p:nvPr>
        </p:nvSpPr>
        <p:spPr/>
        <p:txBody>
          <a:bodyPr/>
          <a:lstStyle/>
          <a:p>
            <a:r>
              <a:rPr lang="en-US"/>
              <a:t>Risk Profile</a:t>
            </a:r>
            <a:endParaRPr lang="en-US" sz="3200"/>
          </a:p>
        </p:txBody>
      </p:sp>
      <p:sp>
        <p:nvSpPr>
          <p:cNvPr id="84995" name="Rectangle 3"/>
          <p:cNvSpPr>
            <a:spLocks noGrp="1" noChangeArrowheads="1"/>
          </p:cNvSpPr>
          <p:nvPr>
            <p:ph type="body" idx="1"/>
          </p:nvPr>
        </p:nvSpPr>
        <p:spPr>
          <a:xfrm>
            <a:off x="700088" y="1117600"/>
            <a:ext cx="6518275" cy="515938"/>
          </a:xfrm>
        </p:spPr>
        <p:txBody>
          <a:bodyPr/>
          <a:lstStyle/>
          <a:p>
            <a:r>
              <a:rPr lang="en-US">
                <a:solidFill>
                  <a:srgbClr val="66FFFF"/>
                </a:solidFill>
              </a:rPr>
              <a:t>Large Complex Decision Alternative</a:t>
            </a:r>
            <a:endParaRPr lang="en-US"/>
          </a:p>
        </p:txBody>
      </p:sp>
      <p:sp>
        <p:nvSpPr>
          <p:cNvPr id="84996" name="Line 4"/>
          <p:cNvSpPr>
            <a:spLocks noChangeShapeType="1"/>
          </p:cNvSpPr>
          <p:nvPr/>
        </p:nvSpPr>
        <p:spPr bwMode="auto">
          <a:xfrm>
            <a:off x="3251200" y="19240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7" name="Line 5"/>
          <p:cNvSpPr>
            <a:spLocks noChangeShapeType="1"/>
          </p:cNvSpPr>
          <p:nvPr/>
        </p:nvSpPr>
        <p:spPr bwMode="auto">
          <a:xfrm>
            <a:off x="3251200" y="50990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8" name="Line 6"/>
          <p:cNvSpPr>
            <a:spLocks noChangeShapeType="1"/>
          </p:cNvSpPr>
          <p:nvPr/>
        </p:nvSpPr>
        <p:spPr bwMode="auto">
          <a:xfrm>
            <a:off x="3136900" y="45339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9" name="Line 7"/>
          <p:cNvSpPr>
            <a:spLocks noChangeShapeType="1"/>
          </p:cNvSpPr>
          <p:nvPr/>
        </p:nvSpPr>
        <p:spPr bwMode="auto">
          <a:xfrm>
            <a:off x="3136900" y="39433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0" name="Line 8"/>
          <p:cNvSpPr>
            <a:spLocks noChangeShapeType="1"/>
          </p:cNvSpPr>
          <p:nvPr/>
        </p:nvSpPr>
        <p:spPr bwMode="auto">
          <a:xfrm>
            <a:off x="3117850" y="33528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1" name="Line 9"/>
          <p:cNvSpPr>
            <a:spLocks noChangeShapeType="1"/>
          </p:cNvSpPr>
          <p:nvPr/>
        </p:nvSpPr>
        <p:spPr bwMode="auto">
          <a:xfrm>
            <a:off x="3136900" y="27622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2" name="Line 10"/>
          <p:cNvSpPr>
            <a:spLocks noChangeShapeType="1"/>
          </p:cNvSpPr>
          <p:nvPr/>
        </p:nvSpPr>
        <p:spPr bwMode="auto">
          <a:xfrm>
            <a:off x="3136900" y="21907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3" name="Rectangle 11"/>
          <p:cNvSpPr>
            <a:spLocks noChangeArrowheads="1"/>
          </p:cNvSpPr>
          <p:nvPr/>
        </p:nvSpPr>
        <p:spPr bwMode="auto">
          <a:xfrm>
            <a:off x="2625725" y="43354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.20</a:t>
            </a:r>
          </a:p>
        </p:txBody>
      </p:sp>
      <p:sp>
        <p:nvSpPr>
          <p:cNvPr id="85004" name="Rectangle 12"/>
          <p:cNvSpPr>
            <a:spLocks noChangeArrowheads="1"/>
          </p:cNvSpPr>
          <p:nvPr/>
        </p:nvSpPr>
        <p:spPr bwMode="auto">
          <a:xfrm>
            <a:off x="2625725" y="37639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.40</a:t>
            </a:r>
          </a:p>
        </p:txBody>
      </p:sp>
      <p:sp>
        <p:nvSpPr>
          <p:cNvPr id="85005" name="Rectangle 13"/>
          <p:cNvSpPr>
            <a:spLocks noChangeArrowheads="1"/>
          </p:cNvSpPr>
          <p:nvPr/>
        </p:nvSpPr>
        <p:spPr bwMode="auto">
          <a:xfrm>
            <a:off x="2625725" y="31543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.60</a:t>
            </a:r>
          </a:p>
        </p:txBody>
      </p:sp>
      <p:sp>
        <p:nvSpPr>
          <p:cNvPr id="85006" name="Rectangle 14"/>
          <p:cNvSpPr>
            <a:spLocks noChangeArrowheads="1"/>
          </p:cNvSpPr>
          <p:nvPr/>
        </p:nvSpPr>
        <p:spPr bwMode="auto">
          <a:xfrm>
            <a:off x="2625725" y="25638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.80</a:t>
            </a:r>
          </a:p>
        </p:txBody>
      </p:sp>
      <p:sp>
        <p:nvSpPr>
          <p:cNvPr id="85007" name="Rectangle 15"/>
          <p:cNvSpPr>
            <a:spLocks noChangeArrowheads="1"/>
          </p:cNvSpPr>
          <p:nvPr/>
        </p:nvSpPr>
        <p:spPr bwMode="auto">
          <a:xfrm>
            <a:off x="2505075" y="2011363"/>
            <a:ext cx="628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1.00</a:t>
            </a:r>
          </a:p>
        </p:txBody>
      </p:sp>
      <p:sp>
        <p:nvSpPr>
          <p:cNvPr id="85010" name="Line 18"/>
          <p:cNvSpPr>
            <a:spLocks noChangeShapeType="1"/>
          </p:cNvSpPr>
          <p:nvPr/>
        </p:nvSpPr>
        <p:spPr bwMode="auto">
          <a:xfrm flipV="1">
            <a:off x="3806825" y="4529138"/>
            <a:ext cx="0" cy="56515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1" name="Line 19"/>
          <p:cNvSpPr>
            <a:spLocks noChangeShapeType="1"/>
          </p:cNvSpPr>
          <p:nvPr/>
        </p:nvSpPr>
        <p:spPr bwMode="auto">
          <a:xfrm flipH="1" flipV="1">
            <a:off x="53721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2" name="Line 20"/>
          <p:cNvSpPr>
            <a:spLocks noChangeShapeType="1"/>
          </p:cNvSpPr>
          <p:nvPr/>
        </p:nvSpPr>
        <p:spPr bwMode="auto">
          <a:xfrm flipH="1" flipV="1">
            <a:off x="6194425" y="2751138"/>
            <a:ext cx="0" cy="234315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3" name="Rectangle 21"/>
          <p:cNvSpPr>
            <a:spLocks noChangeArrowheads="1"/>
          </p:cNvSpPr>
          <p:nvPr/>
        </p:nvSpPr>
        <p:spPr bwMode="auto">
          <a:xfrm>
            <a:off x="3375025" y="5186363"/>
            <a:ext cx="30194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   -5     0    5   10  15   20</a:t>
            </a:r>
          </a:p>
        </p:txBody>
      </p:sp>
      <p:sp>
        <p:nvSpPr>
          <p:cNvPr id="85014" name="Rectangle 22"/>
          <p:cNvSpPr>
            <a:spLocks noChangeArrowheads="1"/>
          </p:cNvSpPr>
          <p:nvPr/>
        </p:nvSpPr>
        <p:spPr bwMode="auto">
          <a:xfrm rot="16200000">
            <a:off x="1645444" y="3182144"/>
            <a:ext cx="1433513"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85015" name="Rectangle 23"/>
          <p:cNvSpPr>
            <a:spLocks noChangeArrowheads="1"/>
          </p:cNvSpPr>
          <p:nvPr/>
        </p:nvSpPr>
        <p:spPr bwMode="auto">
          <a:xfrm rot="21571675">
            <a:off x="3736975" y="5640388"/>
            <a:ext cx="21558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Profit ($ millions)</a:t>
            </a:r>
          </a:p>
        </p:txBody>
      </p:sp>
      <p:sp>
        <p:nvSpPr>
          <p:cNvPr id="85016" name="Line 24"/>
          <p:cNvSpPr>
            <a:spLocks noChangeShapeType="1"/>
          </p:cNvSpPr>
          <p:nvPr/>
        </p:nvSpPr>
        <p:spPr bwMode="auto">
          <a:xfrm flipH="1" flipV="1">
            <a:off x="413385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7" name="Line 25"/>
          <p:cNvSpPr>
            <a:spLocks noChangeShapeType="1"/>
          </p:cNvSpPr>
          <p:nvPr/>
        </p:nvSpPr>
        <p:spPr bwMode="auto">
          <a:xfrm flipH="1" flipV="1">
            <a:off x="37385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8" name="Line 26"/>
          <p:cNvSpPr>
            <a:spLocks noChangeShapeType="1"/>
          </p:cNvSpPr>
          <p:nvPr/>
        </p:nvSpPr>
        <p:spPr bwMode="auto">
          <a:xfrm flipH="1" flipV="1">
            <a:off x="4562475"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9" name="Line 27"/>
          <p:cNvSpPr>
            <a:spLocks noChangeShapeType="1"/>
          </p:cNvSpPr>
          <p:nvPr/>
        </p:nvSpPr>
        <p:spPr bwMode="auto">
          <a:xfrm flipH="1" flipV="1">
            <a:off x="57832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277" name="Line 285"/>
          <p:cNvSpPr>
            <a:spLocks noChangeShapeType="1"/>
          </p:cNvSpPr>
          <p:nvPr/>
        </p:nvSpPr>
        <p:spPr bwMode="auto">
          <a:xfrm flipH="1" flipV="1">
            <a:off x="49657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279" name="Line 287"/>
          <p:cNvSpPr>
            <a:spLocks noChangeShapeType="1"/>
          </p:cNvSpPr>
          <p:nvPr/>
        </p:nvSpPr>
        <p:spPr bwMode="auto">
          <a:xfrm flipH="1" flipV="1">
            <a:off x="61896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Sensitivity Analysis</a:t>
            </a:r>
          </a:p>
        </p:txBody>
      </p:sp>
      <p:sp>
        <p:nvSpPr>
          <p:cNvPr id="88067" name="Rectangle 3"/>
          <p:cNvSpPr>
            <a:spLocks noGrp="1" noChangeArrowheads="1"/>
          </p:cNvSpPr>
          <p:nvPr>
            <p:ph type="body" idx="1"/>
          </p:nvPr>
        </p:nvSpPr>
        <p:spPr>
          <a:xfrm>
            <a:off x="700088" y="1117600"/>
            <a:ext cx="7975600" cy="3716338"/>
          </a:xfrm>
        </p:spPr>
        <p:txBody>
          <a:bodyPr/>
          <a:lstStyle/>
          <a:p>
            <a:r>
              <a:rPr lang="en-US" u="sng"/>
              <a:t>Sensitivity analysis</a:t>
            </a:r>
            <a:r>
              <a:rPr lang="en-US"/>
              <a:t> can be used to determine how  changes to the following inputs affect the recommended decision alternative:</a:t>
            </a:r>
          </a:p>
          <a:p>
            <a:pPr lvl="1"/>
            <a:r>
              <a:rPr lang="en-US"/>
              <a:t>probabilities for the states of nature</a:t>
            </a:r>
          </a:p>
          <a:p>
            <a:pPr lvl="1"/>
            <a:r>
              <a:rPr lang="en-US"/>
              <a:t>values of the payoffs</a:t>
            </a:r>
          </a:p>
          <a:p>
            <a:r>
              <a:rPr lang="en-US"/>
              <a:t>If a small change in the value of one of the inputs causes a change in the recommended decision alternative, extra effort and care should be taken in estimating the input value.</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830263" y="114300"/>
            <a:ext cx="7475537" cy="681038"/>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Analysis</a:t>
            </a:r>
          </a:p>
        </p:txBody>
      </p:sp>
      <p:sp>
        <p:nvSpPr>
          <p:cNvPr id="157699" name="Rectangle 3"/>
          <p:cNvSpPr>
            <a:spLocks noChangeArrowheads="1"/>
          </p:cNvSpPr>
          <p:nvPr/>
        </p:nvSpPr>
        <p:spPr bwMode="auto">
          <a:xfrm>
            <a:off x="700088" y="1106488"/>
            <a:ext cx="7796212" cy="51514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u="sng" dirty="0">
                <a:effectLst>
                  <a:outerShdw blurRad="38100" dist="38100" dir="2700000" algn="tl">
                    <a:srgbClr val="000000"/>
                  </a:outerShdw>
                </a:effectLst>
                <a:ea typeface="Calibri" pitchFamily="34" charset="0"/>
                <a:cs typeface="Calibri" pitchFamily="34" charset="0"/>
              </a:rPr>
              <a:t>Decision analysis</a:t>
            </a:r>
            <a:r>
              <a:rPr lang="en-US" sz="2400" dirty="0">
                <a:effectLst>
                  <a:outerShdw blurRad="38100" dist="38100" dir="2700000" algn="tl">
                    <a:srgbClr val="000000"/>
                  </a:outerShdw>
                </a:effectLst>
                <a:ea typeface="Calibri" pitchFamily="34" charset="0"/>
                <a:cs typeface="Calibri" pitchFamily="34" charset="0"/>
              </a:rPr>
              <a:t> can be used to develop an optimal strategy when a decision maker is faced with several decision alternatives and an uncertain or risk-filled pattern of future events.</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Even when a careful decision analysis has been conducted, the uncertain future events make the final consequence uncertain.</a:t>
            </a: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The risk associated with any decision alternative is a direct result of the uncertainty associated with the final consequence</a:t>
            </a:r>
            <a:r>
              <a:rPr lang="en-US" sz="2400" dirty="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Times New Roman" pitchFamily="18" charset="0"/>
                <a:cs typeface="Times New Roman" pitchFamily="18" charset="0"/>
              </a:rPr>
              <a:t>G</a:t>
            </a:r>
            <a:r>
              <a:rPr lang="en-US" sz="2400" dirty="0" smtClean="0">
                <a:effectLst>
                  <a:outerShdw blurRad="38100" dist="38100" dir="2700000" algn="tl">
                    <a:srgbClr val="000000"/>
                  </a:outerShdw>
                </a:effectLst>
                <a:latin typeface="Times New Roman" pitchFamily="18" charset="0"/>
                <a:cs typeface="Times New Roman" pitchFamily="18" charset="0"/>
              </a:rPr>
              <a:t>ood </a:t>
            </a:r>
            <a:r>
              <a:rPr lang="en-US" sz="2400" dirty="0">
                <a:effectLst>
                  <a:outerShdw blurRad="38100" dist="38100" dir="2700000" algn="tl">
                    <a:srgbClr val="000000"/>
                  </a:outerShdw>
                </a:effectLst>
                <a:latin typeface="Times New Roman" pitchFamily="18" charset="0"/>
                <a:cs typeface="Times New Roman" pitchFamily="18" charset="0"/>
              </a:rPr>
              <a:t>decision analysis includes </a:t>
            </a:r>
            <a:r>
              <a:rPr lang="en-US" sz="2400" u="sng" dirty="0">
                <a:effectLst>
                  <a:outerShdw blurRad="38100" dist="38100" dir="2700000" algn="tl">
                    <a:srgbClr val="000000"/>
                  </a:outerShdw>
                </a:effectLst>
                <a:latin typeface="Times New Roman" pitchFamily="18" charset="0"/>
                <a:cs typeface="Times New Roman" pitchFamily="18" charset="0"/>
              </a:rPr>
              <a:t>risk analysis</a:t>
            </a:r>
            <a:r>
              <a:rPr lang="en-US" sz="2400" dirty="0">
                <a:effectLst>
                  <a:outerShdw blurRad="38100" dist="38100" dir="2700000" algn="tl">
                    <a:srgbClr val="000000"/>
                  </a:outerShdw>
                </a:effectLst>
                <a:latin typeface="Times New Roman" pitchFamily="18" charset="0"/>
                <a:cs typeface="Times New Roman" pitchFamily="18" charset="0"/>
              </a:rPr>
              <a:t> that provides probability information about the favorable as well as the unfavorable consequences that may occur</a:t>
            </a:r>
            <a:r>
              <a:rPr lang="en-US" sz="2400" dirty="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Analysis with Sample Information</a:t>
            </a:r>
          </a:p>
        </p:txBody>
      </p:sp>
      <p:sp>
        <p:nvSpPr>
          <p:cNvPr id="179203" name="Rectangle 3"/>
          <p:cNvSpPr>
            <a:spLocks noChangeArrowheads="1"/>
          </p:cNvSpPr>
          <p:nvPr/>
        </p:nvSpPr>
        <p:spPr bwMode="auto">
          <a:xfrm>
            <a:off x="700088" y="1117600"/>
            <a:ext cx="7886700" cy="5189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Frequently, decision makers have preliminary or </a:t>
            </a:r>
            <a:r>
              <a:rPr lang="en-US" sz="2400" u="sng">
                <a:effectLst>
                  <a:outerShdw blurRad="38100" dist="38100" dir="2700000" algn="tl">
                    <a:srgbClr val="000000"/>
                  </a:outerShdw>
                </a:effectLst>
                <a:cs typeface="Times New Roman" pitchFamily="18" charset="0"/>
              </a:rPr>
              <a:t>prior probability</a:t>
            </a:r>
            <a:r>
              <a:rPr lang="en-US" sz="2400">
                <a:effectLst>
                  <a:outerShdw blurRad="38100" dist="38100" dir="2700000" algn="tl">
                    <a:srgbClr val="000000"/>
                  </a:outerShdw>
                </a:effectLst>
                <a:cs typeface="Times New Roman" pitchFamily="18" charset="0"/>
              </a:rPr>
              <a:t> assessments for the states of nature that are the best probability values available at that time.</a:t>
            </a:r>
            <a:r>
              <a:rPr lang="en-US" sz="2400">
                <a:effectLst>
                  <a:outerShdw blurRad="38100" dist="38100" dir="2700000" algn="tl">
                    <a:srgbClr val="000000"/>
                  </a:outerShdw>
                </a:effectLst>
                <a:latin typeface="Times New Roman" pitchFamily="18" charset="0"/>
                <a:cs typeface="Times New Roman" pitchFamily="18"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To make the best possible decision, the decision maker may want to seek additional information about the states of nature.</a:t>
            </a:r>
            <a:r>
              <a:rPr lang="en-US" sz="2400">
                <a:effectLst>
                  <a:outerShdw blurRad="38100" dist="38100" dir="2700000" algn="tl">
                    <a:srgbClr val="000000"/>
                  </a:outerShdw>
                </a:effectLst>
                <a:latin typeface="Times New Roman" pitchFamily="18" charset="0"/>
                <a:ea typeface="Calibri" pitchFamily="34" charset="0"/>
                <a:cs typeface="Calibri" pitchFamily="34"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This new information, often obtained through sampling, can be used to revise the prior probabilities so that the final decision is based on more accurate probabilities for the states of nature.</a:t>
            </a:r>
            <a:r>
              <a:rPr lang="en-US" sz="2400">
                <a:effectLst>
                  <a:outerShdw blurRad="38100" dist="38100" dir="2700000" algn="tl">
                    <a:srgbClr val="000000"/>
                  </a:outerShdw>
                </a:effectLst>
                <a:latin typeface="Times New Roman" pitchFamily="18" charset="0"/>
                <a:ea typeface="Calibri" pitchFamily="34" charset="0"/>
                <a:cs typeface="Calibri" pitchFamily="34"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These revised probabilities are called </a:t>
            </a:r>
            <a:r>
              <a:rPr lang="en-US" sz="2400" u="sng">
                <a:effectLst>
                  <a:outerShdw blurRad="38100" dist="38100" dir="2700000" algn="tl">
                    <a:srgbClr val="000000"/>
                  </a:outerShdw>
                </a:effectLst>
                <a:cs typeface="Times New Roman" pitchFamily="18" charset="0"/>
              </a:rPr>
              <a:t>posterior probabilities</a:t>
            </a:r>
            <a:r>
              <a:rPr lang="en-US" sz="2400">
                <a:effectLst>
                  <a:outerShdw blurRad="38100" dist="38100" dir="2700000" algn="tl">
                    <a:srgbClr val="000000"/>
                  </a:outerShdw>
                </a:effectLst>
                <a:ea typeface="Calibri" pitchFamily="34" charset="0"/>
                <a:cs typeface="Calibri" pitchFamily="34" charset="0"/>
              </a:rPr>
              <a:t>.</a:t>
            </a:r>
            <a:r>
              <a:rPr lang="en-US" sz="2400">
                <a:effectLst>
                  <a:outerShdw blurRad="38100" dist="38100" dir="2700000" algn="tl">
                    <a:srgbClr val="000000"/>
                  </a:outerShdw>
                </a:effectLst>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928688" y="977900"/>
            <a:ext cx="7734300" cy="5049838"/>
          </a:xfrm>
          <a:prstGeom prst="rect">
            <a:avLst/>
          </a:prstGeom>
          <a:noFill/>
          <a:ln w="12700">
            <a:noFill/>
            <a:miter lim="800000"/>
            <a:headEnd/>
            <a:tailEnd/>
          </a:ln>
          <a:effectLst/>
        </p:spPr>
        <p:txBody>
          <a:bodyPr lIns="90488" tIns="44450" rIns="90488" bIns="44450"/>
          <a:lstStyle/>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Let us return to the PDC problem and assume that management is considering a 6-month market research study designed to learn more about potential market acceptance of the PDC condominium project.  Management anticipates that the market research study will provide one of the following two results:</a:t>
            </a:r>
          </a:p>
        </p:txBody>
      </p:sp>
      <p:sp>
        <p:nvSpPr>
          <p:cNvPr id="186371"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
        <p:nvSpPr>
          <p:cNvPr id="186372" name="Rectangle 4"/>
          <p:cNvSpPr>
            <a:spLocks noChangeArrowheads="1"/>
          </p:cNvSpPr>
          <p:nvPr/>
        </p:nvSpPr>
        <p:spPr bwMode="auto">
          <a:xfrm>
            <a:off x="928688" y="3683000"/>
            <a:ext cx="7734300" cy="2357438"/>
          </a:xfrm>
          <a:prstGeom prst="rect">
            <a:avLst/>
          </a:prstGeom>
          <a:noFill/>
          <a:ln w="12700">
            <a:noFill/>
            <a:miter lim="800000"/>
            <a:headEnd/>
            <a:tailEnd/>
          </a:ln>
          <a:effectLst/>
        </p:spPr>
        <p:txBody>
          <a:bodyPr lIns="90488" tIns="44450" rIns="90488" bIns="44450"/>
          <a:lstStyle/>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1.  Favorable report: A significant number of the</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individuals contacted express interest in</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purchasing a PDC condominium.</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2.  Unfavorable report: Very few of the individuals</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contacted express interest in purchasing a PDC</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condominium. </a:t>
            </a: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61950" y="1282700"/>
            <a:ext cx="8407400" cy="3962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8022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Influence Diagram</a:t>
            </a:r>
          </a:p>
        </p:txBody>
      </p:sp>
      <p:sp>
        <p:nvSpPr>
          <p:cNvPr id="180228" name="Rectangle 4"/>
          <p:cNvSpPr>
            <a:spLocks noChangeArrowheads="1"/>
          </p:cNvSpPr>
          <p:nvPr/>
        </p:nvSpPr>
        <p:spPr bwMode="auto">
          <a:xfrm>
            <a:off x="3314700" y="3854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r>
              <a:rPr lang="en-US" sz="2400">
                <a:solidFill>
                  <a:srgbClr val="FFFFFF"/>
                </a:solidFill>
                <a:effectLst>
                  <a:outerShdw blurRad="38100" dist="38100" dir="2700000" algn="tl">
                    <a:srgbClr val="000000"/>
                  </a:outerShdw>
                </a:effectLst>
              </a:rPr>
              <a:t>Complex</a:t>
            </a:r>
          </a:p>
          <a:p>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80229" name="AutoShape 5"/>
          <p:cNvSpPr>
            <a:spLocks noChangeArrowheads="1"/>
          </p:cNvSpPr>
          <p:nvPr/>
        </p:nvSpPr>
        <p:spPr bwMode="auto">
          <a:xfrm>
            <a:off x="5905500" y="3873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80230" name="Oval 6"/>
          <p:cNvSpPr>
            <a:spLocks noChangeArrowheads="1"/>
          </p:cNvSpPr>
          <p:nvPr/>
        </p:nvSpPr>
        <p:spPr bwMode="auto">
          <a:xfrm>
            <a:off x="5645150" y="1625600"/>
            <a:ext cx="2838450" cy="15001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p:spPr>
        <p:txBody>
          <a:bodyPr wrap="none" anchor="ctr"/>
          <a:lstStyle/>
          <a:p>
            <a:pPr>
              <a:lnSpc>
                <a:spcPct val="90000"/>
              </a:lnSpc>
            </a:pPr>
            <a:r>
              <a:rPr lang="en-US" sz="2400">
                <a:solidFill>
                  <a:srgbClr val="FFFFFF"/>
                </a:solidFill>
                <a:effectLst>
                  <a:outerShdw blurRad="38100" dist="38100" dir="2700000" algn="tl">
                    <a:srgbClr val="000000"/>
                  </a:outerShdw>
                </a:effectLst>
              </a:rPr>
              <a:t>Demand</a:t>
            </a:r>
          </a:p>
          <a:p>
            <a:pPr>
              <a:lnSpc>
                <a:spcPct val="90000"/>
              </a:lnSpc>
            </a:pPr>
            <a:r>
              <a:rPr lang="en-US" sz="2400">
                <a:solidFill>
                  <a:srgbClr val="FFFFFF"/>
                </a:solidFill>
                <a:effectLst>
                  <a:outerShdw blurRad="38100" dist="38100" dir="2700000" algn="tl">
                    <a:srgbClr val="000000"/>
                  </a:outerShdw>
                </a:effectLst>
              </a:rPr>
              <a:t>for the</a:t>
            </a:r>
          </a:p>
          <a:p>
            <a:pPr>
              <a:lnSpc>
                <a:spcPct val="90000"/>
              </a:lnSpc>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80231" name="Oval 7"/>
          <p:cNvSpPr>
            <a:spLocks noChangeArrowheads="1"/>
          </p:cNvSpPr>
          <p:nvPr/>
        </p:nvSpPr>
        <p:spPr bwMode="auto">
          <a:xfrm>
            <a:off x="3486150" y="1682750"/>
            <a:ext cx="1543050" cy="144303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p:spPr>
        <p:txBody>
          <a:bodyPr wrap="none" anchor="ctr"/>
          <a:lstStyle/>
          <a:p>
            <a:pPr>
              <a:lnSpc>
                <a:spcPct val="90000"/>
              </a:lnSpc>
            </a:pPr>
            <a:r>
              <a:rPr lang="en-US" sz="2400">
                <a:solidFill>
                  <a:srgbClr val="FFFFFF"/>
                </a:solidFill>
                <a:effectLst>
                  <a:outerShdw blurRad="38100" dist="38100" dir="2700000" algn="tl">
                    <a:srgbClr val="000000"/>
                  </a:outerShdw>
                </a:effectLst>
              </a:rPr>
              <a:t>Market</a:t>
            </a:r>
          </a:p>
          <a:p>
            <a:pPr>
              <a:lnSpc>
                <a:spcPct val="90000"/>
              </a:lnSpc>
            </a:pPr>
            <a:r>
              <a:rPr lang="en-US" sz="2400">
                <a:solidFill>
                  <a:srgbClr val="FFFFFF"/>
                </a:solidFill>
                <a:effectLst>
                  <a:outerShdw blurRad="38100" dist="38100" dir="2700000" algn="tl">
                    <a:srgbClr val="000000"/>
                  </a:outerShdw>
                </a:effectLst>
              </a:rPr>
              <a:t>Survey</a:t>
            </a:r>
          </a:p>
          <a:p>
            <a:pPr>
              <a:lnSpc>
                <a:spcPct val="90000"/>
              </a:lnSpc>
            </a:pPr>
            <a:r>
              <a:rPr lang="en-US" sz="2400">
                <a:solidFill>
                  <a:srgbClr val="FFFFFF"/>
                </a:solidFill>
                <a:effectLst>
                  <a:outerShdw blurRad="38100" dist="38100" dir="2700000" algn="tl">
                    <a:srgbClr val="000000"/>
                  </a:outerShdw>
                </a:effectLst>
              </a:rPr>
              <a:t>Results</a:t>
            </a:r>
          </a:p>
        </p:txBody>
      </p:sp>
      <p:sp>
        <p:nvSpPr>
          <p:cNvPr id="180232" name="Line 8"/>
          <p:cNvSpPr>
            <a:spLocks noChangeShapeType="1"/>
          </p:cNvSpPr>
          <p:nvPr/>
        </p:nvSpPr>
        <p:spPr bwMode="auto">
          <a:xfrm>
            <a:off x="2533650" y="4406900"/>
            <a:ext cx="7620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3" name="Line 9"/>
          <p:cNvSpPr>
            <a:spLocks noChangeShapeType="1"/>
          </p:cNvSpPr>
          <p:nvPr/>
        </p:nvSpPr>
        <p:spPr bwMode="auto">
          <a:xfrm>
            <a:off x="5219700" y="4387850"/>
            <a:ext cx="7239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4" name="Line 10"/>
          <p:cNvSpPr>
            <a:spLocks noChangeShapeType="1"/>
          </p:cNvSpPr>
          <p:nvPr/>
        </p:nvSpPr>
        <p:spPr bwMode="auto">
          <a:xfrm>
            <a:off x="7054850" y="3130550"/>
            <a:ext cx="0" cy="7239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5" name="Line 11"/>
          <p:cNvSpPr>
            <a:spLocks noChangeShapeType="1"/>
          </p:cNvSpPr>
          <p:nvPr/>
        </p:nvSpPr>
        <p:spPr bwMode="auto">
          <a:xfrm>
            <a:off x="4264025" y="3130550"/>
            <a:ext cx="0" cy="7239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6" name="Line 12"/>
          <p:cNvSpPr>
            <a:spLocks noChangeShapeType="1"/>
          </p:cNvSpPr>
          <p:nvPr/>
        </p:nvSpPr>
        <p:spPr bwMode="auto">
          <a:xfrm>
            <a:off x="5029200" y="2376488"/>
            <a:ext cx="603250" cy="0"/>
          </a:xfrm>
          <a:prstGeom prst="line">
            <a:avLst/>
          </a:prstGeom>
          <a:noFill/>
          <a:ln w="12700">
            <a:solidFill>
              <a:srgbClr val="FFFFFF"/>
            </a:solidFill>
            <a:round/>
            <a:headEnd type="triangle" w="med" len="med"/>
            <a:tailEnd/>
          </a:ln>
          <a:effectLst/>
        </p:spPr>
        <p:txBody>
          <a:bodyPr wrap="none" anchor="ctr"/>
          <a:lstStyle/>
          <a:p>
            <a:endParaRPr lang="en-US"/>
          </a:p>
        </p:txBody>
      </p:sp>
      <p:sp>
        <p:nvSpPr>
          <p:cNvPr id="180237" name="Rectangle 13"/>
          <p:cNvSpPr>
            <a:spLocks noChangeArrowheads="1"/>
          </p:cNvSpPr>
          <p:nvPr/>
        </p:nvSpPr>
        <p:spPr bwMode="auto">
          <a:xfrm>
            <a:off x="895350" y="3854450"/>
            <a:ext cx="16192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r>
              <a:rPr lang="en-US" sz="2400">
                <a:solidFill>
                  <a:srgbClr val="FFFFFF"/>
                </a:solidFill>
                <a:effectLst>
                  <a:outerShdw blurRad="38100" dist="38100" dir="2700000" algn="tl">
                    <a:srgbClr val="000000"/>
                  </a:outerShdw>
                </a:effectLst>
              </a:rPr>
              <a:t>Market</a:t>
            </a:r>
          </a:p>
          <a:p>
            <a:r>
              <a:rPr lang="en-US" sz="2400">
                <a:solidFill>
                  <a:srgbClr val="FFFFFF"/>
                </a:solidFill>
                <a:effectLst>
                  <a:outerShdw blurRad="38100" dist="38100" dir="2700000" algn="tl">
                    <a:srgbClr val="000000"/>
                  </a:outerShdw>
                </a:effectLst>
              </a:rPr>
              <a:t>Survey</a:t>
            </a:r>
            <a:endParaRPr lang="en-US" sz="2000" u="sng">
              <a:effectLst>
                <a:outerShdw blurRad="38100" dist="38100" dir="2700000" algn="tl">
                  <a:srgbClr val="000000"/>
                </a:outerShdw>
              </a:effectLst>
              <a:latin typeface="Arial Narrow" pitchFamily="34" charset="0"/>
            </a:endParaRPr>
          </a:p>
        </p:txBody>
      </p:sp>
      <p:sp>
        <p:nvSpPr>
          <p:cNvPr id="180238" name="Rectangle 14"/>
          <p:cNvSpPr>
            <a:spLocks noChangeArrowheads="1"/>
          </p:cNvSpPr>
          <p:nvPr/>
        </p:nvSpPr>
        <p:spPr bwMode="auto">
          <a:xfrm>
            <a:off x="647700" y="17780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endParaRPr lang="en-US"/>
          </a:p>
        </p:txBody>
      </p:sp>
      <p:sp>
        <p:nvSpPr>
          <p:cNvPr id="180239" name="Text Box 15"/>
          <p:cNvSpPr txBox="1">
            <a:spLocks noChangeArrowheads="1"/>
          </p:cNvSpPr>
          <p:nvPr/>
        </p:nvSpPr>
        <p:spPr bwMode="auto">
          <a:xfrm>
            <a:off x="1031875" y="1468438"/>
            <a:ext cx="2044700" cy="1552575"/>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 </a:t>
            </a:r>
          </a:p>
          <a:p>
            <a:pPr algn="l"/>
            <a:r>
              <a:rPr lang="en-US" sz="2400" b="1">
                <a:solidFill>
                  <a:srgbClr val="993366"/>
                </a:solidFill>
                <a:effectLst>
                  <a:outerShdw blurRad="38100" dist="38100" dir="2700000" algn="tl">
                    <a:srgbClr val="000000"/>
                  </a:outerShdw>
                </a:effectLst>
              </a:rPr>
              <a:t>Decision</a:t>
            </a:r>
          </a:p>
          <a:p>
            <a:pPr algn="l"/>
            <a:r>
              <a:rPr lang="en-US" sz="2400" b="1">
                <a:solidFill>
                  <a:srgbClr val="666699"/>
                </a:solidFill>
                <a:effectLst>
                  <a:outerShdw blurRad="38100" dist="38100" dir="2700000" algn="tl">
                    <a:srgbClr val="000000"/>
                  </a:outerShdw>
                </a:effectLst>
              </a:rPr>
              <a:t>Chance</a:t>
            </a:r>
          </a:p>
          <a:p>
            <a:pPr algn="l"/>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80240" name="Oval 16"/>
          <p:cNvSpPr>
            <a:spLocks noChangeArrowheads="1"/>
          </p:cNvSpPr>
          <p:nvPr/>
        </p:nvSpPr>
        <p:spPr bwMode="auto">
          <a:xfrm>
            <a:off x="781050" y="2311400"/>
            <a:ext cx="190500" cy="171450"/>
          </a:xfrm>
          <a:prstGeom prst="ellipse">
            <a:avLst/>
          </a:prstGeom>
          <a:solidFill>
            <a:srgbClr val="666699"/>
          </a:solidFill>
          <a:ln w="12700">
            <a:solidFill>
              <a:schemeClr val="tx1"/>
            </a:solidFill>
            <a:round/>
            <a:headEnd type="none" w="sm" len="sm"/>
            <a:tailEnd type="none" w="sm" len="sm"/>
          </a:ln>
          <a:effectLst/>
        </p:spPr>
        <p:txBody>
          <a:bodyPr wrap="none" anchor="ctr"/>
          <a:lstStyle/>
          <a:p>
            <a:endParaRPr lang="en-US"/>
          </a:p>
        </p:txBody>
      </p:sp>
      <p:sp>
        <p:nvSpPr>
          <p:cNvPr id="180241" name="Rectangle 17"/>
          <p:cNvSpPr>
            <a:spLocks noChangeArrowheads="1"/>
          </p:cNvSpPr>
          <p:nvPr/>
        </p:nvSpPr>
        <p:spPr bwMode="auto">
          <a:xfrm>
            <a:off x="781050" y="1987550"/>
            <a:ext cx="190500" cy="171450"/>
          </a:xfrm>
          <a:prstGeom prst="rect">
            <a:avLst/>
          </a:prstGeom>
          <a:solidFill>
            <a:srgbClr val="993366"/>
          </a:solidFill>
          <a:ln w="12700">
            <a:solidFill>
              <a:srgbClr val="FFFFFF"/>
            </a:solidFill>
            <a:miter lim="800000"/>
            <a:headEnd type="none" w="sm" len="sm"/>
            <a:tailEnd type="none" w="sm" len="sm"/>
          </a:ln>
          <a:effectLst/>
        </p:spPr>
        <p:txBody>
          <a:bodyPr wrap="none" anchor="ctr"/>
          <a:lstStyle/>
          <a:p>
            <a:endParaRPr lang="en-US"/>
          </a:p>
        </p:txBody>
      </p:sp>
      <p:sp>
        <p:nvSpPr>
          <p:cNvPr id="180242" name="AutoShape 18"/>
          <p:cNvSpPr>
            <a:spLocks noChangeArrowheads="1"/>
          </p:cNvSpPr>
          <p:nvPr/>
        </p:nvSpPr>
        <p:spPr bwMode="auto">
          <a:xfrm>
            <a:off x="762000" y="2673350"/>
            <a:ext cx="247650" cy="209550"/>
          </a:xfrm>
          <a:prstGeom prst="diamond">
            <a:avLst/>
          </a:prstGeom>
          <a:solidFill>
            <a:srgbClr val="006699"/>
          </a:solidFill>
          <a:ln w="12700">
            <a:solidFill>
              <a:srgbClr val="FFFFFF"/>
            </a:solidFill>
            <a:miter lim="800000"/>
            <a:headEnd type="none" w="sm" len="sm"/>
            <a:tailEnd type="none" w="sm" len="sm"/>
          </a:ln>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ChangeArrowheads="1"/>
          </p:cNvSpPr>
          <p:nvPr/>
        </p:nvSpPr>
        <p:spPr bwMode="auto">
          <a:xfrm>
            <a:off x="914400" y="4578350"/>
            <a:ext cx="7512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78178" name="Rectangle 2"/>
          <p:cNvSpPr>
            <a:spLocks noChangeArrowheads="1"/>
          </p:cNvSpPr>
          <p:nvPr/>
        </p:nvSpPr>
        <p:spPr bwMode="auto">
          <a:xfrm>
            <a:off x="2184400" y="25971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78179" name="Rectangle 3"/>
          <p:cNvSpPr>
            <a:spLocks noChangeArrowheads="1"/>
          </p:cNvSpPr>
          <p:nvPr/>
        </p:nvSpPr>
        <p:spPr bwMode="auto">
          <a:xfrm>
            <a:off x="520700" y="1065213"/>
            <a:ext cx="8101013" cy="4275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None/>
            </a:pPr>
            <a:r>
              <a:rPr lang="en-US" sz="2400">
                <a:solidFill>
                  <a:srgbClr val="66FFFF"/>
                </a:solidFill>
                <a:effectLst>
                  <a:outerShdw blurRad="38100" dist="38100" dir="2700000" algn="tl">
                    <a:srgbClr val="000000"/>
                  </a:outerShdw>
                </a:effectLst>
              </a:rPr>
              <a:t>	</a:t>
            </a:r>
            <a:r>
              <a:rPr lang="en-US" sz="2400">
                <a:effectLst>
                  <a:outerShdw blurRad="38100" dist="38100" dir="2700000" algn="tl">
                    <a:srgbClr val="000000"/>
                  </a:outerShdw>
                </a:effectLst>
              </a:rPr>
              <a:t>	PDC has developed the following branch probabilities.</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the market research study is undertaken:</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.77</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 = .23 	</a:t>
            </a:r>
          </a:p>
          <a:p>
            <a:pPr marL="342900" indent="-342900" algn="l">
              <a:spcBef>
                <a:spcPct val="20000"/>
              </a:spcBef>
              <a:buClr>
                <a:srgbClr val="66FFFF"/>
              </a:buClr>
              <a:buSzPct val="75000"/>
              <a:buFont typeface="Monotype Sorts" pitchFamily="2" charset="2"/>
              <a:buNone/>
            </a:pP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the market research report is favorable:</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(Strong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.94</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(Weak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.06</a:t>
            </a:r>
          </a:p>
        </p:txBody>
      </p:sp>
      <p:sp>
        <p:nvSpPr>
          <p:cNvPr id="17818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787400" y="1619250"/>
            <a:ext cx="77914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88419" name="Rectangle 3"/>
          <p:cNvSpPr>
            <a:spLocks noChangeArrowheads="1"/>
          </p:cNvSpPr>
          <p:nvPr/>
        </p:nvSpPr>
        <p:spPr bwMode="auto">
          <a:xfrm>
            <a:off x="2222500" y="40068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88420" name="Rectangle 4"/>
          <p:cNvSpPr>
            <a:spLocks noChangeArrowheads="1"/>
          </p:cNvSpPr>
          <p:nvPr/>
        </p:nvSpPr>
        <p:spPr bwMode="auto">
          <a:xfrm>
            <a:off x="520700" y="1065213"/>
            <a:ext cx="8101013" cy="4275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None/>
            </a:pPr>
            <a:r>
              <a:rPr lang="en-US" sz="2400">
                <a:solidFill>
                  <a:srgbClr val="66FFFF"/>
                </a:solidFill>
                <a:effectLst>
                  <a:outerShdw blurRad="38100" dist="38100" dir="2700000" algn="tl">
                    <a:srgbClr val="000000"/>
                  </a:outerShdw>
                </a:effectLst>
              </a:rPr>
              <a:t>	</a:t>
            </a:r>
            <a:r>
              <a:rPr lang="en-US" sz="2400">
                <a:effectLst>
                  <a:outerShdw blurRad="38100" dist="38100" dir="2700000" algn="tl">
                    <a:srgbClr val="000000"/>
                  </a:outerShdw>
                </a:effectLst>
              </a:rPr>
              <a:t>If the market research report is unfavorable:</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(Strong demand | 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.35</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(Weak demand | 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.65</a:t>
            </a:r>
          </a:p>
          <a:p>
            <a:pPr marL="342900" indent="-342900" algn="l">
              <a:spcBef>
                <a:spcPct val="20000"/>
              </a:spcBef>
              <a:buClr>
                <a:srgbClr val="66FFFF"/>
              </a:buClr>
              <a:buSzPct val="75000"/>
              <a:buFont typeface="Monotype Sorts" pitchFamily="2" charset="2"/>
              <a:buNone/>
            </a:pP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the market research study is not undertaken, the prior</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probabilities are applicable:</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.80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 = .20</a:t>
            </a:r>
          </a:p>
        </p:txBody>
      </p:sp>
      <p:sp>
        <p:nvSpPr>
          <p:cNvPr id="188421"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72" name="Rectangle 36"/>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a:t>
            </a:r>
          </a:p>
        </p:txBody>
      </p:sp>
      <p:sp>
        <p:nvSpPr>
          <p:cNvPr id="193573" name="Rectangle 37"/>
          <p:cNvSpPr>
            <a:spLocks noChangeArrowheads="1"/>
          </p:cNvSpPr>
          <p:nvPr/>
        </p:nvSpPr>
        <p:spPr bwMode="auto">
          <a:xfrm>
            <a:off x="311150" y="660400"/>
            <a:ext cx="8553450" cy="5619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effectLst>
                <a:outerShdw blurRad="38100" dist="38100" dir="2700000" algn="tl">
                  <a:srgbClr val="000000"/>
                </a:outerShdw>
              </a:effectLst>
            </a:endParaRPr>
          </a:p>
        </p:txBody>
      </p:sp>
      <p:sp>
        <p:nvSpPr>
          <p:cNvPr id="193574" name="Line 38"/>
          <p:cNvSpPr>
            <a:spLocks noChangeShapeType="1"/>
          </p:cNvSpPr>
          <p:nvPr/>
        </p:nvSpPr>
        <p:spPr bwMode="auto">
          <a:xfrm>
            <a:off x="2636838" y="26384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5" name="Line 39"/>
          <p:cNvSpPr>
            <a:spLocks noChangeShapeType="1"/>
          </p:cNvSpPr>
          <p:nvPr/>
        </p:nvSpPr>
        <p:spPr bwMode="auto">
          <a:xfrm flipV="1">
            <a:off x="3786188" y="28844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6" name="Line 40"/>
          <p:cNvSpPr>
            <a:spLocks noChangeShapeType="1"/>
          </p:cNvSpPr>
          <p:nvPr/>
        </p:nvSpPr>
        <p:spPr bwMode="auto">
          <a:xfrm>
            <a:off x="3773488" y="34432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7" name="Line 41"/>
          <p:cNvSpPr>
            <a:spLocks noChangeShapeType="1"/>
          </p:cNvSpPr>
          <p:nvPr/>
        </p:nvSpPr>
        <p:spPr bwMode="auto">
          <a:xfrm>
            <a:off x="3811588" y="36528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8" name="Rectangle 42"/>
          <p:cNvSpPr>
            <a:spLocks noChangeArrowheads="1"/>
          </p:cNvSpPr>
          <p:nvPr/>
        </p:nvSpPr>
        <p:spPr bwMode="auto">
          <a:xfrm>
            <a:off x="2486025" y="289083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(.23)</a:t>
            </a:r>
          </a:p>
        </p:txBody>
      </p:sp>
      <p:sp>
        <p:nvSpPr>
          <p:cNvPr id="193579" name="Rectangle 43"/>
          <p:cNvSpPr>
            <a:spLocks noChangeArrowheads="1"/>
          </p:cNvSpPr>
          <p:nvPr/>
        </p:nvSpPr>
        <p:spPr bwMode="auto">
          <a:xfrm>
            <a:off x="4048125" y="25812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80" name="Rectangle 44"/>
          <p:cNvSpPr>
            <a:spLocks noChangeArrowheads="1"/>
          </p:cNvSpPr>
          <p:nvPr/>
        </p:nvSpPr>
        <p:spPr bwMode="auto">
          <a:xfrm>
            <a:off x="4048125" y="30353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81" name="Rectangle 45"/>
          <p:cNvSpPr>
            <a:spLocks noChangeArrowheads="1"/>
          </p:cNvSpPr>
          <p:nvPr/>
        </p:nvSpPr>
        <p:spPr bwMode="auto">
          <a:xfrm>
            <a:off x="4060825" y="34655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85" name="Line 49"/>
          <p:cNvSpPr>
            <a:spLocks noChangeShapeType="1"/>
          </p:cNvSpPr>
          <p:nvPr/>
        </p:nvSpPr>
        <p:spPr bwMode="auto">
          <a:xfrm flipV="1">
            <a:off x="2655888" y="18113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6" name="Line 50"/>
          <p:cNvSpPr>
            <a:spLocks noChangeShapeType="1"/>
          </p:cNvSpPr>
          <p:nvPr/>
        </p:nvSpPr>
        <p:spPr bwMode="auto">
          <a:xfrm flipV="1">
            <a:off x="3786188" y="10747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7" name="Line 51"/>
          <p:cNvSpPr>
            <a:spLocks noChangeShapeType="1"/>
          </p:cNvSpPr>
          <p:nvPr/>
        </p:nvSpPr>
        <p:spPr bwMode="auto">
          <a:xfrm flipV="1">
            <a:off x="3811588" y="16383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8" name="Line 52"/>
          <p:cNvSpPr>
            <a:spLocks noChangeShapeType="1"/>
          </p:cNvSpPr>
          <p:nvPr/>
        </p:nvSpPr>
        <p:spPr bwMode="auto">
          <a:xfrm>
            <a:off x="3786188" y="18176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9" name="Rectangle 53"/>
          <p:cNvSpPr>
            <a:spLocks noChangeArrowheads="1"/>
          </p:cNvSpPr>
          <p:nvPr/>
        </p:nvSpPr>
        <p:spPr bwMode="auto">
          <a:xfrm>
            <a:off x="2403475" y="152558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(.77)</a:t>
            </a:r>
          </a:p>
        </p:txBody>
      </p:sp>
      <p:sp>
        <p:nvSpPr>
          <p:cNvPr id="193590" name="Rectangle 54"/>
          <p:cNvSpPr>
            <a:spLocks noChangeArrowheads="1"/>
          </p:cNvSpPr>
          <p:nvPr/>
        </p:nvSpPr>
        <p:spPr bwMode="auto">
          <a:xfrm>
            <a:off x="4060825" y="769938"/>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91" name="Rectangle 55"/>
          <p:cNvSpPr>
            <a:spLocks noChangeArrowheads="1"/>
          </p:cNvSpPr>
          <p:nvPr/>
        </p:nvSpPr>
        <p:spPr bwMode="auto">
          <a:xfrm>
            <a:off x="4060825" y="125412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92" name="Rectangle 56"/>
          <p:cNvSpPr>
            <a:spLocks noChangeArrowheads="1"/>
          </p:cNvSpPr>
          <p:nvPr/>
        </p:nvSpPr>
        <p:spPr bwMode="auto">
          <a:xfrm>
            <a:off x="4060825" y="16637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96" name="Oval 60"/>
          <p:cNvSpPr>
            <a:spLocks noChangeArrowheads="1"/>
          </p:cNvSpPr>
          <p:nvPr/>
        </p:nvSpPr>
        <p:spPr bwMode="auto">
          <a:xfrm>
            <a:off x="4489450" y="8255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6</a:t>
            </a:r>
          </a:p>
        </p:txBody>
      </p:sp>
      <p:sp>
        <p:nvSpPr>
          <p:cNvPr id="193597" name="Oval 61"/>
          <p:cNvSpPr>
            <a:spLocks noChangeArrowheads="1"/>
          </p:cNvSpPr>
          <p:nvPr/>
        </p:nvSpPr>
        <p:spPr bwMode="auto">
          <a:xfrm>
            <a:off x="4489450" y="14065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7</a:t>
            </a:r>
          </a:p>
        </p:txBody>
      </p:sp>
      <p:sp>
        <p:nvSpPr>
          <p:cNvPr id="193598" name="Oval 62"/>
          <p:cNvSpPr>
            <a:spLocks noChangeArrowheads="1"/>
          </p:cNvSpPr>
          <p:nvPr/>
        </p:nvSpPr>
        <p:spPr bwMode="auto">
          <a:xfrm>
            <a:off x="4489450" y="20002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8</a:t>
            </a:r>
          </a:p>
        </p:txBody>
      </p:sp>
      <p:sp>
        <p:nvSpPr>
          <p:cNvPr id="193599" name="Oval 63"/>
          <p:cNvSpPr>
            <a:spLocks noChangeArrowheads="1"/>
          </p:cNvSpPr>
          <p:nvPr/>
        </p:nvSpPr>
        <p:spPr bwMode="auto">
          <a:xfrm>
            <a:off x="4489450" y="26463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9</a:t>
            </a:r>
          </a:p>
        </p:txBody>
      </p:sp>
      <p:sp>
        <p:nvSpPr>
          <p:cNvPr id="193600" name="Oval 64"/>
          <p:cNvSpPr>
            <a:spLocks noChangeArrowheads="1"/>
          </p:cNvSpPr>
          <p:nvPr/>
        </p:nvSpPr>
        <p:spPr bwMode="auto">
          <a:xfrm>
            <a:off x="4489450" y="32385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10</a:t>
            </a:r>
          </a:p>
        </p:txBody>
      </p:sp>
      <p:sp>
        <p:nvSpPr>
          <p:cNvPr id="193601" name="Oval 65"/>
          <p:cNvSpPr>
            <a:spLocks noChangeArrowheads="1"/>
          </p:cNvSpPr>
          <p:nvPr/>
        </p:nvSpPr>
        <p:spPr bwMode="auto">
          <a:xfrm>
            <a:off x="4489450" y="37973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11</a:t>
            </a:r>
          </a:p>
        </p:txBody>
      </p:sp>
      <p:sp>
        <p:nvSpPr>
          <p:cNvPr id="193602" name="Rectangle 66"/>
          <p:cNvSpPr>
            <a:spLocks noChangeArrowheads="1"/>
          </p:cNvSpPr>
          <p:nvPr/>
        </p:nvSpPr>
        <p:spPr bwMode="auto">
          <a:xfrm>
            <a:off x="3422650" y="14636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3</a:t>
            </a:r>
          </a:p>
        </p:txBody>
      </p:sp>
      <p:sp>
        <p:nvSpPr>
          <p:cNvPr id="193603" name="Rectangle 67"/>
          <p:cNvSpPr>
            <a:spLocks noChangeArrowheads="1"/>
          </p:cNvSpPr>
          <p:nvPr/>
        </p:nvSpPr>
        <p:spPr bwMode="auto">
          <a:xfrm>
            <a:off x="3422650" y="32924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4</a:t>
            </a:r>
          </a:p>
        </p:txBody>
      </p:sp>
      <p:sp>
        <p:nvSpPr>
          <p:cNvPr id="193604" name="Oval 68"/>
          <p:cNvSpPr>
            <a:spLocks noChangeArrowheads="1"/>
          </p:cNvSpPr>
          <p:nvPr/>
        </p:nvSpPr>
        <p:spPr bwMode="auto">
          <a:xfrm>
            <a:off x="2241550" y="23685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2</a:t>
            </a:r>
          </a:p>
        </p:txBody>
      </p:sp>
      <p:sp>
        <p:nvSpPr>
          <p:cNvPr id="193608" name="Rectangle 72"/>
          <p:cNvSpPr>
            <a:spLocks noChangeArrowheads="1"/>
          </p:cNvSpPr>
          <p:nvPr/>
        </p:nvSpPr>
        <p:spPr bwMode="auto">
          <a:xfrm>
            <a:off x="1339850" y="36099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a:t>
            </a:r>
          </a:p>
        </p:txBody>
      </p:sp>
      <p:sp>
        <p:nvSpPr>
          <p:cNvPr id="193609" name="Line 73"/>
          <p:cNvSpPr>
            <a:spLocks noChangeShapeType="1"/>
          </p:cNvSpPr>
          <p:nvPr/>
        </p:nvSpPr>
        <p:spPr bwMode="auto">
          <a:xfrm>
            <a:off x="1697038" y="3946525"/>
            <a:ext cx="1738312" cy="12065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0" name="Line 74"/>
          <p:cNvSpPr>
            <a:spLocks noChangeShapeType="1"/>
          </p:cNvSpPr>
          <p:nvPr/>
        </p:nvSpPr>
        <p:spPr bwMode="auto">
          <a:xfrm flipV="1">
            <a:off x="3786188" y="46243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1" name="Line 75"/>
          <p:cNvSpPr>
            <a:spLocks noChangeShapeType="1"/>
          </p:cNvSpPr>
          <p:nvPr/>
        </p:nvSpPr>
        <p:spPr bwMode="auto">
          <a:xfrm>
            <a:off x="3773488" y="51831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2" name="Line 76"/>
          <p:cNvSpPr>
            <a:spLocks noChangeShapeType="1"/>
          </p:cNvSpPr>
          <p:nvPr/>
        </p:nvSpPr>
        <p:spPr bwMode="auto">
          <a:xfrm>
            <a:off x="3798888" y="5354638"/>
            <a:ext cx="709612" cy="4349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3" name="Rectangle 77"/>
          <p:cNvSpPr>
            <a:spLocks noChangeArrowheads="1"/>
          </p:cNvSpPr>
          <p:nvPr/>
        </p:nvSpPr>
        <p:spPr bwMode="auto">
          <a:xfrm>
            <a:off x="4048125" y="43211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614" name="Rectangle 78"/>
          <p:cNvSpPr>
            <a:spLocks noChangeArrowheads="1"/>
          </p:cNvSpPr>
          <p:nvPr/>
        </p:nvSpPr>
        <p:spPr bwMode="auto">
          <a:xfrm>
            <a:off x="4048125" y="4787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615" name="Rectangle 79"/>
          <p:cNvSpPr>
            <a:spLocks noChangeArrowheads="1"/>
          </p:cNvSpPr>
          <p:nvPr/>
        </p:nvSpPr>
        <p:spPr bwMode="auto">
          <a:xfrm>
            <a:off x="4060825" y="52181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619" name="Oval 83"/>
          <p:cNvSpPr>
            <a:spLocks noChangeArrowheads="1"/>
          </p:cNvSpPr>
          <p:nvPr/>
        </p:nvSpPr>
        <p:spPr bwMode="auto">
          <a:xfrm>
            <a:off x="4489450" y="43735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12</a:t>
            </a:r>
          </a:p>
        </p:txBody>
      </p:sp>
      <p:sp>
        <p:nvSpPr>
          <p:cNvPr id="193620" name="Oval 84"/>
          <p:cNvSpPr>
            <a:spLocks noChangeArrowheads="1"/>
          </p:cNvSpPr>
          <p:nvPr/>
        </p:nvSpPr>
        <p:spPr bwMode="auto">
          <a:xfrm>
            <a:off x="4489450" y="49911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13</a:t>
            </a:r>
          </a:p>
        </p:txBody>
      </p:sp>
      <p:sp>
        <p:nvSpPr>
          <p:cNvPr id="193621" name="Oval 85"/>
          <p:cNvSpPr>
            <a:spLocks noChangeArrowheads="1"/>
          </p:cNvSpPr>
          <p:nvPr/>
        </p:nvSpPr>
        <p:spPr bwMode="auto">
          <a:xfrm>
            <a:off x="4489450" y="55753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14</a:t>
            </a:r>
          </a:p>
        </p:txBody>
      </p:sp>
      <p:sp>
        <p:nvSpPr>
          <p:cNvPr id="193622" name="Rectangle 86"/>
          <p:cNvSpPr>
            <a:spLocks noChangeArrowheads="1"/>
          </p:cNvSpPr>
          <p:nvPr/>
        </p:nvSpPr>
        <p:spPr bwMode="auto">
          <a:xfrm>
            <a:off x="3422650" y="49942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5</a:t>
            </a:r>
          </a:p>
        </p:txBody>
      </p:sp>
      <p:sp>
        <p:nvSpPr>
          <p:cNvPr id="193624" name="Line 88"/>
          <p:cNvSpPr>
            <a:spLocks noChangeShapeType="1"/>
          </p:cNvSpPr>
          <p:nvPr/>
        </p:nvSpPr>
        <p:spPr bwMode="auto">
          <a:xfrm flipV="1">
            <a:off x="1716088" y="2738438"/>
            <a:ext cx="677862" cy="8794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29" name="Line 93"/>
          <p:cNvSpPr>
            <a:spLocks noChangeShapeType="1"/>
          </p:cNvSpPr>
          <p:nvPr/>
        </p:nvSpPr>
        <p:spPr bwMode="auto">
          <a:xfrm flipV="1">
            <a:off x="4916488" y="8461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0" name="Line 94"/>
          <p:cNvSpPr>
            <a:spLocks noChangeShapeType="1"/>
          </p:cNvSpPr>
          <p:nvPr/>
        </p:nvSpPr>
        <p:spPr bwMode="auto">
          <a:xfrm>
            <a:off x="4916488" y="1030288"/>
            <a:ext cx="11414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1" name="Line 95"/>
          <p:cNvSpPr>
            <a:spLocks noChangeShapeType="1"/>
          </p:cNvSpPr>
          <p:nvPr/>
        </p:nvSpPr>
        <p:spPr bwMode="auto">
          <a:xfrm flipV="1">
            <a:off x="4916488" y="14430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2" name="Line 96"/>
          <p:cNvSpPr>
            <a:spLocks noChangeShapeType="1"/>
          </p:cNvSpPr>
          <p:nvPr/>
        </p:nvSpPr>
        <p:spPr bwMode="auto">
          <a:xfrm>
            <a:off x="4916488" y="16271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3" name="Line 97"/>
          <p:cNvSpPr>
            <a:spLocks noChangeShapeType="1"/>
          </p:cNvSpPr>
          <p:nvPr/>
        </p:nvSpPr>
        <p:spPr bwMode="auto">
          <a:xfrm flipV="1">
            <a:off x="4916488" y="20526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4" name="Line 98"/>
          <p:cNvSpPr>
            <a:spLocks noChangeShapeType="1"/>
          </p:cNvSpPr>
          <p:nvPr/>
        </p:nvSpPr>
        <p:spPr bwMode="auto">
          <a:xfrm>
            <a:off x="4916488" y="22240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5" name="Line 99"/>
          <p:cNvSpPr>
            <a:spLocks noChangeShapeType="1"/>
          </p:cNvSpPr>
          <p:nvPr/>
        </p:nvSpPr>
        <p:spPr bwMode="auto">
          <a:xfrm flipV="1">
            <a:off x="4916488" y="26622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6" name="Line 100"/>
          <p:cNvSpPr>
            <a:spLocks noChangeShapeType="1"/>
          </p:cNvSpPr>
          <p:nvPr/>
        </p:nvSpPr>
        <p:spPr bwMode="auto">
          <a:xfrm>
            <a:off x="4916488" y="28463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7" name="Line 101"/>
          <p:cNvSpPr>
            <a:spLocks noChangeShapeType="1"/>
          </p:cNvSpPr>
          <p:nvPr/>
        </p:nvSpPr>
        <p:spPr bwMode="auto">
          <a:xfrm flipV="1">
            <a:off x="4916488" y="32591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8" name="Line 102"/>
          <p:cNvSpPr>
            <a:spLocks noChangeShapeType="1"/>
          </p:cNvSpPr>
          <p:nvPr/>
        </p:nvSpPr>
        <p:spPr bwMode="auto">
          <a:xfrm>
            <a:off x="4929188" y="34305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9" name="Line 103"/>
          <p:cNvSpPr>
            <a:spLocks noChangeShapeType="1"/>
          </p:cNvSpPr>
          <p:nvPr/>
        </p:nvSpPr>
        <p:spPr bwMode="auto">
          <a:xfrm flipV="1">
            <a:off x="4929188" y="38179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0" name="Line 104"/>
          <p:cNvSpPr>
            <a:spLocks noChangeShapeType="1"/>
          </p:cNvSpPr>
          <p:nvPr/>
        </p:nvSpPr>
        <p:spPr bwMode="auto">
          <a:xfrm>
            <a:off x="4929188" y="4040188"/>
            <a:ext cx="1128712" cy="1841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1" name="Line 105"/>
          <p:cNvSpPr>
            <a:spLocks noChangeShapeType="1"/>
          </p:cNvSpPr>
          <p:nvPr/>
        </p:nvSpPr>
        <p:spPr bwMode="auto">
          <a:xfrm flipV="1">
            <a:off x="4929188" y="4414838"/>
            <a:ext cx="11287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2" name="Line 106"/>
          <p:cNvSpPr>
            <a:spLocks noChangeShapeType="1"/>
          </p:cNvSpPr>
          <p:nvPr/>
        </p:nvSpPr>
        <p:spPr bwMode="auto">
          <a:xfrm>
            <a:off x="4929188" y="4598988"/>
            <a:ext cx="1128712" cy="1714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3" name="Line 107"/>
          <p:cNvSpPr>
            <a:spLocks noChangeShapeType="1"/>
          </p:cNvSpPr>
          <p:nvPr/>
        </p:nvSpPr>
        <p:spPr bwMode="auto">
          <a:xfrm flipV="1">
            <a:off x="4916488" y="49990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4" name="Line 108"/>
          <p:cNvSpPr>
            <a:spLocks noChangeShapeType="1"/>
          </p:cNvSpPr>
          <p:nvPr/>
        </p:nvSpPr>
        <p:spPr bwMode="auto">
          <a:xfrm>
            <a:off x="4929188" y="51958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5" name="Line 109"/>
          <p:cNvSpPr>
            <a:spLocks noChangeShapeType="1"/>
          </p:cNvSpPr>
          <p:nvPr/>
        </p:nvSpPr>
        <p:spPr bwMode="auto">
          <a:xfrm flipV="1">
            <a:off x="4903788" y="55959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6" name="Line 110"/>
          <p:cNvSpPr>
            <a:spLocks noChangeShapeType="1"/>
          </p:cNvSpPr>
          <p:nvPr/>
        </p:nvSpPr>
        <p:spPr bwMode="auto">
          <a:xfrm>
            <a:off x="4916488" y="57927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8" name="Text Box 112"/>
          <p:cNvSpPr txBox="1">
            <a:spLocks noChangeArrowheads="1"/>
          </p:cNvSpPr>
          <p:nvPr/>
        </p:nvSpPr>
        <p:spPr bwMode="auto">
          <a:xfrm>
            <a:off x="7680325" y="657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49" name="Text Box 113"/>
          <p:cNvSpPr txBox="1">
            <a:spLocks noChangeArrowheads="1"/>
          </p:cNvSpPr>
          <p:nvPr/>
        </p:nvSpPr>
        <p:spPr bwMode="auto">
          <a:xfrm>
            <a:off x="7680325" y="974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50" name="Text Box 114"/>
          <p:cNvSpPr txBox="1">
            <a:spLocks noChangeArrowheads="1"/>
          </p:cNvSpPr>
          <p:nvPr/>
        </p:nvSpPr>
        <p:spPr bwMode="auto">
          <a:xfrm>
            <a:off x="5030788" y="5461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51" name="Text Box 115"/>
          <p:cNvSpPr txBox="1">
            <a:spLocks noChangeArrowheads="1"/>
          </p:cNvSpPr>
          <p:nvPr/>
        </p:nvSpPr>
        <p:spPr bwMode="auto">
          <a:xfrm>
            <a:off x="5640388" y="8001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52" name="Text Box 116"/>
          <p:cNvSpPr txBox="1">
            <a:spLocks noChangeArrowheads="1"/>
          </p:cNvSpPr>
          <p:nvPr/>
        </p:nvSpPr>
        <p:spPr bwMode="auto">
          <a:xfrm>
            <a:off x="6115050" y="6572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3" name="Text Box 117"/>
          <p:cNvSpPr txBox="1">
            <a:spLocks noChangeArrowheads="1"/>
          </p:cNvSpPr>
          <p:nvPr/>
        </p:nvSpPr>
        <p:spPr bwMode="auto">
          <a:xfrm>
            <a:off x="6115050" y="9747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4" name="Text Box 118"/>
          <p:cNvSpPr txBox="1">
            <a:spLocks noChangeArrowheads="1"/>
          </p:cNvSpPr>
          <p:nvPr/>
        </p:nvSpPr>
        <p:spPr bwMode="auto">
          <a:xfrm>
            <a:off x="6115050" y="1266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5" name="Text Box 119"/>
          <p:cNvSpPr txBox="1">
            <a:spLocks noChangeArrowheads="1"/>
          </p:cNvSpPr>
          <p:nvPr/>
        </p:nvSpPr>
        <p:spPr bwMode="auto">
          <a:xfrm>
            <a:off x="6115050" y="15716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6" name="Text Box 120"/>
          <p:cNvSpPr txBox="1">
            <a:spLocks noChangeArrowheads="1"/>
          </p:cNvSpPr>
          <p:nvPr/>
        </p:nvSpPr>
        <p:spPr bwMode="auto">
          <a:xfrm>
            <a:off x="6115050" y="18764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7" name="Text Box 121"/>
          <p:cNvSpPr txBox="1">
            <a:spLocks noChangeArrowheads="1"/>
          </p:cNvSpPr>
          <p:nvPr/>
        </p:nvSpPr>
        <p:spPr bwMode="auto">
          <a:xfrm>
            <a:off x="6115050" y="21812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8" name="Text Box 122"/>
          <p:cNvSpPr txBox="1">
            <a:spLocks noChangeArrowheads="1"/>
          </p:cNvSpPr>
          <p:nvPr/>
        </p:nvSpPr>
        <p:spPr bwMode="auto">
          <a:xfrm>
            <a:off x="6115050" y="24860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59" name="Text Box 123"/>
          <p:cNvSpPr txBox="1">
            <a:spLocks noChangeArrowheads="1"/>
          </p:cNvSpPr>
          <p:nvPr/>
        </p:nvSpPr>
        <p:spPr bwMode="auto">
          <a:xfrm>
            <a:off x="6115050" y="28035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0" name="Text Box 124"/>
          <p:cNvSpPr txBox="1">
            <a:spLocks noChangeArrowheads="1"/>
          </p:cNvSpPr>
          <p:nvPr/>
        </p:nvSpPr>
        <p:spPr bwMode="auto">
          <a:xfrm>
            <a:off x="6115050" y="31083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1" name="Text Box 125"/>
          <p:cNvSpPr txBox="1">
            <a:spLocks noChangeArrowheads="1"/>
          </p:cNvSpPr>
          <p:nvPr/>
        </p:nvSpPr>
        <p:spPr bwMode="auto">
          <a:xfrm>
            <a:off x="6115050" y="3425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2" name="Text Box 126"/>
          <p:cNvSpPr txBox="1">
            <a:spLocks noChangeArrowheads="1"/>
          </p:cNvSpPr>
          <p:nvPr/>
        </p:nvSpPr>
        <p:spPr bwMode="auto">
          <a:xfrm>
            <a:off x="6115050" y="37306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3" name="Text Box 127"/>
          <p:cNvSpPr txBox="1">
            <a:spLocks noChangeArrowheads="1"/>
          </p:cNvSpPr>
          <p:nvPr/>
        </p:nvSpPr>
        <p:spPr bwMode="auto">
          <a:xfrm>
            <a:off x="6115050" y="40354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4" name="Text Box 128"/>
          <p:cNvSpPr txBox="1">
            <a:spLocks noChangeArrowheads="1"/>
          </p:cNvSpPr>
          <p:nvPr/>
        </p:nvSpPr>
        <p:spPr bwMode="auto">
          <a:xfrm>
            <a:off x="6115050" y="43275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5" name="Text Box 129"/>
          <p:cNvSpPr txBox="1">
            <a:spLocks noChangeArrowheads="1"/>
          </p:cNvSpPr>
          <p:nvPr/>
        </p:nvSpPr>
        <p:spPr bwMode="auto">
          <a:xfrm>
            <a:off x="6115050" y="46450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6" name="Text Box 130"/>
          <p:cNvSpPr txBox="1">
            <a:spLocks noChangeArrowheads="1"/>
          </p:cNvSpPr>
          <p:nvPr/>
        </p:nvSpPr>
        <p:spPr bwMode="auto">
          <a:xfrm>
            <a:off x="6115050" y="4949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7" name="Text Box 131"/>
          <p:cNvSpPr txBox="1">
            <a:spLocks noChangeArrowheads="1"/>
          </p:cNvSpPr>
          <p:nvPr/>
        </p:nvSpPr>
        <p:spPr bwMode="auto">
          <a:xfrm>
            <a:off x="6115050" y="52673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8" name="Text Box 132"/>
          <p:cNvSpPr txBox="1">
            <a:spLocks noChangeArrowheads="1"/>
          </p:cNvSpPr>
          <p:nvPr/>
        </p:nvSpPr>
        <p:spPr bwMode="auto">
          <a:xfrm>
            <a:off x="6115050" y="55721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9" name="Text Box 133"/>
          <p:cNvSpPr txBox="1">
            <a:spLocks noChangeArrowheads="1"/>
          </p:cNvSpPr>
          <p:nvPr/>
        </p:nvSpPr>
        <p:spPr bwMode="auto">
          <a:xfrm>
            <a:off x="6115050" y="58769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70" name="Text Box 134"/>
          <p:cNvSpPr txBox="1">
            <a:spLocks noChangeArrowheads="1"/>
          </p:cNvSpPr>
          <p:nvPr/>
        </p:nvSpPr>
        <p:spPr bwMode="auto">
          <a:xfrm>
            <a:off x="7680325" y="12668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71" name="Text Box 135"/>
          <p:cNvSpPr txBox="1">
            <a:spLocks noChangeArrowheads="1"/>
          </p:cNvSpPr>
          <p:nvPr/>
        </p:nvSpPr>
        <p:spPr bwMode="auto">
          <a:xfrm>
            <a:off x="7680325" y="15843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72" name="Text Box 136"/>
          <p:cNvSpPr txBox="1">
            <a:spLocks noChangeArrowheads="1"/>
          </p:cNvSpPr>
          <p:nvPr/>
        </p:nvSpPr>
        <p:spPr bwMode="auto">
          <a:xfrm>
            <a:off x="7680325" y="18764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73" name="Text Box 137"/>
          <p:cNvSpPr txBox="1">
            <a:spLocks noChangeArrowheads="1"/>
          </p:cNvSpPr>
          <p:nvPr/>
        </p:nvSpPr>
        <p:spPr bwMode="auto">
          <a:xfrm>
            <a:off x="7591425" y="21939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74" name="Text Box 138"/>
          <p:cNvSpPr txBox="1">
            <a:spLocks noChangeArrowheads="1"/>
          </p:cNvSpPr>
          <p:nvPr/>
        </p:nvSpPr>
        <p:spPr bwMode="auto">
          <a:xfrm>
            <a:off x="7680325" y="2498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75" name="Text Box 139"/>
          <p:cNvSpPr txBox="1">
            <a:spLocks noChangeArrowheads="1"/>
          </p:cNvSpPr>
          <p:nvPr/>
        </p:nvSpPr>
        <p:spPr bwMode="auto">
          <a:xfrm>
            <a:off x="7680325" y="2816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76" name="Text Box 140"/>
          <p:cNvSpPr txBox="1">
            <a:spLocks noChangeArrowheads="1"/>
          </p:cNvSpPr>
          <p:nvPr/>
        </p:nvSpPr>
        <p:spPr bwMode="auto">
          <a:xfrm>
            <a:off x="7680325" y="31210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77" name="Text Box 141"/>
          <p:cNvSpPr txBox="1">
            <a:spLocks noChangeArrowheads="1"/>
          </p:cNvSpPr>
          <p:nvPr/>
        </p:nvSpPr>
        <p:spPr bwMode="auto">
          <a:xfrm>
            <a:off x="7680325" y="34385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78" name="Text Box 142"/>
          <p:cNvSpPr txBox="1">
            <a:spLocks noChangeArrowheads="1"/>
          </p:cNvSpPr>
          <p:nvPr/>
        </p:nvSpPr>
        <p:spPr bwMode="auto">
          <a:xfrm>
            <a:off x="7680325" y="37179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79" name="Text Box 143"/>
          <p:cNvSpPr txBox="1">
            <a:spLocks noChangeArrowheads="1"/>
          </p:cNvSpPr>
          <p:nvPr/>
        </p:nvSpPr>
        <p:spPr bwMode="auto">
          <a:xfrm>
            <a:off x="7591425" y="40354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80" name="Text Box 144"/>
          <p:cNvSpPr txBox="1">
            <a:spLocks noChangeArrowheads="1"/>
          </p:cNvSpPr>
          <p:nvPr/>
        </p:nvSpPr>
        <p:spPr bwMode="auto">
          <a:xfrm>
            <a:off x="7680325" y="4340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81" name="Text Box 145"/>
          <p:cNvSpPr txBox="1">
            <a:spLocks noChangeArrowheads="1"/>
          </p:cNvSpPr>
          <p:nvPr/>
        </p:nvSpPr>
        <p:spPr bwMode="auto">
          <a:xfrm>
            <a:off x="7680325" y="4657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82" name="Text Box 146"/>
          <p:cNvSpPr txBox="1">
            <a:spLocks noChangeArrowheads="1"/>
          </p:cNvSpPr>
          <p:nvPr/>
        </p:nvSpPr>
        <p:spPr bwMode="auto">
          <a:xfrm>
            <a:off x="7680325" y="49625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83" name="Text Box 147"/>
          <p:cNvSpPr txBox="1">
            <a:spLocks noChangeArrowheads="1"/>
          </p:cNvSpPr>
          <p:nvPr/>
        </p:nvSpPr>
        <p:spPr bwMode="auto">
          <a:xfrm>
            <a:off x="7680325" y="52800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84" name="Text Box 148"/>
          <p:cNvSpPr txBox="1">
            <a:spLocks noChangeArrowheads="1"/>
          </p:cNvSpPr>
          <p:nvPr/>
        </p:nvSpPr>
        <p:spPr bwMode="auto">
          <a:xfrm>
            <a:off x="7680325" y="55721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85" name="Text Box 149"/>
          <p:cNvSpPr txBox="1">
            <a:spLocks noChangeArrowheads="1"/>
          </p:cNvSpPr>
          <p:nvPr/>
        </p:nvSpPr>
        <p:spPr bwMode="auto">
          <a:xfrm>
            <a:off x="7578725" y="58896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86" name="Text Box 150"/>
          <p:cNvSpPr txBox="1">
            <a:spLocks noChangeArrowheads="1"/>
          </p:cNvSpPr>
          <p:nvPr/>
        </p:nvSpPr>
        <p:spPr bwMode="auto">
          <a:xfrm>
            <a:off x="5030788" y="11303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7" name="Text Box 151"/>
          <p:cNvSpPr txBox="1">
            <a:spLocks noChangeArrowheads="1"/>
          </p:cNvSpPr>
          <p:nvPr/>
        </p:nvSpPr>
        <p:spPr bwMode="auto">
          <a:xfrm>
            <a:off x="5640388" y="13843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88" name="Text Box 152"/>
          <p:cNvSpPr txBox="1">
            <a:spLocks noChangeArrowheads="1"/>
          </p:cNvSpPr>
          <p:nvPr/>
        </p:nvSpPr>
        <p:spPr bwMode="auto">
          <a:xfrm>
            <a:off x="5030788" y="1739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9" name="Text Box 153"/>
          <p:cNvSpPr txBox="1">
            <a:spLocks noChangeArrowheads="1"/>
          </p:cNvSpPr>
          <p:nvPr/>
        </p:nvSpPr>
        <p:spPr bwMode="auto">
          <a:xfrm>
            <a:off x="5640388" y="1993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0" name="Text Box 154"/>
          <p:cNvSpPr txBox="1">
            <a:spLocks noChangeArrowheads="1"/>
          </p:cNvSpPr>
          <p:nvPr/>
        </p:nvSpPr>
        <p:spPr bwMode="auto">
          <a:xfrm>
            <a:off x="5030788" y="2362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1" name="Text Box 155"/>
          <p:cNvSpPr txBox="1">
            <a:spLocks noChangeArrowheads="1"/>
          </p:cNvSpPr>
          <p:nvPr/>
        </p:nvSpPr>
        <p:spPr bwMode="auto">
          <a:xfrm>
            <a:off x="5640388" y="2616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2" name="Text Box 156"/>
          <p:cNvSpPr txBox="1">
            <a:spLocks noChangeArrowheads="1"/>
          </p:cNvSpPr>
          <p:nvPr/>
        </p:nvSpPr>
        <p:spPr bwMode="auto">
          <a:xfrm>
            <a:off x="5030788" y="2946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3" name="Text Box 157"/>
          <p:cNvSpPr txBox="1">
            <a:spLocks noChangeArrowheads="1"/>
          </p:cNvSpPr>
          <p:nvPr/>
        </p:nvSpPr>
        <p:spPr bwMode="auto">
          <a:xfrm>
            <a:off x="5640388" y="31877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4" name="Text Box 158"/>
          <p:cNvSpPr txBox="1">
            <a:spLocks noChangeArrowheads="1"/>
          </p:cNvSpPr>
          <p:nvPr/>
        </p:nvSpPr>
        <p:spPr bwMode="auto">
          <a:xfrm>
            <a:off x="5030788" y="3517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5" name="Text Box 159"/>
          <p:cNvSpPr txBox="1">
            <a:spLocks noChangeArrowheads="1"/>
          </p:cNvSpPr>
          <p:nvPr/>
        </p:nvSpPr>
        <p:spPr bwMode="auto">
          <a:xfrm>
            <a:off x="5640388" y="37846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6" name="Text Box 160"/>
          <p:cNvSpPr txBox="1">
            <a:spLocks noChangeArrowheads="1"/>
          </p:cNvSpPr>
          <p:nvPr/>
        </p:nvSpPr>
        <p:spPr bwMode="auto">
          <a:xfrm>
            <a:off x="5030788" y="4089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7" name="Text Box 161"/>
          <p:cNvSpPr txBox="1">
            <a:spLocks noChangeArrowheads="1"/>
          </p:cNvSpPr>
          <p:nvPr/>
        </p:nvSpPr>
        <p:spPr bwMode="auto">
          <a:xfrm>
            <a:off x="5640388" y="4343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8" name="Text Box 162"/>
          <p:cNvSpPr txBox="1">
            <a:spLocks noChangeArrowheads="1"/>
          </p:cNvSpPr>
          <p:nvPr/>
        </p:nvSpPr>
        <p:spPr bwMode="auto">
          <a:xfrm>
            <a:off x="5030788" y="46990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9" name="Text Box 163"/>
          <p:cNvSpPr txBox="1">
            <a:spLocks noChangeArrowheads="1"/>
          </p:cNvSpPr>
          <p:nvPr/>
        </p:nvSpPr>
        <p:spPr bwMode="auto">
          <a:xfrm>
            <a:off x="5640388" y="4978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0" name="Text Box 164"/>
          <p:cNvSpPr txBox="1">
            <a:spLocks noChangeArrowheads="1"/>
          </p:cNvSpPr>
          <p:nvPr/>
        </p:nvSpPr>
        <p:spPr bwMode="auto">
          <a:xfrm>
            <a:off x="5030788" y="5283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701" name="Text Box 165"/>
          <p:cNvSpPr txBox="1">
            <a:spLocks noChangeArrowheads="1"/>
          </p:cNvSpPr>
          <p:nvPr/>
        </p:nvSpPr>
        <p:spPr bwMode="auto">
          <a:xfrm>
            <a:off x="5640388" y="55626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2" name="Text Box 166"/>
          <p:cNvSpPr txBox="1">
            <a:spLocks noChangeArrowheads="1"/>
          </p:cNvSpPr>
          <p:nvPr/>
        </p:nvSpPr>
        <p:spPr bwMode="auto">
          <a:xfrm>
            <a:off x="752475" y="2195513"/>
            <a:ext cx="1193800" cy="1311275"/>
          </a:xfrm>
          <a:prstGeom prst="rect">
            <a:avLst/>
          </a:prstGeom>
          <a:noFill/>
          <a:ln w="12700">
            <a:noFill/>
            <a:miter lim="800000"/>
            <a:headEnd/>
            <a:tailEnd/>
          </a:ln>
          <a:effectLst/>
        </p:spPr>
        <p:txBody>
          <a:bodyPr wrap="none">
            <a:spAutoFit/>
          </a:bodyPr>
          <a:lstStyle/>
          <a:p>
            <a:r>
              <a:rPr lang="en-US" sz="2000">
                <a:effectLst>
                  <a:outerShdw blurRad="38100" dist="38100" dir="2700000" algn="tl">
                    <a:srgbClr val="000000"/>
                  </a:outerShdw>
                </a:effectLst>
              </a:rPr>
              <a:t>Conduct</a:t>
            </a:r>
          </a:p>
          <a:p>
            <a:r>
              <a:rPr lang="en-US" sz="2000">
                <a:effectLst>
                  <a:outerShdw blurRad="38100" dist="38100" dir="2700000" algn="tl">
                    <a:srgbClr val="000000"/>
                  </a:outerShdw>
                </a:effectLst>
              </a:rPr>
              <a:t>Market</a:t>
            </a:r>
          </a:p>
          <a:p>
            <a:r>
              <a:rPr lang="en-US" sz="2000">
                <a:effectLst>
                  <a:outerShdw blurRad="38100" dist="38100" dir="2700000" algn="tl">
                    <a:srgbClr val="000000"/>
                  </a:outerShdw>
                </a:effectLst>
              </a:rPr>
              <a:t>Research</a:t>
            </a:r>
          </a:p>
          <a:p>
            <a:r>
              <a:rPr lang="en-US" sz="2000">
                <a:effectLst>
                  <a:outerShdw blurRad="38100" dist="38100" dir="2700000" algn="tl">
                    <a:srgbClr val="000000"/>
                  </a:outerShdw>
                </a:effectLst>
              </a:rPr>
              <a:t>Study</a:t>
            </a:r>
          </a:p>
        </p:txBody>
      </p:sp>
      <p:sp>
        <p:nvSpPr>
          <p:cNvPr id="193703" name="Text Box 167"/>
          <p:cNvSpPr txBox="1">
            <a:spLocks noChangeArrowheads="1"/>
          </p:cNvSpPr>
          <p:nvPr/>
        </p:nvSpPr>
        <p:spPr bwMode="auto">
          <a:xfrm>
            <a:off x="508000" y="4494213"/>
            <a:ext cx="2070100" cy="1006475"/>
          </a:xfrm>
          <a:prstGeom prst="rect">
            <a:avLst/>
          </a:prstGeom>
          <a:noFill/>
          <a:ln w="12700">
            <a:noFill/>
            <a:miter lim="800000"/>
            <a:headEnd/>
            <a:tailEnd/>
          </a:ln>
          <a:effectLst/>
        </p:spPr>
        <p:txBody>
          <a:bodyPr wrap="none">
            <a:spAutoFit/>
          </a:bodyPr>
          <a:lstStyle/>
          <a:p>
            <a:r>
              <a:rPr lang="en-US" sz="2000">
                <a:effectLst>
                  <a:outerShdw blurRad="38100" dist="38100" dir="2700000" algn="tl">
                    <a:srgbClr val="000000"/>
                  </a:outerShdw>
                </a:effectLst>
              </a:rPr>
              <a:t>Do Not Conduct</a:t>
            </a:r>
          </a:p>
          <a:p>
            <a:r>
              <a:rPr lang="en-US" sz="2000">
                <a:effectLst>
                  <a:outerShdw blurRad="38100" dist="38100" dir="2700000" algn="tl">
                    <a:srgbClr val="000000"/>
                  </a:outerShdw>
                </a:effectLst>
              </a:rPr>
              <a:t>Market Research</a:t>
            </a:r>
          </a:p>
          <a:p>
            <a:r>
              <a:rPr lang="en-US" sz="2000">
                <a:effectLst>
                  <a:outerShdw blurRad="38100" dist="38100" dir="2700000" algn="tl">
                    <a:srgbClr val="000000"/>
                  </a:outerShdw>
                </a:effectLst>
              </a:rPr>
              <a:t>Study</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Strategy</a:t>
            </a:r>
          </a:p>
        </p:txBody>
      </p:sp>
      <p:sp>
        <p:nvSpPr>
          <p:cNvPr id="191491" name="Rectangle 3"/>
          <p:cNvSpPr>
            <a:spLocks noChangeArrowheads="1"/>
          </p:cNvSpPr>
          <p:nvPr/>
        </p:nvSpPr>
        <p:spPr bwMode="auto">
          <a:xfrm>
            <a:off x="700088" y="1117600"/>
            <a:ext cx="8140700" cy="5189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A </a:t>
            </a:r>
            <a:r>
              <a:rPr lang="en-US" sz="2400" u="sng">
                <a:effectLst>
                  <a:outerShdw blurRad="38100" dist="38100" dir="2700000" algn="tl">
                    <a:srgbClr val="000000"/>
                  </a:outerShdw>
                </a:effectLst>
                <a:cs typeface="Times New Roman" pitchFamily="18" charset="0"/>
              </a:rPr>
              <a:t>decision strategy</a:t>
            </a:r>
            <a:r>
              <a:rPr lang="en-US" sz="2400">
                <a:effectLst>
                  <a:outerShdw blurRad="38100" dist="38100" dir="2700000" algn="tl">
                    <a:srgbClr val="000000"/>
                  </a:outerShdw>
                </a:effectLst>
                <a:cs typeface="Times New Roman" pitchFamily="18" charset="0"/>
              </a:rPr>
              <a:t> is a sequence of decisions and chance outcomes where the decisions chosen depend on the yet-to-be-determined outcomes of chance events.</a:t>
            </a:r>
            <a:r>
              <a:rPr lang="en-US" sz="2400">
                <a:effectLst>
                  <a:outerShdw blurRad="38100" dist="38100" dir="2700000" algn="tl">
                    <a:srgbClr val="000000"/>
                  </a:outerShdw>
                </a:effectLst>
                <a:latin typeface="Times New Roman" pitchFamily="18" charset="0"/>
                <a:cs typeface="Times New Roman" pitchFamily="18"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approach used to determine the optimal decision strategy is based on a backward pass through the decision tree using the following steps:</a:t>
            </a:r>
            <a:r>
              <a:rPr lang="en-US" sz="2400">
                <a:effectLst>
                  <a:outerShdw blurRad="38100" dist="38100" dir="2700000" algn="tl">
                    <a:srgbClr val="000000"/>
                  </a:outerShdw>
                </a:effectLst>
                <a:ea typeface="Calibri" pitchFamily="34" charset="0"/>
                <a:cs typeface="Calibri" pitchFamily="34" charset="0"/>
              </a:rPr>
              <a:t>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At chance nodes, compute the expected value by multiplying the payoff at the end of each branch by the corresponding branch probabilities</a:t>
            </a:r>
            <a:r>
              <a:rPr lang="en-US" sz="2400">
                <a:effectLst>
                  <a:outerShdw blurRad="38100" dist="38100" dir="2700000" algn="tl">
                    <a:srgbClr val="000000"/>
                  </a:outerShdw>
                </a:effectLst>
                <a:ea typeface="Calibri" pitchFamily="34" charset="0"/>
                <a:cs typeface="Calibri" pitchFamily="34" charset="0"/>
              </a:rPr>
              <a:t>.</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At decision nodes, select the decision branch that leads to the best expected value. This expected value becomes the expected value at the decision node</a:t>
            </a:r>
            <a:r>
              <a:rPr lang="en-US" sz="2400">
                <a:effectLst>
                  <a:outerShdw blurRad="38100" dist="38100" dir="2700000" algn="tl">
                    <a:srgbClr val="000000"/>
                  </a:outerShdw>
                </a:effectLst>
                <a:ea typeface="Calibri" pitchFamily="34" charset="0"/>
                <a:cs typeface="Calibri" pitchFamily="34" charset="0"/>
              </a:rPr>
              <a:t>.</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6" name="Rectangle 36"/>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a:t>
            </a:r>
          </a:p>
        </p:txBody>
      </p:sp>
      <p:sp>
        <p:nvSpPr>
          <p:cNvPr id="194619" name="Rectangle 59"/>
          <p:cNvSpPr>
            <a:spLocks noChangeArrowheads="1"/>
          </p:cNvSpPr>
          <p:nvPr/>
        </p:nvSpPr>
        <p:spPr bwMode="auto">
          <a:xfrm>
            <a:off x="425450" y="698500"/>
            <a:ext cx="8286750" cy="5518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94620" name="Line 60"/>
          <p:cNvSpPr>
            <a:spLocks noChangeShapeType="1"/>
          </p:cNvSpPr>
          <p:nvPr/>
        </p:nvSpPr>
        <p:spPr bwMode="auto">
          <a:xfrm>
            <a:off x="2319338" y="27400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1" name="Line 61"/>
          <p:cNvSpPr>
            <a:spLocks noChangeShapeType="1"/>
          </p:cNvSpPr>
          <p:nvPr/>
        </p:nvSpPr>
        <p:spPr bwMode="auto">
          <a:xfrm flipV="1">
            <a:off x="3468688" y="29860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2" name="Line 62"/>
          <p:cNvSpPr>
            <a:spLocks noChangeShapeType="1"/>
          </p:cNvSpPr>
          <p:nvPr/>
        </p:nvSpPr>
        <p:spPr bwMode="auto">
          <a:xfrm>
            <a:off x="3455988" y="35321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3" name="Line 63"/>
          <p:cNvSpPr>
            <a:spLocks noChangeShapeType="1"/>
          </p:cNvSpPr>
          <p:nvPr/>
        </p:nvSpPr>
        <p:spPr bwMode="auto">
          <a:xfrm>
            <a:off x="3494088" y="37544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4" name="Rectangle 64"/>
          <p:cNvSpPr>
            <a:spLocks noChangeArrowheads="1"/>
          </p:cNvSpPr>
          <p:nvPr/>
        </p:nvSpPr>
        <p:spPr bwMode="auto">
          <a:xfrm>
            <a:off x="2168525" y="299243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(.23)</a:t>
            </a:r>
          </a:p>
        </p:txBody>
      </p:sp>
      <p:sp>
        <p:nvSpPr>
          <p:cNvPr id="194625" name="Rectangle 65"/>
          <p:cNvSpPr>
            <a:spLocks noChangeArrowheads="1"/>
          </p:cNvSpPr>
          <p:nvPr/>
        </p:nvSpPr>
        <p:spPr bwMode="auto">
          <a:xfrm>
            <a:off x="3730625" y="27209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26" name="Rectangle 66"/>
          <p:cNvSpPr>
            <a:spLocks noChangeArrowheads="1"/>
          </p:cNvSpPr>
          <p:nvPr/>
        </p:nvSpPr>
        <p:spPr bwMode="auto">
          <a:xfrm>
            <a:off x="3730625" y="3136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27" name="Rectangle 67"/>
          <p:cNvSpPr>
            <a:spLocks noChangeArrowheads="1"/>
          </p:cNvSpPr>
          <p:nvPr/>
        </p:nvSpPr>
        <p:spPr bwMode="auto">
          <a:xfrm>
            <a:off x="3743325" y="35417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28" name="Rectangle 68"/>
          <p:cNvSpPr>
            <a:spLocks noChangeArrowheads="1"/>
          </p:cNvSpPr>
          <p:nvPr/>
        </p:nvSpPr>
        <p:spPr bwMode="auto">
          <a:xfrm>
            <a:off x="4664075" y="2703513"/>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.35(8) + .65(7) = </a:t>
            </a:r>
            <a:r>
              <a:rPr lang="en-US" sz="2000">
                <a:effectLst>
                  <a:outerShdw blurRad="38100" dist="38100" dir="2700000" algn="tl">
                    <a:srgbClr val="000000"/>
                  </a:outerShdw>
                </a:effectLst>
              </a:rPr>
              <a:t>$7.35 mil</a:t>
            </a:r>
          </a:p>
        </p:txBody>
      </p:sp>
      <p:sp>
        <p:nvSpPr>
          <p:cNvPr id="194629" name="Rectangle 69"/>
          <p:cNvSpPr>
            <a:spLocks noChangeArrowheads="1"/>
          </p:cNvSpPr>
          <p:nvPr/>
        </p:nvSpPr>
        <p:spPr bwMode="auto">
          <a:xfrm>
            <a:off x="4664075" y="3303588"/>
            <a:ext cx="3727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.35(14) + .65(5) = </a:t>
            </a:r>
            <a:r>
              <a:rPr lang="en-US" sz="2000">
                <a:effectLst>
                  <a:outerShdw blurRad="38100" dist="38100" dir="2700000" algn="tl">
                    <a:srgbClr val="000000"/>
                  </a:outerShdw>
                </a:effectLst>
              </a:rPr>
              <a:t>$8.15 mil</a:t>
            </a:r>
          </a:p>
        </p:txBody>
      </p:sp>
      <p:sp>
        <p:nvSpPr>
          <p:cNvPr id="194630" name="Rectangle 70"/>
          <p:cNvSpPr>
            <a:spLocks noChangeArrowheads="1"/>
          </p:cNvSpPr>
          <p:nvPr/>
        </p:nvSpPr>
        <p:spPr bwMode="auto">
          <a:xfrm>
            <a:off x="4664075" y="3906838"/>
            <a:ext cx="3811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.35(20) + .65(-9) = $1.15 mil</a:t>
            </a:r>
          </a:p>
        </p:txBody>
      </p:sp>
      <p:sp>
        <p:nvSpPr>
          <p:cNvPr id="194631" name="Line 71"/>
          <p:cNvSpPr>
            <a:spLocks noChangeShapeType="1"/>
          </p:cNvSpPr>
          <p:nvPr/>
        </p:nvSpPr>
        <p:spPr bwMode="auto">
          <a:xfrm flipV="1">
            <a:off x="2338388" y="18494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2" name="Line 72"/>
          <p:cNvSpPr>
            <a:spLocks noChangeShapeType="1"/>
          </p:cNvSpPr>
          <p:nvPr/>
        </p:nvSpPr>
        <p:spPr bwMode="auto">
          <a:xfrm flipV="1">
            <a:off x="3468688" y="11128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3" name="Line 73"/>
          <p:cNvSpPr>
            <a:spLocks noChangeShapeType="1"/>
          </p:cNvSpPr>
          <p:nvPr/>
        </p:nvSpPr>
        <p:spPr bwMode="auto">
          <a:xfrm flipV="1">
            <a:off x="3494088" y="16764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4" name="Line 74"/>
          <p:cNvSpPr>
            <a:spLocks noChangeShapeType="1"/>
          </p:cNvSpPr>
          <p:nvPr/>
        </p:nvSpPr>
        <p:spPr bwMode="auto">
          <a:xfrm>
            <a:off x="3468688" y="18557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5" name="Rectangle 75"/>
          <p:cNvSpPr>
            <a:spLocks noChangeArrowheads="1"/>
          </p:cNvSpPr>
          <p:nvPr/>
        </p:nvSpPr>
        <p:spPr bwMode="auto">
          <a:xfrm>
            <a:off x="2085975" y="156368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(.77)</a:t>
            </a:r>
          </a:p>
        </p:txBody>
      </p:sp>
      <p:sp>
        <p:nvSpPr>
          <p:cNvPr id="194636" name="Rectangle 76"/>
          <p:cNvSpPr>
            <a:spLocks noChangeArrowheads="1"/>
          </p:cNvSpPr>
          <p:nvPr/>
        </p:nvSpPr>
        <p:spPr bwMode="auto">
          <a:xfrm>
            <a:off x="3743325" y="846138"/>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37" name="Rectangle 77"/>
          <p:cNvSpPr>
            <a:spLocks noChangeArrowheads="1"/>
          </p:cNvSpPr>
          <p:nvPr/>
        </p:nvSpPr>
        <p:spPr bwMode="auto">
          <a:xfrm>
            <a:off x="3743325" y="129222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38" name="Rectangle 78"/>
          <p:cNvSpPr>
            <a:spLocks noChangeArrowheads="1"/>
          </p:cNvSpPr>
          <p:nvPr/>
        </p:nvSpPr>
        <p:spPr bwMode="auto">
          <a:xfrm>
            <a:off x="3743325" y="17018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39" name="Rectangle 79"/>
          <p:cNvSpPr>
            <a:spLocks noChangeArrowheads="1"/>
          </p:cNvSpPr>
          <p:nvPr/>
        </p:nvSpPr>
        <p:spPr bwMode="auto">
          <a:xfrm>
            <a:off x="4651375" y="868363"/>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.94(8) + .06(7) = $7.94 mil</a:t>
            </a:r>
          </a:p>
        </p:txBody>
      </p:sp>
      <p:sp>
        <p:nvSpPr>
          <p:cNvPr id="194640" name="Rectangle 80"/>
          <p:cNvSpPr>
            <a:spLocks noChangeArrowheads="1"/>
          </p:cNvSpPr>
          <p:nvPr/>
        </p:nvSpPr>
        <p:spPr bwMode="auto">
          <a:xfrm>
            <a:off x="4651375" y="1460500"/>
            <a:ext cx="3854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.94(14) + .06(5) = $13.46 mil</a:t>
            </a:r>
          </a:p>
        </p:txBody>
      </p:sp>
      <p:sp>
        <p:nvSpPr>
          <p:cNvPr id="194641" name="Rectangle 81"/>
          <p:cNvSpPr>
            <a:spLocks noChangeArrowheads="1"/>
          </p:cNvSpPr>
          <p:nvPr/>
        </p:nvSpPr>
        <p:spPr bwMode="auto">
          <a:xfrm>
            <a:off x="4651375" y="2105025"/>
            <a:ext cx="3938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.94(20) + .06(-9) = </a:t>
            </a:r>
            <a:r>
              <a:rPr lang="en-US" sz="2000">
                <a:effectLst>
                  <a:outerShdw blurRad="38100" dist="38100" dir="2700000" algn="tl">
                    <a:srgbClr val="000000"/>
                  </a:outerShdw>
                </a:effectLst>
              </a:rPr>
              <a:t>$18.26 mil</a:t>
            </a:r>
          </a:p>
        </p:txBody>
      </p:sp>
      <p:sp>
        <p:nvSpPr>
          <p:cNvPr id="194642" name="Oval 82"/>
          <p:cNvSpPr>
            <a:spLocks noChangeArrowheads="1"/>
          </p:cNvSpPr>
          <p:nvPr/>
        </p:nvSpPr>
        <p:spPr bwMode="auto">
          <a:xfrm>
            <a:off x="4171950" y="8636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6</a:t>
            </a:r>
          </a:p>
        </p:txBody>
      </p:sp>
      <p:sp>
        <p:nvSpPr>
          <p:cNvPr id="194643" name="Oval 83"/>
          <p:cNvSpPr>
            <a:spLocks noChangeArrowheads="1"/>
          </p:cNvSpPr>
          <p:nvPr/>
        </p:nvSpPr>
        <p:spPr bwMode="auto">
          <a:xfrm>
            <a:off x="4171950" y="14700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7</a:t>
            </a:r>
          </a:p>
        </p:txBody>
      </p:sp>
      <p:sp>
        <p:nvSpPr>
          <p:cNvPr id="194644" name="Oval 84"/>
          <p:cNvSpPr>
            <a:spLocks noChangeArrowheads="1"/>
          </p:cNvSpPr>
          <p:nvPr/>
        </p:nvSpPr>
        <p:spPr bwMode="auto">
          <a:xfrm>
            <a:off x="4171950" y="20891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8</a:t>
            </a:r>
          </a:p>
        </p:txBody>
      </p:sp>
      <p:sp>
        <p:nvSpPr>
          <p:cNvPr id="194645" name="Oval 85"/>
          <p:cNvSpPr>
            <a:spLocks noChangeArrowheads="1"/>
          </p:cNvSpPr>
          <p:nvPr/>
        </p:nvSpPr>
        <p:spPr bwMode="auto">
          <a:xfrm>
            <a:off x="4171950" y="27352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9</a:t>
            </a:r>
          </a:p>
        </p:txBody>
      </p:sp>
      <p:sp>
        <p:nvSpPr>
          <p:cNvPr id="194646" name="Oval 86"/>
          <p:cNvSpPr>
            <a:spLocks noChangeArrowheads="1"/>
          </p:cNvSpPr>
          <p:nvPr/>
        </p:nvSpPr>
        <p:spPr bwMode="auto">
          <a:xfrm>
            <a:off x="4171950" y="33147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10</a:t>
            </a:r>
          </a:p>
        </p:txBody>
      </p:sp>
      <p:sp>
        <p:nvSpPr>
          <p:cNvPr id="194647" name="Oval 87"/>
          <p:cNvSpPr>
            <a:spLocks noChangeArrowheads="1"/>
          </p:cNvSpPr>
          <p:nvPr/>
        </p:nvSpPr>
        <p:spPr bwMode="auto">
          <a:xfrm>
            <a:off x="4171950" y="38989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11</a:t>
            </a:r>
          </a:p>
        </p:txBody>
      </p:sp>
      <p:sp>
        <p:nvSpPr>
          <p:cNvPr id="194648" name="Rectangle 88"/>
          <p:cNvSpPr>
            <a:spLocks noChangeArrowheads="1"/>
          </p:cNvSpPr>
          <p:nvPr/>
        </p:nvSpPr>
        <p:spPr bwMode="auto">
          <a:xfrm>
            <a:off x="3105150" y="15017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3</a:t>
            </a:r>
          </a:p>
        </p:txBody>
      </p:sp>
      <p:sp>
        <p:nvSpPr>
          <p:cNvPr id="194649" name="Rectangle 89"/>
          <p:cNvSpPr>
            <a:spLocks noChangeArrowheads="1"/>
          </p:cNvSpPr>
          <p:nvPr/>
        </p:nvSpPr>
        <p:spPr bwMode="auto">
          <a:xfrm>
            <a:off x="3105150" y="3394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4</a:t>
            </a:r>
          </a:p>
        </p:txBody>
      </p:sp>
      <p:sp>
        <p:nvSpPr>
          <p:cNvPr id="194650" name="Oval 90"/>
          <p:cNvSpPr>
            <a:spLocks noChangeArrowheads="1"/>
          </p:cNvSpPr>
          <p:nvPr/>
        </p:nvSpPr>
        <p:spPr bwMode="auto">
          <a:xfrm>
            <a:off x="1924050" y="24447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2</a:t>
            </a:r>
          </a:p>
        </p:txBody>
      </p:sp>
      <p:sp>
        <p:nvSpPr>
          <p:cNvPr id="194651" name="Rectangle 91"/>
          <p:cNvSpPr>
            <a:spLocks noChangeArrowheads="1"/>
          </p:cNvSpPr>
          <p:nvPr/>
        </p:nvSpPr>
        <p:spPr bwMode="auto">
          <a:xfrm>
            <a:off x="2073275" y="820738"/>
            <a:ext cx="1433513" cy="7016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$18.26 mil</a:t>
            </a:r>
          </a:p>
        </p:txBody>
      </p:sp>
      <p:sp>
        <p:nvSpPr>
          <p:cNvPr id="194652" name="Rectangle 92"/>
          <p:cNvSpPr>
            <a:spLocks noChangeArrowheads="1"/>
          </p:cNvSpPr>
          <p:nvPr/>
        </p:nvSpPr>
        <p:spPr bwMode="auto">
          <a:xfrm>
            <a:off x="2263775" y="3741738"/>
            <a:ext cx="1306513" cy="7016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$8.15 mil</a:t>
            </a:r>
          </a:p>
        </p:txBody>
      </p:sp>
      <p:sp>
        <p:nvSpPr>
          <p:cNvPr id="194653" name="Rectangle 93"/>
          <p:cNvSpPr>
            <a:spLocks noChangeArrowheads="1"/>
          </p:cNvSpPr>
          <p:nvPr/>
        </p:nvSpPr>
        <p:spPr bwMode="auto">
          <a:xfrm>
            <a:off x="917575" y="2128838"/>
            <a:ext cx="996950" cy="10064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$15.93</a:t>
            </a:r>
          </a:p>
          <a:p>
            <a:pPr marL="114300" lvl="1" algn="l"/>
            <a:r>
              <a:rPr lang="en-US" sz="2000">
                <a:solidFill>
                  <a:srgbClr val="FFFFFF"/>
                </a:solidFill>
                <a:effectLst>
                  <a:outerShdw blurRad="38100" dist="38100" dir="2700000" algn="tl">
                    <a:srgbClr val="000000"/>
                  </a:outerShdw>
                </a:effectLst>
              </a:rPr>
              <a:t>   mil</a:t>
            </a:r>
          </a:p>
        </p:txBody>
      </p:sp>
      <p:sp>
        <p:nvSpPr>
          <p:cNvPr id="194654" name="Rectangle 94"/>
          <p:cNvSpPr>
            <a:spLocks noChangeArrowheads="1"/>
          </p:cNvSpPr>
          <p:nvPr/>
        </p:nvSpPr>
        <p:spPr bwMode="auto">
          <a:xfrm>
            <a:off x="1022350" y="37115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a:t>
            </a:r>
          </a:p>
        </p:txBody>
      </p:sp>
      <p:sp>
        <p:nvSpPr>
          <p:cNvPr id="194655" name="Line 95"/>
          <p:cNvSpPr>
            <a:spLocks noChangeShapeType="1"/>
          </p:cNvSpPr>
          <p:nvPr/>
        </p:nvSpPr>
        <p:spPr bwMode="auto">
          <a:xfrm>
            <a:off x="1392238" y="4060825"/>
            <a:ext cx="1725612" cy="12700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6" name="Line 96"/>
          <p:cNvSpPr>
            <a:spLocks noChangeShapeType="1"/>
          </p:cNvSpPr>
          <p:nvPr/>
        </p:nvSpPr>
        <p:spPr bwMode="auto">
          <a:xfrm flipV="1">
            <a:off x="3468688" y="47640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7" name="Line 97"/>
          <p:cNvSpPr>
            <a:spLocks noChangeShapeType="1"/>
          </p:cNvSpPr>
          <p:nvPr/>
        </p:nvSpPr>
        <p:spPr bwMode="auto">
          <a:xfrm>
            <a:off x="3455988" y="53482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8" name="Line 98"/>
          <p:cNvSpPr>
            <a:spLocks noChangeShapeType="1"/>
          </p:cNvSpPr>
          <p:nvPr/>
        </p:nvSpPr>
        <p:spPr bwMode="auto">
          <a:xfrm>
            <a:off x="3481388" y="5519738"/>
            <a:ext cx="709612" cy="3714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9" name="Rectangle 99"/>
          <p:cNvSpPr>
            <a:spLocks noChangeArrowheads="1"/>
          </p:cNvSpPr>
          <p:nvPr/>
        </p:nvSpPr>
        <p:spPr bwMode="auto">
          <a:xfrm>
            <a:off x="3730625" y="44989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60" name="Rectangle 100"/>
          <p:cNvSpPr>
            <a:spLocks noChangeArrowheads="1"/>
          </p:cNvSpPr>
          <p:nvPr/>
        </p:nvSpPr>
        <p:spPr bwMode="auto">
          <a:xfrm>
            <a:off x="3730625" y="4914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61" name="Rectangle 101"/>
          <p:cNvSpPr>
            <a:spLocks noChangeArrowheads="1"/>
          </p:cNvSpPr>
          <p:nvPr/>
        </p:nvSpPr>
        <p:spPr bwMode="auto">
          <a:xfrm>
            <a:off x="3743325" y="53578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62" name="Rectangle 102"/>
          <p:cNvSpPr>
            <a:spLocks noChangeArrowheads="1"/>
          </p:cNvSpPr>
          <p:nvPr/>
        </p:nvSpPr>
        <p:spPr bwMode="auto">
          <a:xfrm>
            <a:off x="4664075" y="4481513"/>
            <a:ext cx="3346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.8(8) + .2(7) = </a:t>
            </a:r>
            <a:r>
              <a:rPr lang="en-US" sz="2000">
                <a:effectLst>
                  <a:outerShdw blurRad="38100" dist="38100" dir="2700000" algn="tl">
                    <a:srgbClr val="000000"/>
                  </a:outerShdw>
                </a:effectLst>
              </a:rPr>
              <a:t>$7.80 mil</a:t>
            </a:r>
          </a:p>
        </p:txBody>
      </p:sp>
      <p:sp>
        <p:nvSpPr>
          <p:cNvPr id="194663" name="Rectangle 103"/>
          <p:cNvSpPr>
            <a:spLocks noChangeArrowheads="1"/>
          </p:cNvSpPr>
          <p:nvPr/>
        </p:nvSpPr>
        <p:spPr bwMode="auto">
          <a:xfrm>
            <a:off x="4664075" y="5132388"/>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.8(14) + .2(5) = </a:t>
            </a:r>
            <a:r>
              <a:rPr lang="en-US" sz="2000">
                <a:effectLst>
                  <a:outerShdw blurRad="38100" dist="38100" dir="2700000" algn="tl">
                    <a:srgbClr val="000000"/>
                  </a:outerShdw>
                </a:effectLst>
              </a:rPr>
              <a:t>$12.20 mil</a:t>
            </a:r>
          </a:p>
        </p:txBody>
      </p:sp>
      <p:sp>
        <p:nvSpPr>
          <p:cNvPr id="194664" name="Rectangle 104"/>
          <p:cNvSpPr>
            <a:spLocks noChangeArrowheads="1"/>
          </p:cNvSpPr>
          <p:nvPr/>
        </p:nvSpPr>
        <p:spPr bwMode="auto">
          <a:xfrm>
            <a:off x="4664075" y="5697538"/>
            <a:ext cx="3684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.8(20) + .2(-9) = </a:t>
            </a:r>
            <a:r>
              <a:rPr lang="en-US" sz="2000">
                <a:effectLst>
                  <a:outerShdw blurRad="38100" dist="38100" dir="2700000" algn="tl">
                    <a:srgbClr val="000000"/>
                  </a:outerShdw>
                </a:effectLst>
              </a:rPr>
              <a:t>$14.20 mil</a:t>
            </a:r>
          </a:p>
        </p:txBody>
      </p:sp>
      <p:sp>
        <p:nvSpPr>
          <p:cNvPr id="194665" name="Oval 105"/>
          <p:cNvSpPr>
            <a:spLocks noChangeArrowheads="1"/>
          </p:cNvSpPr>
          <p:nvPr/>
        </p:nvSpPr>
        <p:spPr bwMode="auto">
          <a:xfrm>
            <a:off x="4171950" y="45132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12</a:t>
            </a:r>
          </a:p>
        </p:txBody>
      </p:sp>
      <p:sp>
        <p:nvSpPr>
          <p:cNvPr id="194666" name="Oval 106"/>
          <p:cNvSpPr>
            <a:spLocks noChangeArrowheads="1"/>
          </p:cNvSpPr>
          <p:nvPr/>
        </p:nvSpPr>
        <p:spPr bwMode="auto">
          <a:xfrm>
            <a:off x="4171950" y="51435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13</a:t>
            </a:r>
          </a:p>
        </p:txBody>
      </p:sp>
      <p:sp>
        <p:nvSpPr>
          <p:cNvPr id="194667" name="Oval 107"/>
          <p:cNvSpPr>
            <a:spLocks noChangeArrowheads="1"/>
          </p:cNvSpPr>
          <p:nvPr/>
        </p:nvSpPr>
        <p:spPr bwMode="auto">
          <a:xfrm>
            <a:off x="4171950" y="56896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14</a:t>
            </a:r>
          </a:p>
        </p:txBody>
      </p:sp>
      <p:sp>
        <p:nvSpPr>
          <p:cNvPr id="194668" name="Rectangle 108"/>
          <p:cNvSpPr>
            <a:spLocks noChangeArrowheads="1"/>
          </p:cNvSpPr>
          <p:nvPr/>
        </p:nvSpPr>
        <p:spPr bwMode="auto">
          <a:xfrm>
            <a:off x="3105150" y="5172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5</a:t>
            </a:r>
          </a:p>
        </p:txBody>
      </p:sp>
      <p:sp>
        <p:nvSpPr>
          <p:cNvPr id="194669" name="Rectangle 109"/>
          <p:cNvSpPr>
            <a:spLocks noChangeArrowheads="1"/>
          </p:cNvSpPr>
          <p:nvPr/>
        </p:nvSpPr>
        <p:spPr bwMode="auto">
          <a:xfrm>
            <a:off x="1158875" y="5545138"/>
            <a:ext cx="2397125" cy="396875"/>
          </a:xfrm>
          <a:prstGeom prst="rect">
            <a:avLst/>
          </a:prstGeom>
          <a:noFill/>
          <a:ln w="9525">
            <a:noFill/>
            <a:miter lim="800000"/>
            <a:headEnd/>
            <a:tailEnd/>
          </a:ln>
          <a:effectLst/>
        </p:spPr>
        <p:txBody>
          <a:bodyPr wrap="none" lIns="92075" tIns="46038" rIns="92075" bIns="46038">
            <a:spAutoFit/>
          </a:bodyPr>
          <a:lstStyle/>
          <a:p>
            <a:pPr lvl="1" algn="l"/>
            <a:r>
              <a:rPr lang="en-US" sz="2000">
                <a:solidFill>
                  <a:srgbClr val="FFFFFF"/>
                </a:solidFill>
                <a:effectLst>
                  <a:outerShdw blurRad="38100" dist="38100" dir="2700000" algn="tl">
                    <a:srgbClr val="000000"/>
                  </a:outerShdw>
                </a:effectLst>
              </a:rPr>
              <a:t>EV = $14.20 mil</a:t>
            </a:r>
          </a:p>
        </p:txBody>
      </p:sp>
      <p:sp>
        <p:nvSpPr>
          <p:cNvPr id="194670" name="Line 110"/>
          <p:cNvSpPr>
            <a:spLocks noChangeShapeType="1"/>
          </p:cNvSpPr>
          <p:nvPr/>
        </p:nvSpPr>
        <p:spPr bwMode="auto">
          <a:xfrm flipV="1">
            <a:off x="1398588" y="2840038"/>
            <a:ext cx="677862" cy="9048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71" name="Rectangle 111"/>
          <p:cNvSpPr>
            <a:spLocks noChangeArrowheads="1"/>
          </p:cNvSpPr>
          <p:nvPr/>
        </p:nvSpPr>
        <p:spPr bwMode="auto">
          <a:xfrm>
            <a:off x="473075" y="4110038"/>
            <a:ext cx="996950" cy="10064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$15.93</a:t>
            </a:r>
          </a:p>
          <a:p>
            <a:pPr marL="114300" lvl="1" algn="l"/>
            <a:r>
              <a:rPr lang="en-US" sz="2000">
                <a:solidFill>
                  <a:srgbClr val="FFFFFF"/>
                </a:solidFill>
                <a:effectLst>
                  <a:outerShdw blurRad="38100" dist="38100" dir="2700000" algn="tl">
                    <a:srgbClr val="000000"/>
                  </a:outerShdw>
                </a:effectLst>
              </a:rPr>
              <a:t>  mil</a:t>
            </a:r>
          </a:p>
        </p:txBody>
      </p:sp>
      <p:sp>
        <p:nvSpPr>
          <p:cNvPr id="194672" name="Line 112"/>
          <p:cNvSpPr>
            <a:spLocks noChangeShapeType="1"/>
          </p:cNvSpPr>
          <p:nvPr/>
        </p:nvSpPr>
        <p:spPr bwMode="auto">
          <a:xfrm>
            <a:off x="1587500" y="3263900"/>
            <a:ext cx="190500" cy="215900"/>
          </a:xfrm>
          <a:prstGeom prst="line">
            <a:avLst/>
          </a:prstGeom>
          <a:noFill/>
          <a:ln w="38100">
            <a:solidFill>
              <a:schemeClr val="tx1"/>
            </a:solidFill>
            <a:round/>
            <a:headEnd/>
            <a:tailEnd/>
          </a:ln>
          <a:effectLst/>
        </p:spPr>
        <p:txBody>
          <a:bodyPr/>
          <a:lstStyle/>
          <a:p>
            <a:endParaRPr lang="en-US"/>
          </a:p>
        </p:txBody>
      </p:sp>
      <p:sp>
        <p:nvSpPr>
          <p:cNvPr id="194673" name="Line 113"/>
          <p:cNvSpPr>
            <a:spLocks noChangeShapeType="1"/>
          </p:cNvSpPr>
          <p:nvPr/>
        </p:nvSpPr>
        <p:spPr bwMode="auto">
          <a:xfrm flipH="1">
            <a:off x="3670300" y="3429000"/>
            <a:ext cx="25400" cy="215900"/>
          </a:xfrm>
          <a:prstGeom prst="line">
            <a:avLst/>
          </a:prstGeom>
          <a:noFill/>
          <a:ln w="38100">
            <a:solidFill>
              <a:schemeClr val="tx1"/>
            </a:solidFill>
            <a:round/>
            <a:headEnd/>
            <a:tailEnd/>
          </a:ln>
          <a:effectLst/>
        </p:spPr>
        <p:txBody>
          <a:bodyPr/>
          <a:lstStyle/>
          <a:p>
            <a:endParaRPr lang="en-US"/>
          </a:p>
        </p:txBody>
      </p:sp>
      <p:sp>
        <p:nvSpPr>
          <p:cNvPr id="194674" name="Line 114"/>
          <p:cNvSpPr>
            <a:spLocks noChangeShapeType="1"/>
          </p:cNvSpPr>
          <p:nvPr/>
        </p:nvSpPr>
        <p:spPr bwMode="auto">
          <a:xfrm flipV="1">
            <a:off x="3530600" y="1866900"/>
            <a:ext cx="152400" cy="139700"/>
          </a:xfrm>
          <a:prstGeom prst="line">
            <a:avLst/>
          </a:prstGeom>
          <a:noFill/>
          <a:ln w="381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86" name="Rectangle 38"/>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Strategy</a:t>
            </a:r>
          </a:p>
        </p:txBody>
      </p:sp>
      <p:sp>
        <p:nvSpPr>
          <p:cNvPr id="206887" name="Rectangle 39"/>
          <p:cNvSpPr>
            <a:spLocks noChangeArrowheads="1"/>
          </p:cNvSpPr>
          <p:nvPr/>
        </p:nvSpPr>
        <p:spPr bwMode="auto">
          <a:xfrm>
            <a:off x="700088" y="1117600"/>
            <a:ext cx="8140700" cy="26622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PDC’s </a:t>
            </a:r>
            <a:r>
              <a:rPr lang="en-US" sz="2400" u="sng">
                <a:effectLst>
                  <a:outerShdw blurRad="38100" dist="38100" dir="2700000" algn="tl">
                    <a:srgbClr val="000000"/>
                  </a:outerShdw>
                </a:effectLst>
                <a:cs typeface="Times New Roman" pitchFamily="18" charset="0"/>
              </a:rPr>
              <a:t>optimal decision strategy</a:t>
            </a:r>
            <a:r>
              <a:rPr lang="en-US" sz="2400">
                <a:effectLst>
                  <a:outerShdw blurRad="38100" dist="38100" dir="2700000" algn="tl">
                    <a:srgbClr val="000000"/>
                  </a:outerShdw>
                </a:effectLst>
                <a:cs typeface="Times New Roman" pitchFamily="18" charset="0"/>
              </a:rPr>
              <a:t> is:</a:t>
            </a:r>
            <a:r>
              <a:rPr lang="en-US" sz="2400">
                <a:effectLst>
                  <a:outerShdw blurRad="38100" dist="38100" dir="2700000" algn="tl">
                    <a:srgbClr val="000000"/>
                  </a:outerShdw>
                </a:effectLst>
                <a:ea typeface="Calibri" pitchFamily="34" charset="0"/>
                <a:cs typeface="Calibri" pitchFamily="34" charset="0"/>
              </a:rPr>
              <a:t>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Conduct the market research study.</a:t>
            </a:r>
            <a:endParaRPr lang="en-US" sz="2400">
              <a:effectLst>
                <a:outerShdw blurRad="38100" dist="38100" dir="2700000" algn="tl">
                  <a:srgbClr val="000000"/>
                </a:outerShdw>
              </a:effectLst>
              <a:ea typeface="Calibri" pitchFamily="34" charset="0"/>
              <a:cs typeface="Calibri" pitchFamily="34" charset="0"/>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If the market research report is favorable, construct the large condominium complex.</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If the market research report is unfavorable, construct the medium condominium complex.</a:t>
            </a:r>
            <a:endParaRPr lang="en-US" sz="2400">
              <a:effectLst>
                <a:outerShdw blurRad="38100" dist="38100" dir="2700000" algn="tl">
                  <a:srgbClr val="000000"/>
                </a:outerShdw>
              </a:effectLst>
              <a:ea typeface="Calibri" pitchFamily="34" charset="0"/>
              <a:cs typeface="Calibri" pitchFamily="34" charset="0"/>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1955800" y="1631950"/>
            <a:ext cx="5727700" cy="4514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1094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Risk Profile</a:t>
            </a:r>
            <a:endParaRPr lang="en-US" sz="3200">
              <a:solidFill>
                <a:srgbClr val="66FFFF"/>
              </a:solidFill>
              <a:effectLst>
                <a:outerShdw blurRad="38100" dist="38100" dir="2700000" algn="tl">
                  <a:srgbClr val="000000"/>
                </a:outerShdw>
              </a:effectLst>
            </a:endParaRPr>
          </a:p>
        </p:txBody>
      </p:sp>
      <p:sp>
        <p:nvSpPr>
          <p:cNvPr id="210948" name="Rectangle 4"/>
          <p:cNvSpPr>
            <a:spLocks noChangeArrowheads="1"/>
          </p:cNvSpPr>
          <p:nvPr/>
        </p:nvSpPr>
        <p:spPr bwMode="auto">
          <a:xfrm>
            <a:off x="700088" y="1117600"/>
            <a:ext cx="6518275" cy="5159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PDC’s Risk Profile</a:t>
            </a:r>
            <a:endParaRPr lang="en-US" sz="2400">
              <a:effectLst>
                <a:outerShdw blurRad="38100" dist="38100" dir="2700000" algn="tl">
                  <a:srgbClr val="000000"/>
                </a:outerShdw>
              </a:effectLst>
            </a:endParaRPr>
          </a:p>
        </p:txBody>
      </p:sp>
      <p:sp>
        <p:nvSpPr>
          <p:cNvPr id="210949" name="Line 5"/>
          <p:cNvSpPr>
            <a:spLocks noChangeShapeType="1"/>
          </p:cNvSpPr>
          <p:nvPr/>
        </p:nvSpPr>
        <p:spPr bwMode="auto">
          <a:xfrm>
            <a:off x="3251200" y="19240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0" name="Line 6"/>
          <p:cNvSpPr>
            <a:spLocks noChangeShapeType="1"/>
          </p:cNvSpPr>
          <p:nvPr/>
        </p:nvSpPr>
        <p:spPr bwMode="auto">
          <a:xfrm>
            <a:off x="3251200" y="50990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1" name="Line 7"/>
          <p:cNvSpPr>
            <a:spLocks noChangeShapeType="1"/>
          </p:cNvSpPr>
          <p:nvPr/>
        </p:nvSpPr>
        <p:spPr bwMode="auto">
          <a:xfrm>
            <a:off x="3136900" y="45339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2" name="Line 8"/>
          <p:cNvSpPr>
            <a:spLocks noChangeShapeType="1"/>
          </p:cNvSpPr>
          <p:nvPr/>
        </p:nvSpPr>
        <p:spPr bwMode="auto">
          <a:xfrm>
            <a:off x="3136900" y="39433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3" name="Line 9"/>
          <p:cNvSpPr>
            <a:spLocks noChangeShapeType="1"/>
          </p:cNvSpPr>
          <p:nvPr/>
        </p:nvSpPr>
        <p:spPr bwMode="auto">
          <a:xfrm>
            <a:off x="3117850" y="33528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4" name="Line 10"/>
          <p:cNvSpPr>
            <a:spLocks noChangeShapeType="1"/>
          </p:cNvSpPr>
          <p:nvPr/>
        </p:nvSpPr>
        <p:spPr bwMode="auto">
          <a:xfrm>
            <a:off x="3136900" y="27622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5" name="Line 11"/>
          <p:cNvSpPr>
            <a:spLocks noChangeShapeType="1"/>
          </p:cNvSpPr>
          <p:nvPr/>
        </p:nvSpPr>
        <p:spPr bwMode="auto">
          <a:xfrm>
            <a:off x="3136900" y="21907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6" name="Rectangle 12"/>
          <p:cNvSpPr>
            <a:spLocks noChangeArrowheads="1"/>
          </p:cNvSpPr>
          <p:nvPr/>
        </p:nvSpPr>
        <p:spPr bwMode="auto">
          <a:xfrm>
            <a:off x="2625725" y="43354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.20</a:t>
            </a:r>
          </a:p>
        </p:txBody>
      </p:sp>
      <p:sp>
        <p:nvSpPr>
          <p:cNvPr id="210957" name="Rectangle 13"/>
          <p:cNvSpPr>
            <a:spLocks noChangeArrowheads="1"/>
          </p:cNvSpPr>
          <p:nvPr/>
        </p:nvSpPr>
        <p:spPr bwMode="auto">
          <a:xfrm>
            <a:off x="2625725" y="37639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.40</a:t>
            </a:r>
          </a:p>
        </p:txBody>
      </p:sp>
      <p:sp>
        <p:nvSpPr>
          <p:cNvPr id="210958" name="Rectangle 14"/>
          <p:cNvSpPr>
            <a:spLocks noChangeArrowheads="1"/>
          </p:cNvSpPr>
          <p:nvPr/>
        </p:nvSpPr>
        <p:spPr bwMode="auto">
          <a:xfrm>
            <a:off x="2625725" y="31543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.60</a:t>
            </a:r>
          </a:p>
        </p:txBody>
      </p:sp>
      <p:sp>
        <p:nvSpPr>
          <p:cNvPr id="210959" name="Rectangle 15"/>
          <p:cNvSpPr>
            <a:spLocks noChangeArrowheads="1"/>
          </p:cNvSpPr>
          <p:nvPr/>
        </p:nvSpPr>
        <p:spPr bwMode="auto">
          <a:xfrm>
            <a:off x="2625725" y="25638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.80</a:t>
            </a:r>
          </a:p>
        </p:txBody>
      </p:sp>
      <p:sp>
        <p:nvSpPr>
          <p:cNvPr id="210960" name="Rectangle 16"/>
          <p:cNvSpPr>
            <a:spLocks noChangeArrowheads="1"/>
          </p:cNvSpPr>
          <p:nvPr/>
        </p:nvSpPr>
        <p:spPr bwMode="auto">
          <a:xfrm>
            <a:off x="2505075" y="2011363"/>
            <a:ext cx="628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1.00</a:t>
            </a:r>
          </a:p>
        </p:txBody>
      </p:sp>
      <p:sp>
        <p:nvSpPr>
          <p:cNvPr id="210961" name="Line 17"/>
          <p:cNvSpPr>
            <a:spLocks noChangeShapeType="1"/>
          </p:cNvSpPr>
          <p:nvPr/>
        </p:nvSpPr>
        <p:spPr bwMode="auto">
          <a:xfrm flipV="1">
            <a:off x="3806825" y="4954588"/>
            <a:ext cx="0" cy="1397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2" name="Line 18"/>
          <p:cNvSpPr>
            <a:spLocks noChangeShapeType="1"/>
          </p:cNvSpPr>
          <p:nvPr/>
        </p:nvSpPr>
        <p:spPr bwMode="auto">
          <a:xfrm flipH="1" flipV="1">
            <a:off x="53721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3" name="Line 19"/>
          <p:cNvSpPr>
            <a:spLocks noChangeShapeType="1"/>
          </p:cNvSpPr>
          <p:nvPr/>
        </p:nvSpPr>
        <p:spPr bwMode="auto">
          <a:xfrm flipH="1" flipV="1">
            <a:off x="6194425" y="2998788"/>
            <a:ext cx="0" cy="20955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4" name="Rectangle 20"/>
          <p:cNvSpPr>
            <a:spLocks noChangeArrowheads="1"/>
          </p:cNvSpPr>
          <p:nvPr/>
        </p:nvSpPr>
        <p:spPr bwMode="auto">
          <a:xfrm>
            <a:off x="3375025" y="5186363"/>
            <a:ext cx="30194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   -5     0    5   10  15   20</a:t>
            </a:r>
          </a:p>
        </p:txBody>
      </p:sp>
      <p:sp>
        <p:nvSpPr>
          <p:cNvPr id="210965" name="Rectangle 21"/>
          <p:cNvSpPr>
            <a:spLocks noChangeArrowheads="1"/>
          </p:cNvSpPr>
          <p:nvPr/>
        </p:nvSpPr>
        <p:spPr bwMode="auto">
          <a:xfrm rot="16200000">
            <a:off x="1645444" y="3182144"/>
            <a:ext cx="1433513"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210966" name="Rectangle 22"/>
          <p:cNvSpPr>
            <a:spLocks noChangeArrowheads="1"/>
          </p:cNvSpPr>
          <p:nvPr/>
        </p:nvSpPr>
        <p:spPr bwMode="auto">
          <a:xfrm rot="21571675">
            <a:off x="3736975" y="5640388"/>
            <a:ext cx="21558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Profit ($ millions)</a:t>
            </a:r>
          </a:p>
        </p:txBody>
      </p:sp>
      <p:sp>
        <p:nvSpPr>
          <p:cNvPr id="210967" name="Line 23"/>
          <p:cNvSpPr>
            <a:spLocks noChangeShapeType="1"/>
          </p:cNvSpPr>
          <p:nvPr/>
        </p:nvSpPr>
        <p:spPr bwMode="auto">
          <a:xfrm flipH="1" flipV="1">
            <a:off x="413385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8" name="Line 24"/>
          <p:cNvSpPr>
            <a:spLocks noChangeShapeType="1"/>
          </p:cNvSpPr>
          <p:nvPr/>
        </p:nvSpPr>
        <p:spPr bwMode="auto">
          <a:xfrm flipH="1" flipV="1">
            <a:off x="37385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9" name="Line 25"/>
          <p:cNvSpPr>
            <a:spLocks noChangeShapeType="1"/>
          </p:cNvSpPr>
          <p:nvPr/>
        </p:nvSpPr>
        <p:spPr bwMode="auto">
          <a:xfrm flipH="1" flipV="1">
            <a:off x="4562475"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0" name="Line 26"/>
          <p:cNvSpPr>
            <a:spLocks noChangeShapeType="1"/>
          </p:cNvSpPr>
          <p:nvPr/>
        </p:nvSpPr>
        <p:spPr bwMode="auto">
          <a:xfrm flipH="1" flipV="1">
            <a:off x="57832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1" name="Line 27"/>
          <p:cNvSpPr>
            <a:spLocks noChangeShapeType="1"/>
          </p:cNvSpPr>
          <p:nvPr/>
        </p:nvSpPr>
        <p:spPr bwMode="auto">
          <a:xfrm flipH="1" flipV="1">
            <a:off x="49657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2" name="Line 28"/>
          <p:cNvSpPr>
            <a:spLocks noChangeShapeType="1"/>
          </p:cNvSpPr>
          <p:nvPr/>
        </p:nvSpPr>
        <p:spPr bwMode="auto">
          <a:xfrm flipH="1" flipV="1">
            <a:off x="61896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3" name="Rectangle 29"/>
          <p:cNvSpPr>
            <a:spLocks noChangeArrowheads="1"/>
          </p:cNvSpPr>
          <p:nvPr/>
        </p:nvSpPr>
        <p:spPr bwMode="auto">
          <a:xfrm>
            <a:off x="5927725" y="25955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.72</a:t>
            </a:r>
          </a:p>
        </p:txBody>
      </p:sp>
      <p:sp>
        <p:nvSpPr>
          <p:cNvPr id="210974" name="Rectangle 30"/>
          <p:cNvSpPr>
            <a:spLocks noChangeArrowheads="1"/>
          </p:cNvSpPr>
          <p:nvPr/>
        </p:nvSpPr>
        <p:spPr bwMode="auto">
          <a:xfrm>
            <a:off x="5419725" y="44434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.08</a:t>
            </a:r>
          </a:p>
        </p:txBody>
      </p:sp>
      <p:sp>
        <p:nvSpPr>
          <p:cNvPr id="210975" name="Rectangle 31"/>
          <p:cNvSpPr>
            <a:spLocks noChangeArrowheads="1"/>
          </p:cNvSpPr>
          <p:nvPr/>
        </p:nvSpPr>
        <p:spPr bwMode="auto">
          <a:xfrm>
            <a:off x="4695825" y="42783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.15</a:t>
            </a:r>
          </a:p>
        </p:txBody>
      </p:sp>
      <p:sp>
        <p:nvSpPr>
          <p:cNvPr id="210976" name="Rectangle 32"/>
          <p:cNvSpPr>
            <a:spLocks noChangeArrowheads="1"/>
          </p:cNvSpPr>
          <p:nvPr/>
        </p:nvSpPr>
        <p:spPr bwMode="auto">
          <a:xfrm>
            <a:off x="3540125" y="45577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.05</a:t>
            </a:r>
          </a:p>
        </p:txBody>
      </p:sp>
      <p:sp>
        <p:nvSpPr>
          <p:cNvPr id="210977" name="Line 33"/>
          <p:cNvSpPr>
            <a:spLocks noChangeShapeType="1"/>
          </p:cNvSpPr>
          <p:nvPr/>
        </p:nvSpPr>
        <p:spPr bwMode="auto">
          <a:xfrm flipV="1">
            <a:off x="4962525" y="4675188"/>
            <a:ext cx="0" cy="4191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8" name="Line 34"/>
          <p:cNvSpPr>
            <a:spLocks noChangeShapeType="1"/>
          </p:cNvSpPr>
          <p:nvPr/>
        </p:nvSpPr>
        <p:spPr bwMode="auto">
          <a:xfrm flipV="1">
            <a:off x="5699125" y="4840288"/>
            <a:ext cx="0" cy="2540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0263" y="114300"/>
            <a:ext cx="7475537" cy="681038"/>
          </a:xfrm>
          <a:noFill/>
          <a:ln/>
        </p:spPr>
        <p:txBody>
          <a:bodyPr lIns="92075" tIns="46038" rIns="92075" bIns="46038"/>
          <a:lstStyle/>
          <a:p>
            <a:r>
              <a:rPr lang="en-US"/>
              <a:t>Problem Formulation</a:t>
            </a:r>
          </a:p>
        </p:txBody>
      </p:sp>
      <p:sp>
        <p:nvSpPr>
          <p:cNvPr id="8195" name="Rectangle 3"/>
          <p:cNvSpPr>
            <a:spLocks noGrp="1" noChangeArrowheads="1"/>
          </p:cNvSpPr>
          <p:nvPr>
            <p:ph type="body" idx="1"/>
          </p:nvPr>
        </p:nvSpPr>
        <p:spPr>
          <a:xfrm>
            <a:off x="700088" y="1106488"/>
            <a:ext cx="7566025" cy="3602037"/>
          </a:xfrm>
          <a:noFill/>
          <a:ln/>
        </p:spPr>
        <p:txBody>
          <a:bodyPr lIns="92075" tIns="46038" rIns="92075" bIns="46038"/>
          <a:lstStyle/>
          <a:p>
            <a:r>
              <a:rPr lang="en-US"/>
              <a:t>A decision problem is characterized by decision alternatives, states of nature, and resulting payoffs.</a:t>
            </a:r>
          </a:p>
          <a:p>
            <a:r>
              <a:rPr lang="en-US"/>
              <a:t>The </a:t>
            </a:r>
            <a:r>
              <a:rPr lang="en-US" u="sng"/>
              <a:t>decision alternatives</a:t>
            </a:r>
            <a:r>
              <a:rPr lang="en-US"/>
              <a:t> are the different possible strategies the decision maker can employ.</a:t>
            </a:r>
          </a:p>
          <a:p>
            <a:r>
              <a:rPr lang="en-US"/>
              <a:t>The </a:t>
            </a:r>
            <a:r>
              <a:rPr lang="en-US" u="sng"/>
              <a:t>states of nature</a:t>
            </a:r>
            <a:r>
              <a:rPr lang="en-US"/>
              <a:t> refer to future events, not under the control of the decision maker, which may occur.  States of nature should be defined so that they are mutually exclusive and collectively exhaustive.</a:t>
            </a:r>
            <a:endParaRPr lang="en-US" b="1"/>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2075" tIns="46038" rIns="92075" bIns="46038"/>
          <a:lstStyle/>
          <a:p>
            <a:r>
              <a:rPr lang="en-US"/>
              <a:t>Expected Value of Sample Information</a:t>
            </a:r>
          </a:p>
        </p:txBody>
      </p:sp>
      <p:sp>
        <p:nvSpPr>
          <p:cNvPr id="53251" name="Rectangle 3"/>
          <p:cNvSpPr>
            <a:spLocks noGrp="1" noChangeArrowheads="1"/>
          </p:cNvSpPr>
          <p:nvPr>
            <p:ph type="body" idx="1"/>
          </p:nvPr>
        </p:nvSpPr>
        <p:spPr>
          <a:xfrm>
            <a:off x="690563" y="1114425"/>
            <a:ext cx="7456487" cy="5068888"/>
          </a:xfrm>
          <a:noFill/>
          <a:ln/>
        </p:spPr>
        <p:txBody>
          <a:bodyPr lIns="92075" tIns="46038" rIns="92075" bIns="46038"/>
          <a:lstStyle/>
          <a:p>
            <a:r>
              <a:rPr lang="en-US"/>
              <a:t>The </a:t>
            </a:r>
            <a:r>
              <a:rPr lang="en-US" u="sng"/>
              <a:t>expected value of sample information</a:t>
            </a:r>
            <a:r>
              <a:rPr lang="en-US"/>
              <a:t> (EVSI) is the additional expected profit possible through knowledge of the sample or survey information.</a:t>
            </a:r>
          </a:p>
          <a:p>
            <a:r>
              <a:rPr lang="en-US">
                <a:cs typeface="Times New Roman" pitchFamily="18" charset="0"/>
              </a:rPr>
              <a:t>The expected value associated with the market research study is $15.93.</a:t>
            </a:r>
          </a:p>
          <a:p>
            <a:r>
              <a:rPr lang="en-US">
                <a:cs typeface="Times New Roman" pitchFamily="18" charset="0"/>
              </a:rPr>
              <a:t>The best expected value if the market research study is </a:t>
            </a:r>
            <a:r>
              <a:rPr lang="en-US" i="1">
                <a:cs typeface="Times New Roman" pitchFamily="18" charset="0"/>
              </a:rPr>
              <a:t>not</a:t>
            </a:r>
            <a:r>
              <a:rPr lang="en-US">
                <a:cs typeface="Times New Roman" pitchFamily="18" charset="0"/>
              </a:rPr>
              <a:t> undertaken is $14.20.</a:t>
            </a:r>
          </a:p>
          <a:p>
            <a:r>
              <a:rPr lang="en-US">
                <a:cs typeface="Times New Roman" pitchFamily="18" charset="0"/>
              </a:rPr>
              <a:t>We can conclude that the difference, $15.93 </a:t>
            </a:r>
            <a:r>
              <a:rPr lang="en-US">
                <a:ea typeface="Calibri" pitchFamily="34" charset="0"/>
                <a:cs typeface="Calibri" pitchFamily="34" charset="0"/>
                <a:sym typeface="Symbol" pitchFamily="18" charset="2"/>
              </a:rPr>
              <a:t></a:t>
            </a:r>
            <a:r>
              <a:rPr lang="en-US">
                <a:cs typeface="Times New Roman" pitchFamily="18" charset="0"/>
              </a:rPr>
              <a:t> $14.20 = $1.73, is the </a:t>
            </a:r>
            <a:r>
              <a:rPr lang="en-US" u="sng">
                <a:cs typeface="Times New Roman" pitchFamily="18" charset="0"/>
              </a:rPr>
              <a:t>expected value of sample information</a:t>
            </a:r>
            <a:r>
              <a:rPr lang="en-US" b="1">
                <a:cs typeface="Times New Roman" pitchFamily="18" charset="0"/>
              </a:rPr>
              <a:t>.</a:t>
            </a:r>
            <a:r>
              <a:rPr lang="en-US"/>
              <a:t> </a:t>
            </a:r>
          </a:p>
          <a:p>
            <a:r>
              <a:rPr lang="en-US">
                <a:cs typeface="Times New Roman" pitchFamily="18" charset="0"/>
              </a:rPr>
              <a:t>Conducting the market research study adds $1.73 million to the PDC expected value.</a:t>
            </a:r>
            <a:r>
              <a:rPr lang="en-US">
                <a:latin typeface="Times New Roman" pitchFamily="18" charset="0"/>
                <a:cs typeface="Times New Roman" pitchFamily="18" charset="0"/>
              </a:rPr>
              <a:t> </a:t>
            </a:r>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2075" tIns="46038" rIns="92075" bIns="46038"/>
          <a:lstStyle/>
          <a:p>
            <a:r>
              <a:rPr lang="en-US"/>
              <a:t>Efficiency of Sample Information</a:t>
            </a:r>
          </a:p>
        </p:txBody>
      </p:sp>
      <p:sp>
        <p:nvSpPr>
          <p:cNvPr id="57347" name="Rectangle 3"/>
          <p:cNvSpPr>
            <a:spLocks noGrp="1" noChangeArrowheads="1"/>
          </p:cNvSpPr>
          <p:nvPr>
            <p:ph type="body" idx="1"/>
          </p:nvPr>
        </p:nvSpPr>
        <p:spPr>
          <a:xfrm>
            <a:off x="700088" y="1117600"/>
            <a:ext cx="7886700" cy="1773238"/>
          </a:xfrm>
          <a:noFill/>
          <a:ln/>
        </p:spPr>
        <p:txBody>
          <a:bodyPr lIns="92075" tIns="46038" rIns="92075" bIns="46038"/>
          <a:lstStyle/>
          <a:p>
            <a:r>
              <a:rPr lang="en-US" u="sng"/>
              <a:t>Efficiency of sample information</a:t>
            </a:r>
            <a:r>
              <a:rPr lang="en-US"/>
              <a:t> is the ratio of EVSI to EVPI. </a:t>
            </a:r>
          </a:p>
          <a:p>
            <a:r>
              <a:rPr lang="en-US"/>
              <a:t>As the EVPI provides an upper bound for the EVSI, efficiency is always a number between 0 and 1.</a:t>
            </a:r>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lIns="92075" tIns="46038" rIns="92075" bIns="46038"/>
          <a:lstStyle/>
          <a:p>
            <a:r>
              <a:rPr lang="en-US"/>
              <a:t>Efficiency of Sample Information</a:t>
            </a:r>
          </a:p>
        </p:txBody>
      </p:sp>
      <p:sp>
        <p:nvSpPr>
          <p:cNvPr id="73731" name="Rectangle 3"/>
          <p:cNvSpPr>
            <a:spLocks noGrp="1" noChangeArrowheads="1"/>
          </p:cNvSpPr>
          <p:nvPr>
            <p:ph type="body" idx="1"/>
          </p:nvPr>
        </p:nvSpPr>
        <p:spPr>
          <a:xfrm>
            <a:off x="687388" y="1104900"/>
            <a:ext cx="8191500" cy="3068638"/>
          </a:xfrm>
          <a:noFill/>
          <a:ln/>
        </p:spPr>
        <p:txBody>
          <a:bodyPr lIns="92075" tIns="46038" rIns="92075" bIns="46038"/>
          <a:lstStyle/>
          <a:p>
            <a:pPr>
              <a:buFont typeface="Monotype Sorts" pitchFamily="2" charset="2"/>
              <a:buNone/>
            </a:pPr>
            <a:r>
              <a:rPr lang="en-US"/>
              <a:t>	The efficiency of the survey:</a:t>
            </a:r>
          </a:p>
          <a:p>
            <a:pPr>
              <a:buFont typeface="Monotype Sorts" pitchFamily="2" charset="2"/>
              <a:buNone/>
            </a:pPr>
            <a:endParaRPr lang="en-US" sz="1200"/>
          </a:p>
          <a:p>
            <a:pPr>
              <a:buFont typeface="Monotype Sorts" pitchFamily="2" charset="2"/>
              <a:buNone/>
            </a:pPr>
            <a:r>
              <a:rPr lang="en-US"/>
              <a:t>            E = (EVSI/EVPI) X 100</a:t>
            </a:r>
          </a:p>
          <a:p>
            <a:pPr>
              <a:buFont typeface="Monotype Sorts" pitchFamily="2" charset="2"/>
              <a:buNone/>
            </a:pPr>
            <a:r>
              <a:rPr lang="en-US"/>
              <a:t>               =  [($1.73 mil)/($3.20 mil)] X 100</a:t>
            </a:r>
          </a:p>
          <a:p>
            <a:pPr>
              <a:buFont typeface="Monotype Sorts" pitchFamily="2" charset="2"/>
              <a:buNone/>
            </a:pPr>
            <a:r>
              <a:rPr lang="en-US"/>
              <a:t>               =  54.1%</a:t>
            </a:r>
          </a:p>
          <a:p>
            <a:pPr>
              <a:buFont typeface="Monotype Sorts" pitchFamily="2" charset="2"/>
              <a:buNone/>
            </a:pPr>
            <a:endParaRPr lang="en-US" sz="1200"/>
          </a:p>
          <a:p>
            <a:pPr>
              <a:buFont typeface="Monotype Sorts" pitchFamily="2" charset="2"/>
              <a:buNone/>
            </a:pPr>
            <a:r>
              <a:rPr lang="en-US"/>
              <a:t>	T</a:t>
            </a:r>
            <a:r>
              <a:rPr lang="en-US">
                <a:latin typeface="Times New Roman" pitchFamily="18" charset="0"/>
                <a:cs typeface="Times New Roman" pitchFamily="18" charset="0"/>
              </a:rPr>
              <a:t>he information from the market research study is 54.1% as efficient as perfect information</a:t>
            </a:r>
            <a:r>
              <a:rPr lang="en-US"/>
              <a:t>.</a:t>
            </a:r>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graphicFrame>
        <p:nvGraphicFramePr>
          <p:cNvPr id="214068" name="Group 52"/>
          <p:cNvGraphicFramePr>
            <a:graphicFrameLocks noGrp="1"/>
          </p:cNvGraphicFramePr>
          <p:nvPr/>
        </p:nvGraphicFramePr>
        <p:xfrm>
          <a:off x="952500" y="2501900"/>
          <a:ext cx="7277100" cy="2159000"/>
        </p:xfrm>
        <a:graphic>
          <a:graphicData uri="http://schemas.openxmlformats.org/drawingml/2006/table">
            <a:tbl>
              <a:tblPr/>
              <a:tblGrid>
                <a:gridCol w="2705100"/>
                <a:gridCol w="2120900"/>
                <a:gridCol w="2451100"/>
              </a:tblGrid>
              <a:tr h="4953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gridSpan="2">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Market Research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hMerge="1">
                  <a:txBody>
                    <a:bodyPr/>
                    <a:lstStyle/>
                    <a:p>
                      <a:endParaRPr lang="en-US"/>
                    </a:p>
                  </a:txBody>
                  <a:tcPr/>
                </a:tc>
              </a:tr>
              <a:tr h="5334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State of 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Favorable,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Unfavorable,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715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Strong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588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Weak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bl>
          </a:graphicData>
        </a:graphic>
      </p:graphicFrame>
      <p:sp>
        <p:nvSpPr>
          <p:cNvPr id="214069" name="Rectangle 53"/>
          <p:cNvSpPr>
            <a:spLocks noChangeArrowheads="1"/>
          </p:cNvSpPr>
          <p:nvPr/>
        </p:nvSpPr>
        <p:spPr bwMode="auto">
          <a:xfrm>
            <a:off x="700088" y="1117600"/>
            <a:ext cx="7886700" cy="131603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We will need conditional probabilities for all sample outcomes given all states of nature, that is,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F</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1</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F</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2</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U</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1</a:t>
            </a:r>
            <a:r>
              <a:rPr lang="en-US" sz="2400">
                <a:effectLst>
                  <a:outerShdw blurRad="38100" dist="38100" dir="2700000" algn="tl">
                    <a:srgbClr val="000000"/>
                  </a:outerShdw>
                </a:effectLst>
                <a:cs typeface="Times New Roman" pitchFamily="18" charset="0"/>
              </a:rPr>
              <a:t>), and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U</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2</a:t>
            </a:r>
            <a:r>
              <a:rPr lang="en-US" sz="2400">
                <a:effectLst>
                  <a:outerShdw blurRad="38100" dist="38100" dir="2700000" algn="tl">
                    <a:srgbClr val="000000"/>
                  </a:outerShdw>
                </a:effectLst>
                <a:cs typeface="Times New Roman" pitchFamily="18" charset="0"/>
              </a:rPr>
              <a:t>).</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sp>
        <p:nvSpPr>
          <p:cNvPr id="176131" name="Rectangle 3"/>
          <p:cNvSpPr>
            <a:spLocks noChangeArrowheads="1"/>
          </p:cNvSpPr>
          <p:nvPr/>
        </p:nvSpPr>
        <p:spPr bwMode="auto">
          <a:xfrm>
            <a:off x="698500" y="1109663"/>
            <a:ext cx="8101013" cy="25606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1:</a:t>
            </a:r>
          </a:p>
          <a:p>
            <a:pPr marL="742950" lvl="1" indent="-285750" algn="l">
              <a:spcBef>
                <a:spcPct val="20000"/>
              </a:spcBef>
              <a:buClr>
                <a:srgbClr val="66FFFF"/>
              </a:buClr>
              <a:buSzPct val="125000"/>
            </a:pPr>
            <a:r>
              <a:rPr lang="en-US" sz="2400">
                <a:effectLst>
                  <a:outerShdw blurRad="38100" dist="38100" dir="2700000" algn="tl">
                    <a:srgbClr val="000000"/>
                  </a:outerShdw>
                </a:effectLst>
              </a:rPr>
              <a:t>		    For each state of nature, multiply the prior probability by its conditional probability for the indicator -- this gives the </a:t>
            </a:r>
            <a:r>
              <a:rPr lang="en-US" sz="2400" u="sng">
                <a:effectLst>
                  <a:outerShdw blurRad="38100" dist="38100" dir="2700000" algn="tl">
                    <a:srgbClr val="000000"/>
                  </a:outerShdw>
                </a:effectLst>
              </a:rPr>
              <a:t>joint probabilities</a:t>
            </a:r>
            <a:r>
              <a:rPr lang="en-US" sz="2400">
                <a:effectLst>
                  <a:outerShdw blurRad="38100" dist="38100" dir="2700000" algn="tl">
                    <a:srgbClr val="000000"/>
                  </a:outerShdw>
                </a:effectLst>
              </a:rPr>
              <a:t> for the states and indicator.</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sp>
        <p:nvSpPr>
          <p:cNvPr id="177155" name="Rectangle 3"/>
          <p:cNvSpPr>
            <a:spLocks noChangeArrowheads="1"/>
          </p:cNvSpPr>
          <p:nvPr/>
        </p:nvSpPr>
        <p:spPr bwMode="auto">
          <a:xfrm>
            <a:off x="698500" y="1109663"/>
            <a:ext cx="7974013" cy="3386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2:</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pPr>
            <a:r>
              <a:rPr lang="en-US" sz="2400">
                <a:effectLst>
                  <a:outerShdw blurRad="38100" dist="38100" dir="2700000" algn="tl">
                    <a:srgbClr val="000000"/>
                  </a:outerShdw>
                </a:effectLst>
              </a:rPr>
              <a:t>		    Sum these joint probabilities over all states -- this gives the </a:t>
            </a:r>
            <a:r>
              <a:rPr lang="en-US" sz="2400" u="sng">
                <a:effectLst>
                  <a:outerShdw blurRad="38100" dist="38100" dir="2700000" algn="tl">
                    <a:srgbClr val="000000"/>
                  </a:outerShdw>
                </a:effectLst>
              </a:rPr>
              <a:t>marginal probability</a:t>
            </a:r>
            <a:r>
              <a:rPr lang="en-US" sz="2400">
                <a:effectLst>
                  <a:outerShdw blurRad="38100" dist="38100" dir="2700000" algn="tl">
                    <a:srgbClr val="000000"/>
                  </a:outerShdw>
                </a:effectLst>
              </a:rPr>
              <a:t> for the indicator.</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3:</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pPr>
            <a:r>
              <a:rPr lang="en-US" sz="2400">
                <a:effectLst>
                  <a:outerShdw blurRad="38100" dist="38100" dir="2700000" algn="tl">
                    <a:srgbClr val="000000"/>
                  </a:outerShdw>
                </a:effectLst>
              </a:rPr>
              <a:t>		    For each state, divide its joint probability by the marginal probability for the indicator -- this gives the posterior probability distribution.</a:t>
            </a: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831850" y="21113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Bayes’ Theorem and Posterior Probabilities</a:t>
            </a:r>
          </a:p>
        </p:txBody>
      </p:sp>
      <p:sp>
        <p:nvSpPr>
          <p:cNvPr id="196611" name="Rectangle 3"/>
          <p:cNvSpPr>
            <a:spLocks noChangeArrowheads="1"/>
          </p:cNvSpPr>
          <p:nvPr/>
        </p:nvSpPr>
        <p:spPr bwMode="auto">
          <a:xfrm>
            <a:off x="698500" y="1135063"/>
            <a:ext cx="8005763" cy="4497387"/>
          </a:xfrm>
          <a:prstGeom prst="rect">
            <a:avLst/>
          </a:prstGeom>
          <a:noFill/>
          <a:ln w="12700">
            <a:noFill/>
            <a:miter lim="800000"/>
            <a:headEnd/>
            <a:tailEnd/>
          </a:ln>
          <a:effectLst/>
        </p:spPr>
        <p:txBody>
          <a:bodyPr lIns="92075" tIns="46038" rIns="92075" bIns="46038"/>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Knowledge of sample (survey) information can be used to revise the probability estimates for the states of nature.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Prior to obtaining this information, the probability estimates for the states of nature are called </a:t>
            </a:r>
            <a:r>
              <a:rPr lang="en-US" sz="2400" u="sng">
                <a:effectLst>
                  <a:outerShdw blurRad="38100" dist="38100" dir="2700000" algn="tl">
                    <a:srgbClr val="000000"/>
                  </a:outerShdw>
                </a:effectLst>
              </a:rPr>
              <a:t>prior probabilities</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With knowledge of </a:t>
            </a:r>
            <a:r>
              <a:rPr lang="en-US" sz="2400" u="sng">
                <a:effectLst>
                  <a:outerShdw blurRad="38100" dist="38100" dir="2700000" algn="tl">
                    <a:srgbClr val="000000"/>
                  </a:outerShdw>
                </a:effectLst>
              </a:rPr>
              <a:t>conditional probabilities</a:t>
            </a:r>
            <a:r>
              <a:rPr lang="en-US" sz="2400">
                <a:effectLst>
                  <a:outerShdw blurRad="38100" dist="38100" dir="2700000" algn="tl">
                    <a:srgbClr val="000000"/>
                  </a:outerShdw>
                </a:effectLst>
              </a:rPr>
              <a:t> for the outcomes or indicators of the sample or survey information, these prior probabilities can be revised by employing </a:t>
            </a:r>
            <a:r>
              <a:rPr lang="en-US" sz="2400" u="sng">
                <a:effectLst>
                  <a:outerShdw blurRad="38100" dist="38100" dir="2700000" algn="tl">
                    <a:srgbClr val="000000"/>
                  </a:outerShdw>
                </a:effectLst>
              </a:rPr>
              <a:t>Bayes' Theorem</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outcomes of this analysis are called </a:t>
            </a:r>
            <a:r>
              <a:rPr lang="en-US" sz="2400" u="sng">
                <a:effectLst>
                  <a:outerShdw blurRad="38100" dist="38100" dir="2700000" algn="tl">
                    <a:srgbClr val="000000"/>
                  </a:outerShdw>
                </a:effectLst>
              </a:rPr>
              <a:t>posterior probabilities</a:t>
            </a:r>
            <a:r>
              <a:rPr lang="en-US" sz="2400">
                <a:effectLst>
                  <a:outerShdw blurRad="38100" dist="38100" dir="2700000" algn="tl">
                    <a:srgbClr val="000000"/>
                  </a:outerShdw>
                </a:effectLst>
              </a:rPr>
              <a:t> or </a:t>
            </a:r>
            <a:r>
              <a:rPr lang="en-US" sz="2400" u="sng">
                <a:effectLst>
                  <a:outerShdw blurRad="38100" dist="38100" dir="2700000" algn="tl">
                    <a:srgbClr val="000000"/>
                  </a:outerShdw>
                </a:effectLst>
              </a:rPr>
              <a:t>branch probabilities</a:t>
            </a:r>
            <a:r>
              <a:rPr lang="en-US" sz="2400">
                <a:effectLst>
                  <a:outerShdw blurRad="38100" dist="38100" dir="2700000" algn="tl">
                    <a:srgbClr val="000000"/>
                  </a:outerShdw>
                </a:effectLst>
              </a:rPr>
              <a:t> for decision trees.</a:t>
            </a: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Posterior Probabilities</a:t>
            </a:r>
          </a:p>
        </p:txBody>
      </p:sp>
      <p:sp>
        <p:nvSpPr>
          <p:cNvPr id="197635" name="Rectangle 3"/>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97636" name="Rectangle 4"/>
          <p:cNvSpPr>
            <a:spLocks noChangeArrowheads="1"/>
          </p:cNvSpPr>
          <p:nvPr/>
        </p:nvSpPr>
        <p:spPr bwMode="auto">
          <a:xfrm>
            <a:off x="598488" y="762000"/>
            <a:ext cx="8089900" cy="4033838"/>
          </a:xfrm>
          <a:prstGeom prst="rect">
            <a:avLst/>
          </a:prstGeom>
          <a:noFill/>
          <a:ln w="12700">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pPr>
            <a:r>
              <a:rPr lang="en-US" sz="2400" u="sng">
                <a:effectLst>
                  <a:outerShdw blurRad="38100" dist="38100" dir="2700000" algn="tl">
                    <a:srgbClr val="000000"/>
                  </a:outerShdw>
                </a:effectLst>
              </a:rPr>
              <a:t>Favorable</a:t>
            </a:r>
          </a:p>
          <a:p>
            <a:pPr>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0.8                  0.90              0.72               0.94</a:t>
            </a: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0.2                  0.25              </a:t>
            </a:r>
            <a:r>
              <a:rPr lang="en-US" sz="2400" u="sng">
                <a:effectLst>
                  <a:outerShdw blurRad="38100" dist="38100" dir="2700000" algn="tl">
                    <a:srgbClr val="000000"/>
                  </a:outerShdw>
                </a:effectLst>
              </a:rPr>
              <a:t>0.05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0.06</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0.77                1.00</a:t>
            </a:r>
          </a:p>
        </p:txBody>
      </p:sp>
      <p:sp>
        <p:nvSpPr>
          <p:cNvPr id="197637" name="Line 5"/>
          <p:cNvSpPr>
            <a:spLocks noChangeShapeType="1"/>
          </p:cNvSpPr>
          <p:nvPr/>
        </p:nvSpPr>
        <p:spPr bwMode="auto">
          <a:xfrm>
            <a:off x="685800" y="3251200"/>
            <a:ext cx="1054100" cy="0"/>
          </a:xfrm>
          <a:prstGeom prst="line">
            <a:avLst/>
          </a:prstGeom>
          <a:noFill/>
          <a:ln w="12700">
            <a:solidFill>
              <a:schemeClr val="tx1"/>
            </a:solidFill>
            <a:round/>
            <a:headEnd/>
            <a:tailEnd/>
          </a:ln>
          <a:effectLst/>
        </p:spPr>
        <p:txBody>
          <a:bodyPr/>
          <a:lstStyle/>
          <a:p>
            <a:endParaRPr lang="en-US"/>
          </a:p>
        </p:txBody>
      </p:sp>
      <p:sp>
        <p:nvSpPr>
          <p:cNvPr id="197638" name="Line 6"/>
          <p:cNvSpPr>
            <a:spLocks noChangeShapeType="1"/>
          </p:cNvSpPr>
          <p:nvPr/>
        </p:nvSpPr>
        <p:spPr bwMode="auto">
          <a:xfrm>
            <a:off x="1917700" y="3251200"/>
            <a:ext cx="1346200" cy="0"/>
          </a:xfrm>
          <a:prstGeom prst="line">
            <a:avLst/>
          </a:prstGeom>
          <a:noFill/>
          <a:ln w="12700">
            <a:solidFill>
              <a:schemeClr val="tx1"/>
            </a:solidFill>
            <a:round/>
            <a:headEnd/>
            <a:tailEnd/>
          </a:ln>
          <a:effectLst/>
        </p:spPr>
        <p:txBody>
          <a:bodyPr/>
          <a:lstStyle/>
          <a:p>
            <a:endParaRPr lang="en-US"/>
          </a:p>
        </p:txBody>
      </p:sp>
      <p:sp>
        <p:nvSpPr>
          <p:cNvPr id="197639" name="Line 7"/>
          <p:cNvSpPr>
            <a:spLocks noChangeShapeType="1"/>
          </p:cNvSpPr>
          <p:nvPr/>
        </p:nvSpPr>
        <p:spPr bwMode="auto">
          <a:xfrm>
            <a:off x="3594100" y="3251200"/>
            <a:ext cx="1473200" cy="0"/>
          </a:xfrm>
          <a:prstGeom prst="line">
            <a:avLst/>
          </a:prstGeom>
          <a:noFill/>
          <a:ln w="12700">
            <a:solidFill>
              <a:schemeClr val="tx1"/>
            </a:solidFill>
            <a:round/>
            <a:headEnd/>
            <a:tailEnd/>
          </a:ln>
          <a:effectLst/>
        </p:spPr>
        <p:txBody>
          <a:bodyPr/>
          <a:lstStyle/>
          <a:p>
            <a:endParaRPr lang="en-US"/>
          </a:p>
        </p:txBody>
      </p:sp>
      <p:sp>
        <p:nvSpPr>
          <p:cNvPr id="197640" name="Line 8"/>
          <p:cNvSpPr>
            <a:spLocks noChangeShapeType="1"/>
          </p:cNvSpPr>
          <p:nvPr/>
        </p:nvSpPr>
        <p:spPr bwMode="auto">
          <a:xfrm>
            <a:off x="5334000" y="3251200"/>
            <a:ext cx="1473200" cy="0"/>
          </a:xfrm>
          <a:prstGeom prst="line">
            <a:avLst/>
          </a:prstGeom>
          <a:noFill/>
          <a:ln w="12700">
            <a:solidFill>
              <a:schemeClr val="tx1"/>
            </a:solidFill>
            <a:round/>
            <a:headEnd/>
            <a:tailEnd/>
          </a:ln>
          <a:effectLst/>
        </p:spPr>
        <p:txBody>
          <a:bodyPr/>
          <a:lstStyle/>
          <a:p>
            <a:endParaRPr lang="en-US"/>
          </a:p>
        </p:txBody>
      </p:sp>
      <p:sp>
        <p:nvSpPr>
          <p:cNvPr id="197641" name="Line 9"/>
          <p:cNvSpPr>
            <a:spLocks noChangeShapeType="1"/>
          </p:cNvSpPr>
          <p:nvPr/>
        </p:nvSpPr>
        <p:spPr bwMode="auto">
          <a:xfrm>
            <a:off x="7035800" y="3251200"/>
            <a:ext cx="14732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98659" name="Rectangle 3"/>
          <p:cNvSpPr>
            <a:spLocks noChangeArrowheads="1"/>
          </p:cNvSpPr>
          <p:nvPr/>
        </p:nvSpPr>
        <p:spPr bwMode="auto">
          <a:xfrm>
            <a:off x="598488" y="762000"/>
            <a:ext cx="8089900" cy="4033838"/>
          </a:xfrm>
          <a:prstGeom prst="rect">
            <a:avLst/>
          </a:prstGeom>
          <a:noFill/>
          <a:ln w="12700">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pPr>
            <a:r>
              <a:rPr lang="en-US" sz="2400" u="sng">
                <a:effectLst>
                  <a:outerShdw blurRad="38100" dist="38100" dir="2700000" algn="tl">
                    <a:srgbClr val="000000"/>
                  </a:outerShdw>
                </a:effectLst>
              </a:rPr>
              <a:t>Unfavorable</a:t>
            </a:r>
          </a:p>
          <a:p>
            <a:pPr>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0.8                  0.10              0.08               0.35</a:t>
            </a: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0.2                  0.75              </a:t>
            </a:r>
            <a:r>
              <a:rPr lang="en-US" sz="2400" u="sng">
                <a:effectLst>
                  <a:outerShdw blurRad="38100" dist="38100" dir="2700000" algn="tl">
                    <a:srgbClr val="000000"/>
                  </a:outerShdw>
                </a:effectLst>
              </a:rPr>
              <a:t>0.15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0.65</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0.23               1.00</a:t>
            </a:r>
          </a:p>
        </p:txBody>
      </p:sp>
      <p:sp>
        <p:nvSpPr>
          <p:cNvPr id="19866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Posterior Probabilities</a:t>
            </a:r>
          </a:p>
        </p:txBody>
      </p:sp>
      <p:sp>
        <p:nvSpPr>
          <p:cNvPr id="198661" name="Line 5"/>
          <p:cNvSpPr>
            <a:spLocks noChangeShapeType="1"/>
          </p:cNvSpPr>
          <p:nvPr/>
        </p:nvSpPr>
        <p:spPr bwMode="auto">
          <a:xfrm>
            <a:off x="685800" y="3251200"/>
            <a:ext cx="1054100" cy="0"/>
          </a:xfrm>
          <a:prstGeom prst="line">
            <a:avLst/>
          </a:prstGeom>
          <a:noFill/>
          <a:ln w="12700">
            <a:solidFill>
              <a:schemeClr val="tx1"/>
            </a:solidFill>
            <a:round/>
            <a:headEnd/>
            <a:tailEnd/>
          </a:ln>
          <a:effectLst/>
        </p:spPr>
        <p:txBody>
          <a:bodyPr/>
          <a:lstStyle/>
          <a:p>
            <a:endParaRPr lang="en-US"/>
          </a:p>
        </p:txBody>
      </p:sp>
      <p:sp>
        <p:nvSpPr>
          <p:cNvPr id="198662" name="Line 6"/>
          <p:cNvSpPr>
            <a:spLocks noChangeShapeType="1"/>
          </p:cNvSpPr>
          <p:nvPr/>
        </p:nvSpPr>
        <p:spPr bwMode="auto">
          <a:xfrm>
            <a:off x="1917700" y="3251200"/>
            <a:ext cx="1346200" cy="0"/>
          </a:xfrm>
          <a:prstGeom prst="line">
            <a:avLst/>
          </a:prstGeom>
          <a:noFill/>
          <a:ln w="12700">
            <a:solidFill>
              <a:schemeClr val="tx1"/>
            </a:solidFill>
            <a:round/>
            <a:headEnd/>
            <a:tailEnd/>
          </a:ln>
          <a:effectLst/>
        </p:spPr>
        <p:txBody>
          <a:bodyPr/>
          <a:lstStyle/>
          <a:p>
            <a:endParaRPr lang="en-US"/>
          </a:p>
        </p:txBody>
      </p:sp>
      <p:sp>
        <p:nvSpPr>
          <p:cNvPr id="198663" name="Line 7"/>
          <p:cNvSpPr>
            <a:spLocks noChangeShapeType="1"/>
          </p:cNvSpPr>
          <p:nvPr/>
        </p:nvSpPr>
        <p:spPr bwMode="auto">
          <a:xfrm>
            <a:off x="3594100" y="3251200"/>
            <a:ext cx="1473200" cy="0"/>
          </a:xfrm>
          <a:prstGeom prst="line">
            <a:avLst/>
          </a:prstGeom>
          <a:noFill/>
          <a:ln w="12700">
            <a:solidFill>
              <a:schemeClr val="tx1"/>
            </a:solidFill>
            <a:round/>
            <a:headEnd/>
            <a:tailEnd/>
          </a:ln>
          <a:effectLst/>
        </p:spPr>
        <p:txBody>
          <a:bodyPr/>
          <a:lstStyle/>
          <a:p>
            <a:endParaRPr lang="en-US"/>
          </a:p>
        </p:txBody>
      </p:sp>
      <p:sp>
        <p:nvSpPr>
          <p:cNvPr id="198664" name="Line 8"/>
          <p:cNvSpPr>
            <a:spLocks noChangeShapeType="1"/>
          </p:cNvSpPr>
          <p:nvPr/>
        </p:nvSpPr>
        <p:spPr bwMode="auto">
          <a:xfrm>
            <a:off x="5334000" y="3251200"/>
            <a:ext cx="1473200" cy="0"/>
          </a:xfrm>
          <a:prstGeom prst="line">
            <a:avLst/>
          </a:prstGeom>
          <a:noFill/>
          <a:ln w="12700">
            <a:solidFill>
              <a:schemeClr val="tx1"/>
            </a:solidFill>
            <a:round/>
            <a:headEnd/>
            <a:tailEnd/>
          </a:ln>
          <a:effectLst/>
        </p:spPr>
        <p:txBody>
          <a:bodyPr/>
          <a:lstStyle/>
          <a:p>
            <a:endParaRPr lang="en-US"/>
          </a:p>
        </p:txBody>
      </p:sp>
      <p:sp>
        <p:nvSpPr>
          <p:cNvPr id="198665" name="Line 9"/>
          <p:cNvSpPr>
            <a:spLocks noChangeShapeType="1"/>
          </p:cNvSpPr>
          <p:nvPr/>
        </p:nvSpPr>
        <p:spPr bwMode="auto">
          <a:xfrm>
            <a:off x="7035800" y="3251200"/>
            <a:ext cx="14732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lIns="92075" tIns="46038" rIns="92075" bIns="46038"/>
          <a:lstStyle/>
          <a:p>
            <a:r>
              <a:rPr lang="en-US" dirty="0"/>
              <a:t>End of Chapter </a:t>
            </a:r>
            <a:r>
              <a:rPr lang="en-US" dirty="0" smtClean="0"/>
              <a:t>13</a:t>
            </a:r>
            <a:endParaRPr lang="en-US" dirty="0"/>
          </a:p>
        </p:txBody>
      </p:sp>
      <p:sp>
        <p:nvSpPr>
          <p:cNvPr id="75779" name="AutoShape 3"/>
          <p:cNvSpPr>
            <a:spLocks noChangeArrowheads="1"/>
          </p:cNvSpPr>
          <p:nvPr/>
        </p:nvSpPr>
        <p:spPr bwMode="auto">
          <a:xfrm>
            <a:off x="3792538" y="2781300"/>
            <a:ext cx="1557337" cy="1611313"/>
          </a:xfrm>
          <a:prstGeom prst="roundRect">
            <a:avLst>
              <a:gd name="adj" fmla="val 12056"/>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75780" name="Freeform 4"/>
          <p:cNvSpPr>
            <a:spLocks/>
          </p:cNvSpPr>
          <p:nvPr/>
        </p:nvSpPr>
        <p:spPr bwMode="auto">
          <a:xfrm>
            <a:off x="3937000" y="18669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w="9525" cap="rnd">
            <a:noFill/>
            <a:round/>
            <a:headEnd type="none" w="sm" len="sm"/>
            <a:tailEnd type="none" w="sm" len="sm"/>
          </a:ln>
          <a:effectLst>
            <a:outerShdw dist="35921" dir="2700000" algn="ctr" rotWithShape="0">
              <a:srgbClr val="000000"/>
            </a:outerShdw>
          </a:effectLst>
        </p:spPr>
        <p:txBody>
          <a:bodyPr/>
          <a:lstStyle/>
          <a:p>
            <a:endParaRPr lang="en-US"/>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700088" y="1106488"/>
            <a:ext cx="7832725" cy="5253037"/>
          </a:xfrm>
          <a:prstGeom prst="rect">
            <a:avLst/>
          </a:prstGeom>
          <a:noFill/>
          <a:ln w="12700">
            <a:noFill/>
            <a:miter lim="800000"/>
            <a:headEnd/>
            <a:tailEnd/>
          </a:ln>
          <a:effectLst/>
        </p:spPr>
        <p:txBody>
          <a:bodyPr lIns="92075" tIns="46038" rIns="92075" bIns="46038"/>
          <a:lstStyle/>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cs typeface="Times New Roman" pitchFamily="18" charset="0"/>
              </a:rPr>
              <a:t>Pittsburgh Development Corporation (PDC) purchased land that will be the site of a new luxury condominium complex. PDC commissioned preliminary architectural drawings for three different projects: one with 30, one with 60, and one with 90 condominiums. </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The financial success of the project depends upon the size of the condominium complex and the chance event concerning the demand for the condominiums. </a:t>
            </a:r>
            <a:r>
              <a:rPr lang="en-US" sz="2400" dirty="0" smtClean="0">
                <a:effectLst>
                  <a:outerShdw blurRad="38100" dist="38100" dir="2700000" algn="tl">
                    <a:srgbClr val="000000"/>
                  </a:outerShdw>
                </a:effectLst>
                <a:cs typeface="Times New Roman" pitchFamily="18" charset="0"/>
              </a:rPr>
              <a:t>The </a:t>
            </a:r>
            <a:r>
              <a:rPr lang="en-US" sz="2400" dirty="0">
                <a:effectLst>
                  <a:outerShdw blurRad="38100" dist="38100" dir="2700000" algn="tl">
                    <a:srgbClr val="000000"/>
                  </a:outerShdw>
                </a:effectLst>
                <a:cs typeface="Times New Roman" pitchFamily="18" charset="0"/>
              </a:rPr>
              <a:t>statement of the PDC decision problem is to select the size of the new </a:t>
            </a:r>
            <a:r>
              <a:rPr lang="en-US" sz="2400" dirty="0" smtClean="0">
                <a:effectLst>
                  <a:outerShdw blurRad="38100" dist="38100" dir="2700000" algn="tl">
                    <a:srgbClr val="000000"/>
                  </a:outerShdw>
                </a:effectLst>
                <a:cs typeface="Times New Roman" pitchFamily="18" charset="0"/>
              </a:rPr>
              <a:t>complex </a:t>
            </a:r>
            <a:r>
              <a:rPr lang="en-US" sz="2400" dirty="0">
                <a:effectLst>
                  <a:outerShdw blurRad="38100" dist="38100" dir="2700000" algn="tl">
                    <a:srgbClr val="000000"/>
                  </a:outerShdw>
                </a:effectLst>
                <a:cs typeface="Times New Roman" pitchFamily="18" charset="0"/>
              </a:rPr>
              <a:t>that will lead to the largest profit given the uncertainty concerning the demand for the condominiums.</a:t>
            </a:r>
            <a:endParaRPr lang="en-US" sz="2400" dirty="0">
              <a:effectLst>
                <a:outerShdw blurRad="38100" dist="38100" dir="2700000" algn="tl">
                  <a:srgbClr val="000000"/>
                </a:outerShdw>
              </a:effectLst>
            </a:endParaRPr>
          </a:p>
        </p:txBody>
      </p:sp>
      <p:sp>
        <p:nvSpPr>
          <p:cNvPr id="164868"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Influence Diagrams</a:t>
            </a:r>
          </a:p>
        </p:txBody>
      </p:sp>
      <p:sp>
        <p:nvSpPr>
          <p:cNvPr id="79875" name="Rectangle 3"/>
          <p:cNvSpPr>
            <a:spLocks noGrp="1" noChangeArrowheads="1"/>
          </p:cNvSpPr>
          <p:nvPr>
            <p:ph type="body" idx="1"/>
          </p:nvPr>
        </p:nvSpPr>
        <p:spPr>
          <a:xfrm>
            <a:off x="700088" y="1117600"/>
            <a:ext cx="7886700" cy="3386138"/>
          </a:xfrm>
        </p:spPr>
        <p:txBody>
          <a:bodyPr/>
          <a:lstStyle/>
          <a:p>
            <a:r>
              <a:rPr lang="en-US"/>
              <a:t>An </a:t>
            </a:r>
            <a:r>
              <a:rPr lang="en-US" u="sng"/>
              <a:t>influence diagram</a:t>
            </a:r>
            <a:r>
              <a:rPr lang="en-US"/>
              <a:t> is a graphical device showing the relationships among the decisions, the chance events, and the consequences.</a:t>
            </a:r>
          </a:p>
          <a:p>
            <a:r>
              <a:rPr lang="en-US" u="sng"/>
              <a:t>Squares or rectangles</a:t>
            </a:r>
            <a:r>
              <a:rPr lang="en-US"/>
              <a:t> depict decision nodes.</a:t>
            </a:r>
          </a:p>
          <a:p>
            <a:r>
              <a:rPr lang="en-US" u="sng"/>
              <a:t>Circles or ovals</a:t>
            </a:r>
            <a:r>
              <a:rPr lang="en-US"/>
              <a:t> depict chance nodes.</a:t>
            </a:r>
          </a:p>
          <a:p>
            <a:r>
              <a:rPr lang="en-US" u="sng"/>
              <a:t>Diamonds</a:t>
            </a:r>
            <a:r>
              <a:rPr lang="en-US"/>
              <a:t> depict consequence nodes.</a:t>
            </a:r>
          </a:p>
          <a:p>
            <a:r>
              <a:rPr lang="en-US" u="sng"/>
              <a:t>Lines or arcs</a:t>
            </a:r>
            <a:r>
              <a:rPr lang="en-US"/>
              <a:t> connecting the nodes show the direction of influence.</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1473200" y="1549400"/>
            <a:ext cx="6210300" cy="3848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63843" name="Rectangle 3"/>
          <p:cNvSpPr>
            <a:spLocks noChangeArrowheads="1"/>
          </p:cNvSpPr>
          <p:nvPr/>
        </p:nvSpPr>
        <p:spPr bwMode="auto">
          <a:xfrm>
            <a:off x="2260600" y="3981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r>
              <a:rPr lang="en-US" sz="2400">
                <a:solidFill>
                  <a:srgbClr val="FFFFFF"/>
                </a:solidFill>
                <a:effectLst>
                  <a:outerShdw blurRad="38100" dist="38100" dir="2700000" algn="tl">
                    <a:srgbClr val="000000"/>
                  </a:outerShdw>
                </a:effectLst>
              </a:rPr>
              <a:t>Complex</a:t>
            </a:r>
          </a:p>
          <a:p>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63844" name="AutoShape 4"/>
          <p:cNvSpPr>
            <a:spLocks noChangeArrowheads="1"/>
          </p:cNvSpPr>
          <p:nvPr/>
        </p:nvSpPr>
        <p:spPr bwMode="auto">
          <a:xfrm>
            <a:off x="4851400" y="4000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63845" name="Oval 5"/>
          <p:cNvSpPr>
            <a:spLocks noChangeArrowheads="1"/>
          </p:cNvSpPr>
          <p:nvPr/>
        </p:nvSpPr>
        <p:spPr bwMode="auto">
          <a:xfrm>
            <a:off x="4540250" y="2019300"/>
            <a:ext cx="2901950" cy="12715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p:spPr>
        <p:txBody>
          <a:bodyPr wrap="none" anchor="ctr"/>
          <a:lstStyle/>
          <a:p>
            <a:pPr>
              <a:lnSpc>
                <a:spcPct val="90000"/>
              </a:lnSpc>
            </a:pPr>
            <a:r>
              <a:rPr lang="en-US" sz="2400">
                <a:solidFill>
                  <a:srgbClr val="FFFFFF"/>
                </a:solidFill>
                <a:effectLst>
                  <a:outerShdw blurRad="38100" dist="38100" dir="2700000" algn="tl">
                    <a:srgbClr val="000000"/>
                  </a:outerShdw>
                </a:effectLst>
              </a:rPr>
              <a:t>Demand for the</a:t>
            </a:r>
          </a:p>
          <a:p>
            <a:pPr>
              <a:lnSpc>
                <a:spcPct val="90000"/>
              </a:lnSpc>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63848" name="Line 8"/>
          <p:cNvSpPr>
            <a:spLocks noChangeShapeType="1"/>
          </p:cNvSpPr>
          <p:nvPr/>
        </p:nvSpPr>
        <p:spPr bwMode="auto">
          <a:xfrm>
            <a:off x="4140200" y="4514850"/>
            <a:ext cx="7239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63849" name="Line 9"/>
          <p:cNvSpPr>
            <a:spLocks noChangeShapeType="1"/>
          </p:cNvSpPr>
          <p:nvPr/>
        </p:nvSpPr>
        <p:spPr bwMode="auto">
          <a:xfrm>
            <a:off x="5988050" y="3282950"/>
            <a:ext cx="0" cy="6985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63853" name="Rectangle 13"/>
          <p:cNvSpPr>
            <a:spLocks noChangeArrowheads="1"/>
          </p:cNvSpPr>
          <p:nvPr/>
        </p:nvSpPr>
        <p:spPr bwMode="auto">
          <a:xfrm>
            <a:off x="1727200" y="20193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solidFill>
              <a:srgbClr val="000000"/>
            </a:solidFill>
            <a:miter lim="800000"/>
            <a:headEnd type="none" w="sm" len="sm"/>
            <a:tailEnd type="none" w="sm" len="sm"/>
          </a:ln>
          <a:effectLst/>
        </p:spPr>
        <p:txBody>
          <a:bodyPr wrap="none" anchor="ctr"/>
          <a:lstStyle/>
          <a:p>
            <a:endParaRPr lang="en-US"/>
          </a:p>
        </p:txBody>
      </p:sp>
      <p:sp>
        <p:nvSpPr>
          <p:cNvPr id="163854" name="Text Box 14"/>
          <p:cNvSpPr txBox="1">
            <a:spLocks noChangeArrowheads="1"/>
          </p:cNvSpPr>
          <p:nvPr/>
        </p:nvSpPr>
        <p:spPr bwMode="auto">
          <a:xfrm>
            <a:off x="2073275" y="1709738"/>
            <a:ext cx="2044700" cy="1552575"/>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 </a:t>
            </a:r>
          </a:p>
          <a:p>
            <a:pPr algn="l"/>
            <a:r>
              <a:rPr lang="en-US" sz="2400" b="1">
                <a:solidFill>
                  <a:srgbClr val="993366"/>
                </a:solidFill>
                <a:effectLst>
                  <a:outerShdw blurRad="38100" dist="38100" dir="2700000" algn="tl">
                    <a:srgbClr val="000000"/>
                  </a:outerShdw>
                </a:effectLst>
              </a:rPr>
              <a:t>Decision</a:t>
            </a:r>
          </a:p>
          <a:p>
            <a:pPr algn="l"/>
            <a:r>
              <a:rPr lang="en-US" sz="2400" b="1">
                <a:solidFill>
                  <a:srgbClr val="666699"/>
                </a:solidFill>
                <a:effectLst>
                  <a:outerShdw blurRad="38100" dist="38100" dir="2700000" algn="tl">
                    <a:srgbClr val="000000"/>
                  </a:outerShdw>
                </a:effectLst>
              </a:rPr>
              <a:t>Chance</a:t>
            </a:r>
          </a:p>
          <a:p>
            <a:pPr algn="l"/>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63855" name="Oval 15"/>
          <p:cNvSpPr>
            <a:spLocks noChangeArrowheads="1"/>
          </p:cNvSpPr>
          <p:nvPr/>
        </p:nvSpPr>
        <p:spPr bwMode="auto">
          <a:xfrm>
            <a:off x="1860550" y="2552700"/>
            <a:ext cx="190500" cy="171450"/>
          </a:xfrm>
          <a:prstGeom prst="ellipse">
            <a:avLst/>
          </a:prstGeom>
          <a:solidFill>
            <a:srgbClr val="666699"/>
          </a:solidFill>
          <a:ln w="12700">
            <a:solidFill>
              <a:schemeClr val="tx1"/>
            </a:solidFill>
            <a:round/>
            <a:headEnd type="none" w="sm" len="sm"/>
            <a:tailEnd type="none" w="sm" len="sm"/>
          </a:ln>
          <a:effectLst/>
        </p:spPr>
        <p:txBody>
          <a:bodyPr wrap="none" anchor="ctr"/>
          <a:lstStyle/>
          <a:p>
            <a:endParaRPr lang="en-US"/>
          </a:p>
        </p:txBody>
      </p:sp>
      <p:sp>
        <p:nvSpPr>
          <p:cNvPr id="163856" name="Rectangle 16"/>
          <p:cNvSpPr>
            <a:spLocks noChangeArrowheads="1"/>
          </p:cNvSpPr>
          <p:nvPr/>
        </p:nvSpPr>
        <p:spPr bwMode="auto">
          <a:xfrm>
            <a:off x="1860550" y="2228850"/>
            <a:ext cx="190500" cy="171450"/>
          </a:xfrm>
          <a:prstGeom prst="rect">
            <a:avLst/>
          </a:prstGeom>
          <a:solidFill>
            <a:srgbClr val="993366"/>
          </a:solidFill>
          <a:ln w="12700">
            <a:solidFill>
              <a:srgbClr val="FFFFFF"/>
            </a:solidFill>
            <a:miter lim="800000"/>
            <a:headEnd type="none" w="sm" len="sm"/>
            <a:tailEnd type="none" w="sm" len="sm"/>
          </a:ln>
          <a:effectLst/>
        </p:spPr>
        <p:txBody>
          <a:bodyPr wrap="none" anchor="ctr"/>
          <a:lstStyle/>
          <a:p>
            <a:endParaRPr lang="en-US"/>
          </a:p>
        </p:txBody>
      </p:sp>
      <p:sp>
        <p:nvSpPr>
          <p:cNvPr id="163857" name="AutoShape 17"/>
          <p:cNvSpPr>
            <a:spLocks noChangeArrowheads="1"/>
          </p:cNvSpPr>
          <p:nvPr/>
        </p:nvSpPr>
        <p:spPr bwMode="auto">
          <a:xfrm>
            <a:off x="1841500" y="2914650"/>
            <a:ext cx="247650" cy="209550"/>
          </a:xfrm>
          <a:prstGeom prst="diamond">
            <a:avLst/>
          </a:prstGeom>
          <a:solidFill>
            <a:srgbClr val="006699"/>
          </a:solidFill>
          <a:ln w="12700">
            <a:solidFill>
              <a:srgbClr val="FFFFFF"/>
            </a:solidFill>
            <a:miter lim="800000"/>
            <a:headEnd type="none" w="sm" len="sm"/>
            <a:tailEnd type="none" w="sm" len="sm"/>
          </a:ln>
          <a:effectLst/>
        </p:spPr>
        <p:txBody>
          <a:bodyPr wrap="none" anchor="ctr"/>
          <a:lstStyle/>
          <a:p>
            <a:endParaRPr lang="en-US"/>
          </a:p>
        </p:txBody>
      </p:sp>
      <p:sp>
        <p:nvSpPr>
          <p:cNvPr id="163858" name="Rectangle 18"/>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Influence Diagrams</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Payoff Tables</a:t>
            </a:r>
          </a:p>
        </p:txBody>
      </p:sp>
      <p:sp>
        <p:nvSpPr>
          <p:cNvPr id="80899" name="Rectangle 3"/>
          <p:cNvSpPr>
            <a:spLocks noGrp="1" noChangeArrowheads="1"/>
          </p:cNvSpPr>
          <p:nvPr>
            <p:ph type="body" idx="1"/>
          </p:nvPr>
        </p:nvSpPr>
        <p:spPr>
          <a:xfrm>
            <a:off x="700088" y="1117600"/>
            <a:ext cx="7886700" cy="3233738"/>
          </a:xfrm>
        </p:spPr>
        <p:txBody>
          <a:bodyPr/>
          <a:lstStyle/>
          <a:p>
            <a:r>
              <a:rPr lang="en-US"/>
              <a:t>The consequence resulting from a specific combination of a decision alternative and a state of nature is a </a:t>
            </a:r>
            <a:r>
              <a:rPr lang="en-US" u="sng"/>
              <a:t>payoff</a:t>
            </a:r>
            <a:r>
              <a:rPr lang="en-US"/>
              <a:t>.</a:t>
            </a:r>
          </a:p>
          <a:p>
            <a:r>
              <a:rPr lang="en-US"/>
              <a:t>A table showing payoffs for all combinations of decision alternatives and states of nature is a </a:t>
            </a:r>
            <a:r>
              <a:rPr lang="en-US" u="sng"/>
              <a:t>payoff table</a:t>
            </a:r>
            <a:r>
              <a:rPr lang="en-US"/>
              <a:t>.</a:t>
            </a:r>
          </a:p>
          <a:p>
            <a:r>
              <a:rPr lang="en-US"/>
              <a:t>Payoffs can be expressed in terms of </a:t>
            </a:r>
            <a:r>
              <a:rPr lang="en-US" u="sng"/>
              <a:t>profit</a:t>
            </a:r>
            <a:r>
              <a:rPr lang="en-US"/>
              <a:t>, </a:t>
            </a:r>
            <a:r>
              <a:rPr lang="en-US" u="sng"/>
              <a:t>cost</a:t>
            </a:r>
            <a:r>
              <a:rPr lang="en-US"/>
              <a:t>, </a:t>
            </a:r>
            <a:r>
              <a:rPr lang="en-US" u="sng"/>
              <a:t>time</a:t>
            </a:r>
            <a:r>
              <a:rPr lang="en-US"/>
              <a:t>, </a:t>
            </a:r>
            <a:r>
              <a:rPr lang="en-US" u="sng"/>
              <a:t>distance</a:t>
            </a:r>
            <a:r>
              <a:rPr lang="en-US"/>
              <a:t> or any other appropriate measure.</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ChangeArrowheads="1"/>
          </p:cNvSpPr>
          <p:nvPr/>
        </p:nvSpPr>
        <p:spPr bwMode="auto">
          <a:xfrm>
            <a:off x="800100" y="2311400"/>
            <a:ext cx="7766050" cy="2946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0483" name="Rectangle 3"/>
          <p:cNvSpPr>
            <a:spLocks noGrp="1" noChangeArrowheads="1"/>
          </p:cNvSpPr>
          <p:nvPr>
            <p:ph type="body" idx="1"/>
          </p:nvPr>
        </p:nvSpPr>
        <p:spPr>
          <a:xfrm>
            <a:off x="585788" y="1104900"/>
            <a:ext cx="8089900" cy="4059238"/>
          </a:xfrm>
          <a:noFill/>
          <a:ln/>
        </p:spPr>
        <p:txBody>
          <a:bodyPr lIns="92075" tIns="46038" rIns="92075" bIns="46038"/>
          <a:lstStyle/>
          <a:p>
            <a:pPr>
              <a:lnSpc>
                <a:spcPct val="90000"/>
              </a:lnSpc>
              <a:buFont typeface="Monotype Sorts" pitchFamily="2" charset="2"/>
              <a:buNone/>
            </a:pPr>
            <a:r>
              <a:rPr lang="en-US"/>
              <a:t>		Consider the following problem with three   decision alternatives and two states of nature with  the following payoff table representing profits:</a:t>
            </a:r>
          </a:p>
          <a:p>
            <a:pPr>
              <a:lnSpc>
                <a:spcPct val="90000"/>
              </a:lnSpc>
              <a:buFont typeface="Monotype Sorts" pitchFamily="2" charset="2"/>
              <a:buNone/>
            </a:pPr>
            <a:r>
              <a:rPr lang="en-US" sz="1000"/>
              <a:t>      </a:t>
            </a:r>
            <a:r>
              <a:rPr lang="en-US" sz="1600"/>
              <a:t>                     </a:t>
            </a:r>
          </a:p>
          <a:p>
            <a:pPr algn="ctr">
              <a:lnSpc>
                <a:spcPct val="90000"/>
              </a:lnSpc>
              <a:buFont typeface="Monotype Sorts" pitchFamily="2" charset="2"/>
              <a:buNone/>
            </a:pPr>
            <a:r>
              <a:rPr lang="en-US"/>
              <a:t>			                 </a:t>
            </a:r>
            <a:r>
              <a:rPr lang="en-US" u="sng"/>
              <a:t>States of Nature</a:t>
            </a:r>
          </a:p>
          <a:p>
            <a:pPr algn="ctr">
              <a:lnSpc>
                <a:spcPct val="90000"/>
              </a:lnSpc>
              <a:buFont typeface="Monotype Sorts" pitchFamily="2" charset="2"/>
              <a:buNone/>
            </a:pPr>
            <a:r>
              <a:rPr lang="en-US"/>
              <a:t>			                 Strong Demand   Weak Demand</a:t>
            </a:r>
          </a:p>
          <a:p>
            <a:pPr>
              <a:lnSpc>
                <a:spcPct val="90000"/>
              </a:lnSpc>
              <a:buFont typeface="Monotype Sorts" pitchFamily="2" charset="2"/>
              <a:buNone/>
            </a:pPr>
            <a:r>
              <a:rPr lang="en-US"/>
              <a:t>    </a:t>
            </a:r>
            <a:r>
              <a:rPr lang="en-US" u="sng"/>
              <a:t>Decision Alternative</a:t>
            </a:r>
            <a:r>
              <a:rPr lang="en-US"/>
              <a:t>	             </a:t>
            </a:r>
            <a:r>
              <a:rPr lang="en-US" i="1"/>
              <a:t>s</a:t>
            </a:r>
            <a:r>
              <a:rPr lang="en-US" baseline="-25000"/>
              <a:t>1</a:t>
            </a:r>
            <a:r>
              <a:rPr lang="en-US"/>
              <a:t>        		 </a:t>
            </a:r>
            <a:r>
              <a:rPr lang="en-US" i="1"/>
              <a:t>s</a:t>
            </a:r>
            <a:r>
              <a:rPr lang="en-US" baseline="-25000"/>
              <a:t>2</a:t>
            </a:r>
            <a:endParaRPr lang="en-US"/>
          </a:p>
          <a:p>
            <a:pPr>
              <a:lnSpc>
                <a:spcPct val="90000"/>
              </a:lnSpc>
              <a:buFont typeface="Monotype Sorts" pitchFamily="2" charset="2"/>
              <a:buNone/>
            </a:pPr>
            <a:r>
              <a:rPr lang="en-US" sz="1200"/>
              <a:t>                               	</a:t>
            </a:r>
          </a:p>
          <a:p>
            <a:pPr>
              <a:lnSpc>
                <a:spcPct val="90000"/>
              </a:lnSpc>
              <a:buFont typeface="Monotype Sorts" pitchFamily="2" charset="2"/>
              <a:buNone/>
            </a:pPr>
            <a:r>
              <a:rPr lang="en-US"/>
              <a:t>     Small complex, </a:t>
            </a:r>
            <a:r>
              <a:rPr lang="en-US" i="1"/>
              <a:t>d</a:t>
            </a:r>
            <a:r>
              <a:rPr lang="en-US" baseline="-25000"/>
              <a:t>1</a:t>
            </a:r>
            <a:r>
              <a:rPr lang="en-US"/>
              <a:t>        		  8       		  7</a:t>
            </a:r>
          </a:p>
          <a:p>
            <a:pPr>
              <a:lnSpc>
                <a:spcPct val="90000"/>
              </a:lnSpc>
              <a:buFont typeface="Monotype Sorts" pitchFamily="2" charset="2"/>
              <a:buNone/>
            </a:pPr>
            <a:r>
              <a:rPr lang="en-US"/>
              <a:t>     Medium complex, </a:t>
            </a:r>
            <a:r>
              <a:rPr lang="en-US" i="1"/>
              <a:t>d</a:t>
            </a:r>
            <a:r>
              <a:rPr lang="en-US" baseline="-25000"/>
              <a:t>2</a:t>
            </a:r>
            <a:r>
              <a:rPr lang="en-US"/>
              <a:t>      		14       		  5</a:t>
            </a:r>
          </a:p>
          <a:p>
            <a:pPr>
              <a:lnSpc>
                <a:spcPct val="90000"/>
              </a:lnSpc>
              <a:buFont typeface="Monotype Sorts" pitchFamily="2" charset="2"/>
              <a:buNone/>
            </a:pPr>
            <a:r>
              <a:rPr lang="en-US"/>
              <a:t>     Large complex, </a:t>
            </a:r>
            <a:r>
              <a:rPr lang="en-US" i="1"/>
              <a:t>d</a:t>
            </a:r>
            <a:r>
              <a:rPr lang="en-US" baseline="-25000"/>
              <a:t>3</a:t>
            </a:r>
            <a:r>
              <a:rPr lang="en-US"/>
              <a:t>      		20     		 -9</a:t>
            </a:r>
          </a:p>
        </p:txBody>
      </p:sp>
      <p:grpSp>
        <p:nvGrpSpPr>
          <p:cNvPr id="20486" name="Group 6"/>
          <p:cNvGrpSpPr>
            <a:grpSpLocks/>
          </p:cNvGrpSpPr>
          <p:nvPr/>
        </p:nvGrpSpPr>
        <p:grpSpPr bwMode="auto">
          <a:xfrm>
            <a:off x="4003675" y="3703638"/>
            <a:ext cx="4402138" cy="1412875"/>
            <a:chOff x="2267" y="2367"/>
            <a:chExt cx="1296" cy="1008"/>
          </a:xfrm>
        </p:grpSpPr>
        <p:sp>
          <p:nvSpPr>
            <p:cNvPr id="20484" name="Line 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0485" name="Line 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grpSp>
      <p:sp>
        <p:nvSpPr>
          <p:cNvPr id="20488" name="Text Box 8"/>
          <p:cNvSpPr txBox="1">
            <a:spLocks noChangeArrowheads="1"/>
          </p:cNvSpPr>
          <p:nvPr/>
        </p:nvSpPr>
        <p:spPr bwMode="auto">
          <a:xfrm>
            <a:off x="962025" y="2425700"/>
            <a:ext cx="2271713" cy="439738"/>
          </a:xfrm>
          <a:prstGeom prst="rect">
            <a:avLst/>
          </a:prstGeom>
          <a:solidFill>
            <a:srgbClr val="666699"/>
          </a:solidFill>
          <a:ln w="12700">
            <a:solidFill>
              <a:schemeClr val="tx1"/>
            </a:solidFill>
            <a:miter lim="800000"/>
            <a:headEnd/>
            <a:tailEnd/>
          </a:ln>
          <a:effectLst/>
        </p:spPr>
        <p:txBody>
          <a:bodyPr wrap="none">
            <a:spAutoFit/>
          </a:bodyPr>
          <a:lstStyle/>
          <a:p>
            <a:r>
              <a:rPr lang="en-US">
                <a:solidFill>
                  <a:srgbClr val="66FFFF"/>
                </a:solidFill>
                <a:effectLst>
                  <a:outerShdw blurRad="38100" dist="38100" dir="2700000" algn="tl">
                    <a:srgbClr val="000000"/>
                  </a:outerShdw>
                </a:effectLst>
              </a:rPr>
              <a:t>PAYOFF TABLE</a:t>
            </a:r>
          </a:p>
        </p:txBody>
      </p:sp>
      <p:sp>
        <p:nvSpPr>
          <p:cNvPr id="20490" name="Rectangle 10"/>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60266083</TotalTime>
  <Pages>38</Pages>
  <Words>2467</Words>
  <Application>Microsoft PowerPoint 4.0</Application>
  <PresentationFormat>On-screen Show (4:3)</PresentationFormat>
  <Paragraphs>560</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QMB11ch01</vt:lpstr>
      <vt:lpstr>Equation</vt:lpstr>
      <vt:lpstr>Slide 1</vt:lpstr>
      <vt:lpstr>Chapter 13 Decision Analysis</vt:lpstr>
      <vt:lpstr>Slide 3</vt:lpstr>
      <vt:lpstr>Problem Formulation</vt:lpstr>
      <vt:lpstr>Slide 5</vt:lpstr>
      <vt:lpstr>Influence Diagrams</vt:lpstr>
      <vt:lpstr>Slide 7</vt:lpstr>
      <vt:lpstr>Payoff Tables</vt:lpstr>
      <vt:lpstr>Slide 9</vt:lpstr>
      <vt:lpstr>Slide 10</vt:lpstr>
      <vt:lpstr>Slide 11</vt:lpstr>
      <vt:lpstr>Example:  Optimistic Approach</vt:lpstr>
      <vt:lpstr>Slide 13</vt:lpstr>
      <vt:lpstr>Example:  Conservative Approach</vt:lpstr>
      <vt:lpstr>Slide 15</vt:lpstr>
      <vt:lpstr>Example:  Minimax Regret Approach</vt:lpstr>
      <vt:lpstr>Example:  Minimax Regret Approach</vt:lpstr>
      <vt:lpstr>Decision Making with Probabilities</vt:lpstr>
      <vt:lpstr>Expected Value of a Decision Alternative</vt:lpstr>
      <vt:lpstr>Expected Value Approach</vt:lpstr>
      <vt:lpstr>Slide 21</vt:lpstr>
      <vt:lpstr>Decision Tree</vt:lpstr>
      <vt:lpstr>Slide 23</vt:lpstr>
      <vt:lpstr>Expected Value of Perfect Information</vt:lpstr>
      <vt:lpstr>Expected Value of Perfect Information</vt:lpstr>
      <vt:lpstr>Slide 26</vt:lpstr>
      <vt:lpstr>Risk Analysis</vt:lpstr>
      <vt:lpstr>Risk Profile</vt:lpstr>
      <vt:lpstr>Sensitivity Analysis</vt:lpstr>
      <vt:lpstr>Slide 30</vt:lpstr>
      <vt:lpstr>Slide 31</vt:lpstr>
      <vt:lpstr>Slide 32</vt:lpstr>
      <vt:lpstr>Slide 33</vt:lpstr>
      <vt:lpstr>Slide 34</vt:lpstr>
      <vt:lpstr>Slide 35</vt:lpstr>
      <vt:lpstr>Slide 36</vt:lpstr>
      <vt:lpstr>Slide 37</vt:lpstr>
      <vt:lpstr>Slide 38</vt:lpstr>
      <vt:lpstr>Slide 39</vt:lpstr>
      <vt:lpstr>Expected Value of Sample Information</vt:lpstr>
      <vt:lpstr>Efficiency of Sample Information</vt:lpstr>
      <vt:lpstr>Efficiency of Sample Information</vt:lpstr>
      <vt:lpstr>Slide 43</vt:lpstr>
      <vt:lpstr>Slide 44</vt:lpstr>
      <vt:lpstr>Slide 45</vt:lpstr>
      <vt:lpstr>Slide 46</vt:lpstr>
      <vt:lpstr>Slide 47</vt:lpstr>
      <vt:lpstr>Slide 48</vt:lpstr>
      <vt:lpstr>End of Chapter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subject>Decision Analysis</dc:subject>
  <dc:creator>John Loucks</dc:creator>
  <cp:lastModifiedBy>John IV</cp:lastModifiedBy>
  <cp:revision>125</cp:revision>
  <cp:lastPrinted>1601-01-01T00:00:00Z</cp:lastPrinted>
  <dcterms:created xsi:type="dcterms:W3CDTF">1996-06-03T20:22:58Z</dcterms:created>
  <dcterms:modified xsi:type="dcterms:W3CDTF">2010-02-08T02:14:03Z</dcterms:modified>
</cp:coreProperties>
</file>